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7"/>
  </p:notesMasterIdLst>
  <p:handoutMasterIdLst>
    <p:handoutMasterId r:id="rId28"/>
  </p:handoutMasterIdLst>
  <p:sldIdLst>
    <p:sldId id="2147468702" r:id="rId9"/>
    <p:sldId id="2147468703" r:id="rId10"/>
    <p:sldId id="2147472990" r:id="rId11"/>
    <p:sldId id="2147472991" r:id="rId12"/>
    <p:sldId id="2147472992" r:id="rId13"/>
    <p:sldId id="2147472993" r:id="rId14"/>
    <p:sldId id="2147468704" r:id="rId15"/>
    <p:sldId id="2147472994" r:id="rId16"/>
    <p:sldId id="2147472995" r:id="rId17"/>
    <p:sldId id="2147472996" r:id="rId18"/>
    <p:sldId id="2147472997" r:id="rId19"/>
    <p:sldId id="2147472998" r:id="rId20"/>
    <p:sldId id="2147472999" r:id="rId21"/>
    <p:sldId id="2147473000" r:id="rId22"/>
    <p:sldId id="2147473001" r:id="rId23"/>
    <p:sldId id="2147473002" r:id="rId24"/>
    <p:sldId id="2147473003" r:id="rId25"/>
    <p:sldId id="2147473004" r:id="rId2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F4609D-B4EE-13E2-7C41-7CD7CDE7AC47}" name="Liam Wilkinson" initials="" userId="S::liam.wilkinson@skillsforcare.org.uk::c45b2f11-ea21-4526-9357-631eff42f1aa" providerId="AD"/>
  <p188:author id="{165828B8-4B59-4DD9-6B20-2D8442DBE76C}" name="Claire Harrison" initials="CH" userId="S::claire.harrison@skillsforcare.org.uk::c7c817ee-8ac4-43a7-9e17-62414c602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606060"/>
    <a:srgbClr val="CACACA"/>
    <a:srgbClr val="330072"/>
    <a:srgbClr val="008F9C"/>
    <a:srgbClr val="00A651"/>
    <a:srgbClr val="FFB81C"/>
    <a:srgbClr val="A20067"/>
    <a:srgbClr val="BA0C2F"/>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04352-AC63-41AC-8BFD-E37804E5F4DD}" v="40" dt="2025-03-18T12:30:32.6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rrison" userId="S::claire.harrison@skillsforcare.org.uk::c7c817ee-8ac4-43a7-9e17-62414c60257a" providerId="AD" clId="Web-{64804352-AC63-41AC-8BFD-E37804E5F4DD}"/>
    <pc:docChg chg="mod modSld">
      <pc:chgData name="Claire Harrison" userId="S::claire.harrison@skillsforcare.org.uk::c7c817ee-8ac4-43a7-9e17-62414c60257a" providerId="AD" clId="Web-{64804352-AC63-41AC-8BFD-E37804E5F4DD}" dt="2025-03-18T12:30:32.619" v="34"/>
      <pc:docMkLst>
        <pc:docMk/>
      </pc:docMkLst>
      <pc:sldChg chg="modSp">
        <pc:chgData name="Claire Harrison" userId="S::claire.harrison@skillsforcare.org.uk::c7c817ee-8ac4-43a7-9e17-62414c60257a" providerId="AD" clId="Web-{64804352-AC63-41AC-8BFD-E37804E5F4DD}" dt="2025-03-18T12:30:02.258" v="6" actId="20577"/>
        <pc:sldMkLst>
          <pc:docMk/>
          <pc:sldMk cId="1420297472" sldId="2147472991"/>
        </pc:sldMkLst>
        <pc:spChg chg="mod">
          <ac:chgData name="Claire Harrison" userId="S::claire.harrison@skillsforcare.org.uk::c7c817ee-8ac4-43a7-9e17-62414c60257a" providerId="AD" clId="Web-{64804352-AC63-41AC-8BFD-E37804E5F4DD}" dt="2025-03-18T12:29:32.319" v="3" actId="20577"/>
          <ac:spMkLst>
            <pc:docMk/>
            <pc:sldMk cId="1420297472" sldId="2147472991"/>
            <ac:spMk id="22" creationId="{4A2E92F4-BD5F-645D-A04E-0EAF493FB43A}"/>
          </ac:spMkLst>
        </pc:spChg>
        <pc:spChg chg="mod">
          <ac:chgData name="Claire Harrison" userId="S::claire.harrison@skillsforcare.org.uk::c7c817ee-8ac4-43a7-9e17-62414c60257a" providerId="AD" clId="Web-{64804352-AC63-41AC-8BFD-E37804E5F4DD}" dt="2025-03-18T12:30:02.258" v="6" actId="20577"/>
          <ac:spMkLst>
            <pc:docMk/>
            <pc:sldMk cId="1420297472" sldId="2147472991"/>
            <ac:spMk id="23" creationId="{A0C2217A-F9DD-8744-1DFB-0D1E7E6A8779}"/>
          </ac:spMkLst>
        </pc:spChg>
      </pc:sldChg>
      <pc:sldChg chg="modSp">
        <pc:chgData name="Claire Harrison" userId="S::claire.harrison@skillsforcare.org.uk::c7c817ee-8ac4-43a7-9e17-62414c60257a" providerId="AD" clId="Web-{64804352-AC63-41AC-8BFD-E37804E5F4DD}" dt="2025-03-18T12:30:32.619" v="34"/>
        <pc:sldMkLst>
          <pc:docMk/>
          <pc:sldMk cId="3916663196" sldId="2147472994"/>
        </pc:sldMkLst>
        <pc:spChg chg="mod">
          <ac:chgData name="Claire Harrison" userId="S::claire.harrison@skillsforcare.org.uk::c7c817ee-8ac4-43a7-9e17-62414c60257a" providerId="AD" clId="Web-{64804352-AC63-41AC-8BFD-E37804E5F4DD}" dt="2025-03-18T12:30:32.181" v="7"/>
          <ac:spMkLst>
            <pc:docMk/>
            <pc:sldMk cId="3916663196" sldId="2147472994"/>
            <ac:spMk id="4" creationId="{3E1FF680-E593-193F-BCCE-2DB9D8B45939}"/>
          </ac:spMkLst>
        </pc:spChg>
        <pc:spChg chg="mod">
          <ac:chgData name="Claire Harrison" userId="S::claire.harrison@skillsforcare.org.uk::c7c817ee-8ac4-43a7-9e17-62414c60257a" providerId="AD" clId="Web-{64804352-AC63-41AC-8BFD-E37804E5F4DD}" dt="2025-03-18T12:30:32.181" v="8"/>
          <ac:spMkLst>
            <pc:docMk/>
            <pc:sldMk cId="3916663196" sldId="2147472994"/>
            <ac:spMk id="5" creationId="{3A044248-0F56-61A0-BC77-AAE96778B35D}"/>
          </ac:spMkLst>
        </pc:spChg>
        <pc:spChg chg="mod">
          <ac:chgData name="Claire Harrison" userId="S::claire.harrison@skillsforcare.org.uk::c7c817ee-8ac4-43a7-9e17-62414c60257a" providerId="AD" clId="Web-{64804352-AC63-41AC-8BFD-E37804E5F4DD}" dt="2025-03-18T12:30:32.181" v="9"/>
          <ac:spMkLst>
            <pc:docMk/>
            <pc:sldMk cId="3916663196" sldId="2147472994"/>
            <ac:spMk id="6" creationId="{F4FC29B1-1900-AFA9-CE43-FC1DA79141FB}"/>
          </ac:spMkLst>
        </pc:spChg>
        <pc:spChg chg="mod">
          <ac:chgData name="Claire Harrison" userId="S::claire.harrison@skillsforcare.org.uk::c7c817ee-8ac4-43a7-9e17-62414c60257a" providerId="AD" clId="Web-{64804352-AC63-41AC-8BFD-E37804E5F4DD}" dt="2025-03-18T12:30:32.181" v="10"/>
          <ac:spMkLst>
            <pc:docMk/>
            <pc:sldMk cId="3916663196" sldId="2147472994"/>
            <ac:spMk id="7" creationId="{600C176A-1B9C-3DB2-037F-3B6483B88DBF}"/>
          </ac:spMkLst>
        </pc:spChg>
        <pc:spChg chg="mod">
          <ac:chgData name="Claire Harrison" userId="S::claire.harrison@skillsforcare.org.uk::c7c817ee-8ac4-43a7-9e17-62414c60257a" providerId="AD" clId="Web-{64804352-AC63-41AC-8BFD-E37804E5F4DD}" dt="2025-03-18T12:30:32.181" v="11"/>
          <ac:spMkLst>
            <pc:docMk/>
            <pc:sldMk cId="3916663196" sldId="2147472994"/>
            <ac:spMk id="8" creationId="{091ECC32-84EA-F8D5-A6CB-01B8C71FB7F5}"/>
          </ac:spMkLst>
        </pc:spChg>
        <pc:spChg chg="mod">
          <ac:chgData name="Claire Harrison" userId="S::claire.harrison@skillsforcare.org.uk::c7c817ee-8ac4-43a7-9e17-62414c60257a" providerId="AD" clId="Web-{64804352-AC63-41AC-8BFD-E37804E5F4DD}" dt="2025-03-18T12:30:32.181" v="12"/>
          <ac:spMkLst>
            <pc:docMk/>
            <pc:sldMk cId="3916663196" sldId="2147472994"/>
            <ac:spMk id="9" creationId="{2FB4C629-143C-E7BF-4DBA-E90860CEA836}"/>
          </ac:spMkLst>
        </pc:spChg>
        <pc:spChg chg="mod">
          <ac:chgData name="Claire Harrison" userId="S::claire.harrison@skillsforcare.org.uk::c7c817ee-8ac4-43a7-9e17-62414c60257a" providerId="AD" clId="Web-{64804352-AC63-41AC-8BFD-E37804E5F4DD}" dt="2025-03-18T12:30:32.181" v="13"/>
          <ac:spMkLst>
            <pc:docMk/>
            <pc:sldMk cId="3916663196" sldId="2147472994"/>
            <ac:spMk id="10" creationId="{92387D4A-C258-4905-65A2-94308D6A4C1C}"/>
          </ac:spMkLst>
        </pc:spChg>
        <pc:spChg chg="mod">
          <ac:chgData name="Claire Harrison" userId="S::claire.harrison@skillsforcare.org.uk::c7c817ee-8ac4-43a7-9e17-62414c60257a" providerId="AD" clId="Web-{64804352-AC63-41AC-8BFD-E37804E5F4DD}" dt="2025-03-18T12:30:32.181" v="14"/>
          <ac:spMkLst>
            <pc:docMk/>
            <pc:sldMk cId="3916663196" sldId="2147472994"/>
            <ac:spMk id="12" creationId="{28A3367A-068C-EA7A-9354-9014039898AD}"/>
          </ac:spMkLst>
        </pc:spChg>
        <pc:spChg chg="mod">
          <ac:chgData name="Claire Harrison" userId="S::claire.harrison@skillsforcare.org.uk::c7c817ee-8ac4-43a7-9e17-62414c60257a" providerId="AD" clId="Web-{64804352-AC63-41AC-8BFD-E37804E5F4DD}" dt="2025-03-18T12:30:32.181" v="15"/>
          <ac:spMkLst>
            <pc:docMk/>
            <pc:sldMk cId="3916663196" sldId="2147472994"/>
            <ac:spMk id="13" creationId="{6A6AEC06-6EB1-F4A4-8FAB-B3124B2A170C}"/>
          </ac:spMkLst>
        </pc:spChg>
        <pc:spChg chg="mod">
          <ac:chgData name="Claire Harrison" userId="S::claire.harrison@skillsforcare.org.uk::c7c817ee-8ac4-43a7-9e17-62414c60257a" providerId="AD" clId="Web-{64804352-AC63-41AC-8BFD-E37804E5F4DD}" dt="2025-03-18T12:30:32.181" v="16"/>
          <ac:spMkLst>
            <pc:docMk/>
            <pc:sldMk cId="3916663196" sldId="2147472994"/>
            <ac:spMk id="14" creationId="{BFE6E5AC-6E6D-6946-2223-CC56E9AD901D}"/>
          </ac:spMkLst>
        </pc:spChg>
        <pc:spChg chg="mod">
          <ac:chgData name="Claire Harrison" userId="S::claire.harrison@skillsforcare.org.uk::c7c817ee-8ac4-43a7-9e17-62414c60257a" providerId="AD" clId="Web-{64804352-AC63-41AC-8BFD-E37804E5F4DD}" dt="2025-03-18T12:30:32.181" v="17"/>
          <ac:spMkLst>
            <pc:docMk/>
            <pc:sldMk cId="3916663196" sldId="2147472994"/>
            <ac:spMk id="15" creationId="{E3957317-0CF8-9BE4-21B2-748CDA6A4C54}"/>
          </ac:spMkLst>
        </pc:spChg>
        <pc:spChg chg="mod">
          <ac:chgData name="Claire Harrison" userId="S::claire.harrison@skillsforcare.org.uk::c7c817ee-8ac4-43a7-9e17-62414c60257a" providerId="AD" clId="Web-{64804352-AC63-41AC-8BFD-E37804E5F4DD}" dt="2025-03-18T12:30:32.181" v="18"/>
          <ac:spMkLst>
            <pc:docMk/>
            <pc:sldMk cId="3916663196" sldId="2147472994"/>
            <ac:spMk id="16" creationId="{D95D17F0-82B7-0B0C-C915-9202B48CCF1A}"/>
          </ac:spMkLst>
        </pc:spChg>
        <pc:spChg chg="mod">
          <ac:chgData name="Claire Harrison" userId="S::claire.harrison@skillsforcare.org.uk::c7c817ee-8ac4-43a7-9e17-62414c60257a" providerId="AD" clId="Web-{64804352-AC63-41AC-8BFD-E37804E5F4DD}" dt="2025-03-18T12:30:32.181" v="19"/>
          <ac:spMkLst>
            <pc:docMk/>
            <pc:sldMk cId="3916663196" sldId="2147472994"/>
            <ac:spMk id="18" creationId="{3C815CD3-71B2-A9BF-6407-A0A333B3C41F}"/>
          </ac:spMkLst>
        </pc:spChg>
        <pc:spChg chg="mod">
          <ac:chgData name="Claire Harrison" userId="S::claire.harrison@skillsforcare.org.uk::c7c817ee-8ac4-43a7-9e17-62414c60257a" providerId="AD" clId="Web-{64804352-AC63-41AC-8BFD-E37804E5F4DD}" dt="2025-03-18T12:30:32.181" v="20"/>
          <ac:spMkLst>
            <pc:docMk/>
            <pc:sldMk cId="3916663196" sldId="2147472994"/>
            <ac:spMk id="25" creationId="{6A5C24EA-895F-FA65-6FCD-5D59DBAFF3B5}"/>
          </ac:spMkLst>
        </pc:spChg>
        <pc:spChg chg="mod">
          <ac:chgData name="Claire Harrison" userId="S::claire.harrison@skillsforcare.org.uk::c7c817ee-8ac4-43a7-9e17-62414c60257a" providerId="AD" clId="Web-{64804352-AC63-41AC-8BFD-E37804E5F4DD}" dt="2025-03-18T12:30:32.181" v="21"/>
          <ac:spMkLst>
            <pc:docMk/>
            <pc:sldMk cId="3916663196" sldId="2147472994"/>
            <ac:spMk id="26" creationId="{89FCEACE-EA38-682E-75A7-6C3714952771}"/>
          </ac:spMkLst>
        </pc:spChg>
        <pc:spChg chg="mod">
          <ac:chgData name="Claire Harrison" userId="S::claire.harrison@skillsforcare.org.uk::c7c817ee-8ac4-43a7-9e17-62414c60257a" providerId="AD" clId="Web-{64804352-AC63-41AC-8BFD-E37804E5F4DD}" dt="2025-03-18T12:30:32.181" v="22"/>
          <ac:spMkLst>
            <pc:docMk/>
            <pc:sldMk cId="3916663196" sldId="2147472994"/>
            <ac:spMk id="27" creationId="{2BDE082C-419F-4407-1B27-3B9B3DD88E2F}"/>
          </ac:spMkLst>
        </pc:spChg>
        <pc:spChg chg="mod">
          <ac:chgData name="Claire Harrison" userId="S::claire.harrison@skillsforcare.org.uk::c7c817ee-8ac4-43a7-9e17-62414c60257a" providerId="AD" clId="Web-{64804352-AC63-41AC-8BFD-E37804E5F4DD}" dt="2025-03-18T12:30:32.181" v="23"/>
          <ac:spMkLst>
            <pc:docMk/>
            <pc:sldMk cId="3916663196" sldId="2147472994"/>
            <ac:spMk id="28" creationId="{A6BC884B-27C6-2605-1DE5-71BE3C99CD46}"/>
          </ac:spMkLst>
        </pc:spChg>
        <pc:spChg chg="mod">
          <ac:chgData name="Claire Harrison" userId="S::claire.harrison@skillsforcare.org.uk::c7c817ee-8ac4-43a7-9e17-62414c60257a" providerId="AD" clId="Web-{64804352-AC63-41AC-8BFD-E37804E5F4DD}" dt="2025-03-18T12:30:32.181" v="24"/>
          <ac:spMkLst>
            <pc:docMk/>
            <pc:sldMk cId="3916663196" sldId="2147472994"/>
            <ac:spMk id="29" creationId="{DCE2EB43-75B4-83EB-99EF-DAB88E3BC129}"/>
          </ac:spMkLst>
        </pc:spChg>
        <pc:spChg chg="mod">
          <ac:chgData name="Claire Harrison" userId="S::claire.harrison@skillsforcare.org.uk::c7c817ee-8ac4-43a7-9e17-62414c60257a" providerId="AD" clId="Web-{64804352-AC63-41AC-8BFD-E37804E5F4DD}" dt="2025-03-18T12:30:32.181" v="25"/>
          <ac:spMkLst>
            <pc:docMk/>
            <pc:sldMk cId="3916663196" sldId="2147472994"/>
            <ac:spMk id="30" creationId="{1E61DA8F-A342-A1B9-D9CA-CAFC0CC35163}"/>
          </ac:spMkLst>
        </pc:spChg>
        <pc:spChg chg="mod">
          <ac:chgData name="Claire Harrison" userId="S::claire.harrison@skillsforcare.org.uk::c7c817ee-8ac4-43a7-9e17-62414c60257a" providerId="AD" clId="Web-{64804352-AC63-41AC-8BFD-E37804E5F4DD}" dt="2025-03-18T12:30:32.181" v="26"/>
          <ac:spMkLst>
            <pc:docMk/>
            <pc:sldMk cId="3916663196" sldId="2147472994"/>
            <ac:spMk id="31" creationId="{09E7112B-BC8C-25C7-67B8-730102E1DFE2}"/>
          </ac:spMkLst>
        </pc:spChg>
        <pc:spChg chg="mod">
          <ac:chgData name="Claire Harrison" userId="S::claire.harrison@skillsforcare.org.uk::c7c817ee-8ac4-43a7-9e17-62414c60257a" providerId="AD" clId="Web-{64804352-AC63-41AC-8BFD-E37804E5F4DD}" dt="2025-03-18T12:30:32.181" v="27"/>
          <ac:spMkLst>
            <pc:docMk/>
            <pc:sldMk cId="3916663196" sldId="2147472994"/>
            <ac:spMk id="32" creationId="{6750C5DC-AE5B-0AD1-C291-9A3D533B2147}"/>
          </ac:spMkLst>
        </pc:spChg>
        <pc:spChg chg="mod">
          <ac:chgData name="Claire Harrison" userId="S::claire.harrison@skillsforcare.org.uk::c7c817ee-8ac4-43a7-9e17-62414c60257a" providerId="AD" clId="Web-{64804352-AC63-41AC-8BFD-E37804E5F4DD}" dt="2025-03-18T12:30:32.181" v="28"/>
          <ac:spMkLst>
            <pc:docMk/>
            <pc:sldMk cId="3916663196" sldId="2147472994"/>
            <ac:spMk id="33" creationId="{D5D09D60-0AD7-1075-D992-9EBD3880E559}"/>
          </ac:spMkLst>
        </pc:spChg>
        <pc:spChg chg="mod">
          <ac:chgData name="Claire Harrison" userId="S::claire.harrison@skillsforcare.org.uk::c7c817ee-8ac4-43a7-9e17-62414c60257a" providerId="AD" clId="Web-{64804352-AC63-41AC-8BFD-E37804E5F4DD}" dt="2025-03-18T12:30:32.181" v="29"/>
          <ac:spMkLst>
            <pc:docMk/>
            <pc:sldMk cId="3916663196" sldId="2147472994"/>
            <ac:spMk id="34" creationId="{C10A8E9C-902D-3699-A186-EFD408FF0226}"/>
          </ac:spMkLst>
        </pc:spChg>
        <pc:spChg chg="mod">
          <ac:chgData name="Claire Harrison" userId="S::claire.harrison@skillsforcare.org.uk::c7c817ee-8ac4-43a7-9e17-62414c60257a" providerId="AD" clId="Web-{64804352-AC63-41AC-8BFD-E37804E5F4DD}" dt="2025-03-18T12:30:32.181" v="30"/>
          <ac:spMkLst>
            <pc:docMk/>
            <pc:sldMk cId="3916663196" sldId="2147472994"/>
            <ac:spMk id="35" creationId="{44BA0E7F-7C45-7128-9F35-6F786CAA3A3A}"/>
          </ac:spMkLst>
        </pc:spChg>
        <pc:spChg chg="mod">
          <ac:chgData name="Claire Harrison" userId="S::claire.harrison@skillsforcare.org.uk::c7c817ee-8ac4-43a7-9e17-62414c60257a" providerId="AD" clId="Web-{64804352-AC63-41AC-8BFD-E37804E5F4DD}" dt="2025-03-18T12:30:32.181" v="31"/>
          <ac:spMkLst>
            <pc:docMk/>
            <pc:sldMk cId="3916663196" sldId="2147472994"/>
            <ac:spMk id="36" creationId="{370F1A22-2096-934E-D7E6-59B59EEAF7ED}"/>
          </ac:spMkLst>
        </pc:spChg>
        <pc:spChg chg="mod">
          <ac:chgData name="Claire Harrison" userId="S::claire.harrison@skillsforcare.org.uk::c7c817ee-8ac4-43a7-9e17-62414c60257a" providerId="AD" clId="Web-{64804352-AC63-41AC-8BFD-E37804E5F4DD}" dt="2025-03-18T12:30:32.197" v="32"/>
          <ac:spMkLst>
            <pc:docMk/>
            <pc:sldMk cId="3916663196" sldId="2147472994"/>
            <ac:spMk id="37" creationId="{8B3317F2-109A-AE14-0C29-5D94F1BB428D}"/>
          </ac:spMkLst>
        </pc:spChg>
        <pc:spChg chg="mod">
          <ac:chgData name="Claire Harrison" userId="S::claire.harrison@skillsforcare.org.uk::c7c817ee-8ac4-43a7-9e17-62414c60257a" providerId="AD" clId="Web-{64804352-AC63-41AC-8BFD-E37804E5F4DD}" dt="2025-03-18T12:30:32.197" v="33"/>
          <ac:spMkLst>
            <pc:docMk/>
            <pc:sldMk cId="3916663196" sldId="2147472994"/>
            <ac:spMk id="38" creationId="{91053688-8EAE-3193-C4B3-B514999798C0}"/>
          </ac:spMkLst>
        </pc:spChg>
        <pc:spChg chg="mod">
          <ac:chgData name="Claire Harrison" userId="S::claire.harrison@skillsforcare.org.uk::c7c817ee-8ac4-43a7-9e17-62414c60257a" providerId="AD" clId="Web-{64804352-AC63-41AC-8BFD-E37804E5F4DD}" dt="2025-03-18T12:30:32.619" v="34"/>
          <ac:spMkLst>
            <pc:docMk/>
            <pc:sldMk cId="3916663196" sldId="2147472994"/>
            <ac:spMk id="39" creationId="{38B3CA34-DA50-989C-E239-0970E99B90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4/4/2025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4/4/2025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Tree>
    <p:extLst>
      <p:ext uri="{BB962C8B-B14F-4D97-AF65-F5344CB8AC3E}">
        <p14:creationId xmlns:p14="http://schemas.microsoft.com/office/powerpoint/2010/main" val="314159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36" r:id="rId2"/>
    <p:sldLayoutId id="2147483701" r:id="rId3"/>
    <p:sldLayoutId id="2147483674"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v.uk/government/publications/care-workforce-pathway-for-adult-social-car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killsforcare.org.uk/CareerDevelopment"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a:xfrm>
            <a:off x="537402" y="1823902"/>
            <a:ext cx="10497743" cy="559323"/>
          </a:xfrm>
        </p:spPr>
        <p:txBody>
          <a:bodyPr/>
          <a:lstStyle/>
          <a:p>
            <a:r>
              <a:rPr lang="en-GB" sz="4400" dirty="0"/>
              <a:t>Care Workforce Pathway</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9125381" cy="626647"/>
          </a:xfrm>
        </p:spPr>
        <p:txBody>
          <a:bodyPr/>
          <a:lstStyle/>
          <a:p>
            <a:r>
              <a:rPr lang="en-GB" sz="2400" dirty="0"/>
              <a:t>Having energising development and career conversations</a:t>
            </a:r>
          </a:p>
          <a:p>
            <a:r>
              <a:rPr lang="en-GB" sz="2400" dirty="0"/>
              <a:t> </a:t>
            </a:r>
          </a:p>
        </p:txBody>
      </p:sp>
      <p:sp>
        <p:nvSpPr>
          <p:cNvPr id="5" name="Google Shape;59;p13">
            <a:extLst>
              <a:ext uri="{FF2B5EF4-FFF2-40B4-BE49-F238E27FC236}">
                <a16:creationId xmlns:a16="http://schemas.microsoft.com/office/drawing/2014/main" id="{960679FA-FE80-C531-C3E1-6085564A91AC}"/>
              </a:ext>
            </a:extLst>
          </p:cNvPr>
          <p:cNvSpPr txBox="1">
            <a:spLocks/>
          </p:cNvSpPr>
          <p:nvPr/>
        </p:nvSpPr>
        <p:spPr>
          <a:xfrm>
            <a:off x="462012" y="3135135"/>
            <a:ext cx="8518382" cy="1019707"/>
          </a:xfrm>
          <a:prstGeom prst="rect">
            <a:avLst/>
          </a:prstGeom>
          <a:noFill/>
          <a:ln>
            <a:noFill/>
          </a:ln>
        </p:spPr>
        <p:txBody>
          <a:bodyPr spcFirstLastPara="1" wrap="square" lIns="91401" tIns="91401" rIns="91401" bIns="91401"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457200" marR="0" lvl="0" indent="-342900" algn="l" defTabSz="914400" rtl="0" eaLnBrk="1" fontAlgn="auto" latinLnBrk="0" hangingPunct="1">
              <a:lnSpc>
                <a:spcPct val="100000"/>
              </a:lnSpc>
              <a:spcBef>
                <a:spcPts val="0"/>
              </a:spcBef>
              <a:spcAft>
                <a:spcPts val="0"/>
              </a:spcAft>
              <a:buClr>
                <a:srgbClr val="616265"/>
              </a:buClr>
              <a:buSzPts val="2800"/>
              <a:buFont typeface="Arial"/>
              <a:buNone/>
              <a:tabLst/>
              <a:defRPr/>
            </a:pPr>
            <a:r>
              <a:rPr kumimoji="0" lang="en-GB" sz="2000" b="0" i="0" u="none" strike="noStrike" kern="1200" cap="none" spc="0" normalizeH="0" baseline="0" noProof="0" dirty="0">
                <a:ln>
                  <a:noFill/>
                </a:ln>
                <a:solidFill>
                  <a:srgbClr val="616265"/>
                </a:solidFill>
                <a:effectLst/>
                <a:uLnTx/>
                <a:uFillTx/>
                <a:latin typeface="Arial"/>
                <a:cs typeface="Arial"/>
                <a:sym typeface="Arial"/>
              </a:rPr>
              <a:t>A toolkit for managers and the adult social care workforce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794BA-769E-8D55-B781-0DD5B82ABC2B}"/>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9CC40AE5-02FF-1363-856B-480B844E02B2}"/>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2. Meet to discuss and align on career </a:t>
            </a:r>
          </a:p>
          <a:p>
            <a:r>
              <a:rPr lang="en-GB" sz="3200" b="1" dirty="0">
                <a:solidFill>
                  <a:srgbClr val="606060"/>
                </a:solidFill>
                <a:latin typeface="Arial" panose="020B0604020202020204" pitchFamily="34" charset="0"/>
                <a:cs typeface="Arial" panose="020B0604020202020204" pitchFamily="34" charset="0"/>
              </a:rPr>
              <a:t>goals and/or in-role development</a:t>
            </a:r>
          </a:p>
        </p:txBody>
      </p:sp>
      <p:sp>
        <p:nvSpPr>
          <p:cNvPr id="17" name="Rectangle: Rounded Corners 16">
            <a:extLst>
              <a:ext uri="{FF2B5EF4-FFF2-40B4-BE49-F238E27FC236}">
                <a16:creationId xmlns:a16="http://schemas.microsoft.com/office/drawing/2014/main" id="{C6F4A4FF-F1F0-6587-A25C-3FE5B2688804}"/>
              </a:ext>
            </a:extLst>
          </p:cNvPr>
          <p:cNvSpPr/>
          <p:nvPr/>
        </p:nvSpPr>
        <p:spPr>
          <a:xfrm>
            <a:off x="523803" y="2066605"/>
            <a:ext cx="1672289" cy="1738581"/>
          </a:xfrm>
          <a:prstGeom prst="roundRect">
            <a:avLst/>
          </a:prstGeom>
          <a:solidFill>
            <a:srgbClr val="A20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Manager</a:t>
            </a:r>
          </a:p>
        </p:txBody>
      </p:sp>
      <p:grpSp>
        <p:nvGrpSpPr>
          <p:cNvPr id="19" name="Group 18">
            <a:extLst>
              <a:ext uri="{FF2B5EF4-FFF2-40B4-BE49-F238E27FC236}">
                <a16:creationId xmlns:a16="http://schemas.microsoft.com/office/drawing/2014/main" id="{2C5205C6-BE7B-F4C4-FF6E-B0D667F306E1}"/>
              </a:ext>
            </a:extLst>
          </p:cNvPr>
          <p:cNvGrpSpPr/>
          <p:nvPr/>
        </p:nvGrpSpPr>
        <p:grpSpPr>
          <a:xfrm>
            <a:off x="902686" y="2545457"/>
            <a:ext cx="914521" cy="914521"/>
            <a:chOff x="926006" y="4808561"/>
            <a:chExt cx="864000" cy="912543"/>
          </a:xfrm>
        </p:grpSpPr>
        <p:sp>
          <p:nvSpPr>
            <p:cNvPr id="21" name="Oval 20">
              <a:extLst>
                <a:ext uri="{FF2B5EF4-FFF2-40B4-BE49-F238E27FC236}">
                  <a16:creationId xmlns:a16="http://schemas.microsoft.com/office/drawing/2014/main" id="{04ACEE90-4D75-4356-EE55-BD07FF0DD9B8}"/>
                </a:ext>
              </a:extLst>
            </p:cNvPr>
            <p:cNvSpPr/>
            <p:nvPr/>
          </p:nvSpPr>
          <p:spPr>
            <a:xfrm>
              <a:off x="926006" y="4808561"/>
              <a:ext cx="864000" cy="864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22" name="Picture 21" descr="A person wearing glasses and a grey shirt&#10;&#10;Description automatically generated">
              <a:extLst>
                <a:ext uri="{FF2B5EF4-FFF2-40B4-BE49-F238E27FC236}">
                  <a16:creationId xmlns:a16="http://schemas.microsoft.com/office/drawing/2014/main" id="{86D175DC-2B61-DCB7-E63D-C79FA1901F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67" r="6894" b="13661"/>
            <a:stretch/>
          </p:blipFill>
          <p:spPr>
            <a:xfrm>
              <a:off x="985488" y="4944702"/>
              <a:ext cx="754822" cy="776402"/>
            </a:xfrm>
            <a:prstGeom prst="ellipse">
              <a:avLst/>
            </a:prstGeom>
          </p:spPr>
        </p:pic>
      </p:grpSp>
      <p:sp>
        <p:nvSpPr>
          <p:cNvPr id="23" name="Rectangle: Rounded Corners 22">
            <a:extLst>
              <a:ext uri="{FF2B5EF4-FFF2-40B4-BE49-F238E27FC236}">
                <a16:creationId xmlns:a16="http://schemas.microsoft.com/office/drawing/2014/main" id="{5E205D21-6FB3-78EE-0A02-26B4E22CD512}"/>
              </a:ext>
            </a:extLst>
          </p:cNvPr>
          <p:cNvSpPr/>
          <p:nvPr/>
        </p:nvSpPr>
        <p:spPr>
          <a:xfrm>
            <a:off x="6238652" y="2066605"/>
            <a:ext cx="1672289" cy="1736774"/>
          </a:xfrm>
          <a:prstGeom prst="roundRect">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Line report</a:t>
            </a:r>
          </a:p>
        </p:txBody>
      </p:sp>
      <p:grpSp>
        <p:nvGrpSpPr>
          <p:cNvPr id="24" name="Group 23">
            <a:extLst>
              <a:ext uri="{FF2B5EF4-FFF2-40B4-BE49-F238E27FC236}">
                <a16:creationId xmlns:a16="http://schemas.microsoft.com/office/drawing/2014/main" id="{80DCD5AC-07D5-28D7-A2F6-D5BE8FCE7FCC}"/>
              </a:ext>
            </a:extLst>
          </p:cNvPr>
          <p:cNvGrpSpPr/>
          <p:nvPr/>
        </p:nvGrpSpPr>
        <p:grpSpPr>
          <a:xfrm>
            <a:off x="6612154" y="2529683"/>
            <a:ext cx="914521" cy="914528"/>
            <a:chOff x="998975" y="1969682"/>
            <a:chExt cx="742002" cy="758700"/>
          </a:xfrm>
        </p:grpSpPr>
        <p:sp>
          <p:nvSpPr>
            <p:cNvPr id="43" name="Oval 42">
              <a:extLst>
                <a:ext uri="{FF2B5EF4-FFF2-40B4-BE49-F238E27FC236}">
                  <a16:creationId xmlns:a16="http://schemas.microsoft.com/office/drawing/2014/main" id="{3271A54B-FA55-31FB-B61D-4D042EA8D18E}"/>
                </a:ext>
              </a:extLst>
            </p:cNvPr>
            <p:cNvSpPr/>
            <p:nvPr/>
          </p:nvSpPr>
          <p:spPr>
            <a:xfrm>
              <a:off x="998975" y="1969682"/>
              <a:ext cx="741335" cy="744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44" name="Picture 43" descr="A cartoon of a child&#10;&#10;Description automatically generated">
              <a:extLst>
                <a:ext uri="{FF2B5EF4-FFF2-40B4-BE49-F238E27FC236}">
                  <a16:creationId xmlns:a16="http://schemas.microsoft.com/office/drawing/2014/main" id="{0907B3E5-E53F-FAEE-AAB0-25829287D8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2" t="-11177" r="2308" b="14407"/>
            <a:stretch/>
          </p:blipFill>
          <p:spPr>
            <a:xfrm>
              <a:off x="1008151" y="1969690"/>
              <a:ext cx="732826" cy="758692"/>
            </a:xfrm>
            <a:prstGeom prst="ellipse">
              <a:avLst/>
            </a:prstGeom>
          </p:spPr>
        </p:pic>
      </p:grpSp>
      <p:sp>
        <p:nvSpPr>
          <p:cNvPr id="3" name="TextBox 2">
            <a:extLst>
              <a:ext uri="{FF2B5EF4-FFF2-40B4-BE49-F238E27FC236}">
                <a16:creationId xmlns:a16="http://schemas.microsoft.com/office/drawing/2014/main" id="{15B2588E-1169-560B-C966-F52EAC8AD5C1}"/>
              </a:ext>
            </a:extLst>
          </p:cNvPr>
          <p:cNvSpPr txBox="1"/>
          <p:nvPr/>
        </p:nvSpPr>
        <p:spPr>
          <a:xfrm>
            <a:off x="2300771" y="2100311"/>
            <a:ext cx="3558996" cy="3416320"/>
          </a:xfrm>
          <a:prstGeom prst="rect">
            <a:avLst/>
          </a:prstGeom>
          <a:noFill/>
        </p:spPr>
        <p:txBody>
          <a:bodyPr wrap="square" rtlCol="0">
            <a:spAutoFit/>
          </a:bodyPr>
          <a:lstStyle/>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Check-in with the individual on their understanding of the Pathway and agree desired outcome from the conversation</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Establish an open feel, putting the individual at ease and showing interest – ask how are they.  </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Be present and listen. Give the individual space to share the self-assessment and reflections on career aspirations to address gaps</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Provide realistic ways to achieve goals, based on on-the-job learning, learning through others, and training</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Ask the individual how often to meet to check and support with the career development plan </a:t>
            </a:r>
          </a:p>
          <a:p>
            <a:pPr marL="171450" indent="-171450" algn="l" defTabSz="1038995" rtl="0">
              <a:buFont typeface="Arial" panose="020B0604020202020204" pitchFamily="34" charset="0"/>
              <a:buChar char="•"/>
            </a:pPr>
            <a:endParaRPr lang="en-GB" sz="1200" b="1" kern="1200" dirty="0">
              <a:solidFill>
                <a:prstClr val="black"/>
              </a:solidFill>
              <a:latin typeface="Arial" panose="020B0604020202020204"/>
              <a:ea typeface="+mn-ea"/>
              <a:cs typeface="+mn-cs"/>
            </a:endParaRPr>
          </a:p>
        </p:txBody>
      </p:sp>
      <p:sp>
        <p:nvSpPr>
          <p:cNvPr id="4" name="TextBox 3">
            <a:extLst>
              <a:ext uri="{FF2B5EF4-FFF2-40B4-BE49-F238E27FC236}">
                <a16:creationId xmlns:a16="http://schemas.microsoft.com/office/drawing/2014/main" id="{D7AC4463-7DB2-DDE5-9F82-181F297DA72E}"/>
              </a:ext>
            </a:extLst>
          </p:cNvPr>
          <p:cNvSpPr txBox="1"/>
          <p:nvPr/>
        </p:nvSpPr>
        <p:spPr>
          <a:xfrm>
            <a:off x="8032138" y="2100311"/>
            <a:ext cx="3460207" cy="2492990"/>
          </a:xfrm>
          <a:prstGeom prst="rect">
            <a:avLst/>
          </a:prstGeom>
          <a:noFill/>
        </p:spPr>
        <p:txBody>
          <a:bodyPr wrap="square" rtlCol="0">
            <a:spAutoFit/>
          </a:bodyPr>
          <a:lstStyle/>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Share your reflections on what an energising career in care looks like.</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Discuss your completed skills-assessment</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Discuss the career goals you’d like to do achieve and what this would mean for your role. Make sure your goals are SMARTER (specific, measurable, achievable, realistic, time-bound, exciting, recorded)</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Agree how often you’d like to meet with manager to continue career conversation</a:t>
            </a:r>
          </a:p>
        </p:txBody>
      </p:sp>
    </p:spTree>
    <p:extLst>
      <p:ext uri="{BB962C8B-B14F-4D97-AF65-F5344CB8AC3E}">
        <p14:creationId xmlns:p14="http://schemas.microsoft.com/office/powerpoint/2010/main" val="321611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D81C-F876-4019-D82D-9E048A1A744D}"/>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F7A9737F-7921-5053-1508-85E77AAB05F3}"/>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3. Reflect on the career conversation</a:t>
            </a:r>
          </a:p>
        </p:txBody>
      </p:sp>
      <p:sp>
        <p:nvSpPr>
          <p:cNvPr id="17" name="Rectangle: Rounded Corners 16">
            <a:extLst>
              <a:ext uri="{FF2B5EF4-FFF2-40B4-BE49-F238E27FC236}">
                <a16:creationId xmlns:a16="http://schemas.microsoft.com/office/drawing/2014/main" id="{9553436E-C851-F509-24C7-E6CDBC6FBFB1}"/>
              </a:ext>
            </a:extLst>
          </p:cNvPr>
          <p:cNvSpPr/>
          <p:nvPr/>
        </p:nvSpPr>
        <p:spPr>
          <a:xfrm>
            <a:off x="523803" y="2066605"/>
            <a:ext cx="1672289" cy="1738581"/>
          </a:xfrm>
          <a:prstGeom prst="roundRect">
            <a:avLst/>
          </a:prstGeom>
          <a:solidFill>
            <a:srgbClr val="A20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Manager</a:t>
            </a:r>
          </a:p>
        </p:txBody>
      </p:sp>
      <p:grpSp>
        <p:nvGrpSpPr>
          <p:cNvPr id="19" name="Group 18">
            <a:extLst>
              <a:ext uri="{FF2B5EF4-FFF2-40B4-BE49-F238E27FC236}">
                <a16:creationId xmlns:a16="http://schemas.microsoft.com/office/drawing/2014/main" id="{1D7CBE3A-0777-5EDA-CE5C-87FFBBB4F7C7}"/>
              </a:ext>
            </a:extLst>
          </p:cNvPr>
          <p:cNvGrpSpPr/>
          <p:nvPr/>
        </p:nvGrpSpPr>
        <p:grpSpPr>
          <a:xfrm>
            <a:off x="902686" y="2545457"/>
            <a:ext cx="914521" cy="914521"/>
            <a:chOff x="926006" y="4808561"/>
            <a:chExt cx="864000" cy="912543"/>
          </a:xfrm>
        </p:grpSpPr>
        <p:sp>
          <p:nvSpPr>
            <p:cNvPr id="21" name="Oval 20">
              <a:extLst>
                <a:ext uri="{FF2B5EF4-FFF2-40B4-BE49-F238E27FC236}">
                  <a16:creationId xmlns:a16="http://schemas.microsoft.com/office/drawing/2014/main" id="{8D8466E2-F37C-1720-E785-C68E79AFDB78}"/>
                </a:ext>
              </a:extLst>
            </p:cNvPr>
            <p:cNvSpPr/>
            <p:nvPr/>
          </p:nvSpPr>
          <p:spPr>
            <a:xfrm>
              <a:off x="926006" y="4808561"/>
              <a:ext cx="864000" cy="864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22" name="Picture 21" descr="A person wearing glasses and a grey shirt&#10;&#10;Description automatically generated">
              <a:extLst>
                <a:ext uri="{FF2B5EF4-FFF2-40B4-BE49-F238E27FC236}">
                  <a16:creationId xmlns:a16="http://schemas.microsoft.com/office/drawing/2014/main" id="{D007DF95-52FA-E95E-A6CE-7DA01DEFA4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67" r="6894" b="13661"/>
            <a:stretch/>
          </p:blipFill>
          <p:spPr>
            <a:xfrm>
              <a:off x="985488" y="4944702"/>
              <a:ext cx="754822" cy="776402"/>
            </a:xfrm>
            <a:prstGeom prst="ellipse">
              <a:avLst/>
            </a:prstGeom>
          </p:spPr>
        </p:pic>
      </p:grpSp>
      <p:sp>
        <p:nvSpPr>
          <p:cNvPr id="23" name="Rectangle: Rounded Corners 22">
            <a:extLst>
              <a:ext uri="{FF2B5EF4-FFF2-40B4-BE49-F238E27FC236}">
                <a16:creationId xmlns:a16="http://schemas.microsoft.com/office/drawing/2014/main" id="{47DFAA24-47EB-D451-5B65-4B37BB3E68E6}"/>
              </a:ext>
            </a:extLst>
          </p:cNvPr>
          <p:cNvSpPr/>
          <p:nvPr/>
        </p:nvSpPr>
        <p:spPr>
          <a:xfrm>
            <a:off x="6238652" y="2066605"/>
            <a:ext cx="1672289" cy="1736774"/>
          </a:xfrm>
          <a:prstGeom prst="roundRect">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Member of staff</a:t>
            </a:r>
          </a:p>
        </p:txBody>
      </p:sp>
      <p:grpSp>
        <p:nvGrpSpPr>
          <p:cNvPr id="24" name="Group 23">
            <a:extLst>
              <a:ext uri="{FF2B5EF4-FFF2-40B4-BE49-F238E27FC236}">
                <a16:creationId xmlns:a16="http://schemas.microsoft.com/office/drawing/2014/main" id="{45BA3CCE-4F34-AD62-B780-0CA0C23D7129}"/>
              </a:ext>
            </a:extLst>
          </p:cNvPr>
          <p:cNvGrpSpPr/>
          <p:nvPr/>
        </p:nvGrpSpPr>
        <p:grpSpPr>
          <a:xfrm>
            <a:off x="6612154" y="2529683"/>
            <a:ext cx="914521" cy="914528"/>
            <a:chOff x="998975" y="1969682"/>
            <a:chExt cx="742002" cy="758700"/>
          </a:xfrm>
        </p:grpSpPr>
        <p:sp>
          <p:nvSpPr>
            <p:cNvPr id="43" name="Oval 42">
              <a:extLst>
                <a:ext uri="{FF2B5EF4-FFF2-40B4-BE49-F238E27FC236}">
                  <a16:creationId xmlns:a16="http://schemas.microsoft.com/office/drawing/2014/main" id="{2E36AEB7-E502-D95F-5767-6CB67E43CFA5}"/>
                </a:ext>
              </a:extLst>
            </p:cNvPr>
            <p:cNvSpPr/>
            <p:nvPr/>
          </p:nvSpPr>
          <p:spPr>
            <a:xfrm>
              <a:off x="998975" y="1969682"/>
              <a:ext cx="741335" cy="744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44" name="Picture 43" descr="A cartoon of a child&#10;&#10;Description automatically generated">
              <a:extLst>
                <a:ext uri="{FF2B5EF4-FFF2-40B4-BE49-F238E27FC236}">
                  <a16:creationId xmlns:a16="http://schemas.microsoft.com/office/drawing/2014/main" id="{6D03E40F-2118-A9BD-FFB6-E1EF021206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2" t="-11177" r="2308" b="14407"/>
            <a:stretch/>
          </p:blipFill>
          <p:spPr>
            <a:xfrm>
              <a:off x="1008151" y="1969690"/>
              <a:ext cx="732826" cy="758692"/>
            </a:xfrm>
            <a:prstGeom prst="ellipse">
              <a:avLst/>
            </a:prstGeom>
          </p:spPr>
        </p:pic>
      </p:grpSp>
      <p:sp>
        <p:nvSpPr>
          <p:cNvPr id="5" name="TextBox 4">
            <a:extLst>
              <a:ext uri="{FF2B5EF4-FFF2-40B4-BE49-F238E27FC236}">
                <a16:creationId xmlns:a16="http://schemas.microsoft.com/office/drawing/2014/main" id="{6BBE481D-54CF-15C0-6995-6AC46EA9841F}"/>
              </a:ext>
            </a:extLst>
          </p:cNvPr>
          <p:cNvSpPr txBox="1"/>
          <p:nvPr/>
        </p:nvSpPr>
        <p:spPr>
          <a:xfrm>
            <a:off x="2317289" y="2100311"/>
            <a:ext cx="3169111" cy="1569660"/>
          </a:xfrm>
          <a:prstGeom prst="rect">
            <a:avLst/>
          </a:prstGeom>
          <a:noFill/>
        </p:spPr>
        <p:txBody>
          <a:bodyPr wrap="square" rtlCol="0">
            <a:spAutoFit/>
          </a:bodyPr>
          <a:lstStyle/>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Reflect on the conversation – what worked well, what could have gone better, and what will you do next time?</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Encourage the individual to regularly refer to and update their career development plan</a:t>
            </a:r>
          </a:p>
          <a:p>
            <a:pPr algn="l" defTabSz="1038995" rtl="0"/>
            <a:endParaRPr lang="en-GB" sz="1200" kern="1200" dirty="0">
              <a:solidFill>
                <a:prstClr val="black"/>
              </a:solidFill>
              <a:latin typeface="Arial" panose="020B0604020202020204"/>
              <a:ea typeface="+mn-ea"/>
              <a:cs typeface="+mn-cs"/>
            </a:endParaRPr>
          </a:p>
        </p:txBody>
      </p:sp>
      <p:sp>
        <p:nvSpPr>
          <p:cNvPr id="6" name="TextBox 5">
            <a:extLst>
              <a:ext uri="{FF2B5EF4-FFF2-40B4-BE49-F238E27FC236}">
                <a16:creationId xmlns:a16="http://schemas.microsoft.com/office/drawing/2014/main" id="{453D3FD8-3718-3790-C7DF-115B7823B825}"/>
              </a:ext>
            </a:extLst>
          </p:cNvPr>
          <p:cNvSpPr txBox="1"/>
          <p:nvPr/>
        </p:nvSpPr>
        <p:spPr>
          <a:xfrm>
            <a:off x="8054440" y="2100311"/>
            <a:ext cx="3234874" cy="1384995"/>
          </a:xfrm>
          <a:prstGeom prst="rect">
            <a:avLst/>
          </a:prstGeom>
          <a:noFill/>
        </p:spPr>
        <p:txBody>
          <a:bodyPr wrap="square" rtlCol="0">
            <a:spAutoFit/>
          </a:bodyPr>
          <a:lstStyle/>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Reflect on the conversation – worked well, even better if, what you will do next time</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Reflect on the goals set in your career development plan, and progress made to date</a:t>
            </a:r>
          </a:p>
        </p:txBody>
      </p:sp>
    </p:spTree>
    <p:extLst>
      <p:ext uri="{BB962C8B-B14F-4D97-AF65-F5344CB8AC3E}">
        <p14:creationId xmlns:p14="http://schemas.microsoft.com/office/powerpoint/2010/main" val="415265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6CBF-6C1D-7E19-2BE9-D545CB563E98}"/>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7C5A43F7-02F3-9530-A5CC-975AAE5C9AA4}"/>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4. Check-in on the career development </a:t>
            </a:r>
          </a:p>
          <a:p>
            <a:r>
              <a:rPr lang="en-GB" sz="3200" b="1" dirty="0">
                <a:solidFill>
                  <a:srgbClr val="606060"/>
                </a:solidFill>
                <a:latin typeface="Arial" panose="020B0604020202020204" pitchFamily="34" charset="0"/>
                <a:cs typeface="Arial" panose="020B0604020202020204" pitchFamily="34" charset="0"/>
              </a:rPr>
              <a:t>plan, as agreed</a:t>
            </a:r>
          </a:p>
        </p:txBody>
      </p:sp>
      <p:sp>
        <p:nvSpPr>
          <p:cNvPr id="17" name="Rectangle: Rounded Corners 16">
            <a:extLst>
              <a:ext uri="{FF2B5EF4-FFF2-40B4-BE49-F238E27FC236}">
                <a16:creationId xmlns:a16="http://schemas.microsoft.com/office/drawing/2014/main" id="{2CAB554E-FC46-6B20-E7C6-0887E0B492D6}"/>
              </a:ext>
            </a:extLst>
          </p:cNvPr>
          <p:cNvSpPr/>
          <p:nvPr/>
        </p:nvSpPr>
        <p:spPr>
          <a:xfrm>
            <a:off x="523803" y="2066605"/>
            <a:ext cx="1672289" cy="1738581"/>
          </a:xfrm>
          <a:prstGeom prst="roundRect">
            <a:avLst/>
          </a:prstGeom>
          <a:solidFill>
            <a:srgbClr val="A20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Manager</a:t>
            </a:r>
          </a:p>
        </p:txBody>
      </p:sp>
      <p:grpSp>
        <p:nvGrpSpPr>
          <p:cNvPr id="19" name="Group 18">
            <a:extLst>
              <a:ext uri="{FF2B5EF4-FFF2-40B4-BE49-F238E27FC236}">
                <a16:creationId xmlns:a16="http://schemas.microsoft.com/office/drawing/2014/main" id="{E929EE95-03CC-DAC1-1A4B-0CB5EACED691}"/>
              </a:ext>
            </a:extLst>
          </p:cNvPr>
          <p:cNvGrpSpPr/>
          <p:nvPr/>
        </p:nvGrpSpPr>
        <p:grpSpPr>
          <a:xfrm>
            <a:off x="902686" y="2545457"/>
            <a:ext cx="914521" cy="914521"/>
            <a:chOff x="926006" y="4808561"/>
            <a:chExt cx="864000" cy="912543"/>
          </a:xfrm>
        </p:grpSpPr>
        <p:sp>
          <p:nvSpPr>
            <p:cNvPr id="21" name="Oval 20">
              <a:extLst>
                <a:ext uri="{FF2B5EF4-FFF2-40B4-BE49-F238E27FC236}">
                  <a16:creationId xmlns:a16="http://schemas.microsoft.com/office/drawing/2014/main" id="{9EE90450-0F9C-66C4-9380-A42B606629AC}"/>
                </a:ext>
              </a:extLst>
            </p:cNvPr>
            <p:cNvSpPr/>
            <p:nvPr/>
          </p:nvSpPr>
          <p:spPr>
            <a:xfrm>
              <a:off x="926006" y="4808561"/>
              <a:ext cx="864000" cy="864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22" name="Picture 21" descr="A person wearing glasses and a grey shirt&#10;&#10;Description automatically generated">
              <a:extLst>
                <a:ext uri="{FF2B5EF4-FFF2-40B4-BE49-F238E27FC236}">
                  <a16:creationId xmlns:a16="http://schemas.microsoft.com/office/drawing/2014/main" id="{1D12A97C-AC26-7506-0BE5-70FEF0A5DC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67" r="6894" b="13661"/>
            <a:stretch/>
          </p:blipFill>
          <p:spPr>
            <a:xfrm>
              <a:off x="985488" y="4944702"/>
              <a:ext cx="754822" cy="776402"/>
            </a:xfrm>
            <a:prstGeom prst="ellipse">
              <a:avLst/>
            </a:prstGeom>
          </p:spPr>
        </p:pic>
      </p:grpSp>
      <p:sp>
        <p:nvSpPr>
          <p:cNvPr id="23" name="Rectangle: Rounded Corners 22">
            <a:extLst>
              <a:ext uri="{FF2B5EF4-FFF2-40B4-BE49-F238E27FC236}">
                <a16:creationId xmlns:a16="http://schemas.microsoft.com/office/drawing/2014/main" id="{70094EFD-DDEE-ADCC-2B7C-DE277A550D4C}"/>
              </a:ext>
            </a:extLst>
          </p:cNvPr>
          <p:cNvSpPr/>
          <p:nvPr/>
        </p:nvSpPr>
        <p:spPr>
          <a:xfrm>
            <a:off x="6238652" y="2066605"/>
            <a:ext cx="1672289" cy="1736774"/>
          </a:xfrm>
          <a:prstGeom prst="roundRect">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Line report</a:t>
            </a:r>
          </a:p>
        </p:txBody>
      </p:sp>
      <p:grpSp>
        <p:nvGrpSpPr>
          <p:cNvPr id="24" name="Group 23">
            <a:extLst>
              <a:ext uri="{FF2B5EF4-FFF2-40B4-BE49-F238E27FC236}">
                <a16:creationId xmlns:a16="http://schemas.microsoft.com/office/drawing/2014/main" id="{11B41B95-7F0F-7BBB-8E4E-B59DB286603B}"/>
              </a:ext>
            </a:extLst>
          </p:cNvPr>
          <p:cNvGrpSpPr/>
          <p:nvPr/>
        </p:nvGrpSpPr>
        <p:grpSpPr>
          <a:xfrm>
            <a:off x="6612154" y="2529683"/>
            <a:ext cx="914521" cy="914528"/>
            <a:chOff x="998975" y="1969682"/>
            <a:chExt cx="742002" cy="758700"/>
          </a:xfrm>
        </p:grpSpPr>
        <p:sp>
          <p:nvSpPr>
            <p:cNvPr id="43" name="Oval 42">
              <a:extLst>
                <a:ext uri="{FF2B5EF4-FFF2-40B4-BE49-F238E27FC236}">
                  <a16:creationId xmlns:a16="http://schemas.microsoft.com/office/drawing/2014/main" id="{FA68D08D-876A-2FA2-BDC5-A7A979815A15}"/>
                </a:ext>
              </a:extLst>
            </p:cNvPr>
            <p:cNvSpPr/>
            <p:nvPr/>
          </p:nvSpPr>
          <p:spPr>
            <a:xfrm>
              <a:off x="998975" y="1969682"/>
              <a:ext cx="741335" cy="744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44" name="Picture 43" descr="A cartoon of a child&#10;&#10;Description automatically generated">
              <a:extLst>
                <a:ext uri="{FF2B5EF4-FFF2-40B4-BE49-F238E27FC236}">
                  <a16:creationId xmlns:a16="http://schemas.microsoft.com/office/drawing/2014/main" id="{7C25C864-C9D9-30A7-7789-902FF42110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2" t="-11177" r="2308" b="14407"/>
            <a:stretch/>
          </p:blipFill>
          <p:spPr>
            <a:xfrm>
              <a:off x="1008151" y="1969690"/>
              <a:ext cx="732826" cy="758692"/>
            </a:xfrm>
            <a:prstGeom prst="ellipse">
              <a:avLst/>
            </a:prstGeom>
          </p:spPr>
        </p:pic>
      </p:grpSp>
      <p:sp>
        <p:nvSpPr>
          <p:cNvPr id="5" name="TextBox 4">
            <a:extLst>
              <a:ext uri="{FF2B5EF4-FFF2-40B4-BE49-F238E27FC236}">
                <a16:creationId xmlns:a16="http://schemas.microsoft.com/office/drawing/2014/main" id="{2627A7AB-F5BD-582A-A7E4-3A47F9956630}"/>
              </a:ext>
            </a:extLst>
          </p:cNvPr>
          <p:cNvSpPr txBox="1"/>
          <p:nvPr/>
        </p:nvSpPr>
        <p:spPr>
          <a:xfrm>
            <a:off x="2317289" y="2088861"/>
            <a:ext cx="3304193" cy="2862322"/>
          </a:xfrm>
          <a:prstGeom prst="rect">
            <a:avLst/>
          </a:prstGeom>
          <a:noFill/>
        </p:spPr>
        <p:txBody>
          <a:bodyPr wrap="square" rtlCol="0">
            <a:spAutoFit/>
          </a:bodyPr>
          <a:lstStyle/>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Follow-up with individuals on how their plan to achieve their goals is going. Use the GROW model to guide you – see page 16-17 - (do goals need to be revised, new goals, additional actions for plan etc)</a:t>
            </a:r>
          </a:p>
          <a:p>
            <a:pPr marL="171450" indent="-171450" algn="l" defTabSz="1038995" rtl="0">
              <a:buFont typeface="Wingdings" panose="05000000000000000000" pitchFamily="2" charset="2"/>
              <a:buChar char="§"/>
            </a:pPr>
            <a:endParaRPr lang="en-GB" sz="1200" b="1"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Understand potential blockers to the individual accomplishing their goals, and how they can feel empowered to address them</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Over time, collate feedback from others the individual has worked with, to understand how new skills and knowledge are put into practice </a:t>
            </a:r>
          </a:p>
        </p:txBody>
      </p:sp>
      <p:sp>
        <p:nvSpPr>
          <p:cNvPr id="6" name="TextBox 5">
            <a:extLst>
              <a:ext uri="{FF2B5EF4-FFF2-40B4-BE49-F238E27FC236}">
                <a16:creationId xmlns:a16="http://schemas.microsoft.com/office/drawing/2014/main" id="{605B39E3-3DB6-830B-6824-72AE20F8D7CA}"/>
              </a:ext>
            </a:extLst>
          </p:cNvPr>
          <p:cNvSpPr txBox="1"/>
          <p:nvPr/>
        </p:nvSpPr>
        <p:spPr>
          <a:xfrm>
            <a:off x="8032138" y="2088861"/>
            <a:ext cx="3257175" cy="2492990"/>
          </a:xfrm>
          <a:prstGeom prst="rect">
            <a:avLst/>
          </a:prstGeom>
          <a:noFill/>
        </p:spPr>
        <p:txBody>
          <a:bodyPr wrap="square" rtlCol="0">
            <a:spAutoFit/>
          </a:bodyPr>
          <a:lstStyle/>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Share with your manager how things are going with your career plan (working well and not so well) and where guidance is needed from manager</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Consider next steps (e.g., revised or new goals, agreed actions to continue with plan and goals)</a:t>
            </a:r>
          </a:p>
          <a:p>
            <a:pPr marL="285750" indent="-2857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285750" indent="-2857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Over time, ask others how you’re performing against your goals, to see where you excel and where you might need support</a:t>
            </a:r>
          </a:p>
        </p:txBody>
      </p:sp>
    </p:spTree>
    <p:extLst>
      <p:ext uri="{BB962C8B-B14F-4D97-AF65-F5344CB8AC3E}">
        <p14:creationId xmlns:p14="http://schemas.microsoft.com/office/powerpoint/2010/main" val="235320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4A80-69AE-8D1D-1039-97BEF8634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7DF6F-21BB-2FD6-9AD0-FC50F07201B2}"/>
              </a:ext>
            </a:extLst>
          </p:cNvPr>
          <p:cNvSpPr>
            <a:spLocks noGrp="1"/>
          </p:cNvSpPr>
          <p:nvPr>
            <p:ph type="title"/>
          </p:nvPr>
        </p:nvSpPr>
        <p:spPr>
          <a:xfrm>
            <a:off x="537402" y="1740774"/>
            <a:ext cx="9349993" cy="559323"/>
          </a:xfrm>
        </p:spPr>
        <p:txBody>
          <a:bodyPr/>
          <a:lstStyle/>
          <a:p>
            <a:r>
              <a:rPr lang="en-GB" sz="4000">
                <a:solidFill>
                  <a:srgbClr val="008C95"/>
                </a:solidFill>
              </a:rPr>
              <a:t>For managers:</a:t>
            </a:r>
            <a:br>
              <a:rPr lang="en-GB" sz="4000">
                <a:solidFill>
                  <a:srgbClr val="008C95"/>
                </a:solidFill>
              </a:rPr>
            </a:br>
            <a:r>
              <a:rPr lang="en-GB" sz="4000"/>
              <a:t>Structuring career conversations</a:t>
            </a:r>
            <a:endParaRPr lang="en-GB" sz="3200" dirty="0"/>
          </a:p>
        </p:txBody>
      </p:sp>
      <p:sp>
        <p:nvSpPr>
          <p:cNvPr id="3" name="TextBox 2">
            <a:extLst>
              <a:ext uri="{FF2B5EF4-FFF2-40B4-BE49-F238E27FC236}">
                <a16:creationId xmlns:a16="http://schemas.microsoft.com/office/drawing/2014/main" id="{87745B69-D09D-0E31-BFC4-836BC924962A}"/>
              </a:ext>
            </a:extLst>
          </p:cNvPr>
          <p:cNvSpPr txBox="1"/>
          <p:nvPr/>
        </p:nvSpPr>
        <p:spPr>
          <a:xfrm>
            <a:off x="537402" y="3119214"/>
            <a:ext cx="4609334" cy="461665"/>
          </a:xfrm>
          <a:prstGeom prst="rect">
            <a:avLst/>
          </a:prstGeom>
          <a:noFill/>
        </p:spPr>
        <p:txBody>
          <a:bodyPr wrap="square" lIns="91440" tIns="45720" rIns="91440" bIns="45720" rtlCol="0" anchor="t">
            <a:spAutoFit/>
          </a:bodyPr>
          <a:lstStyle/>
          <a:p>
            <a:pPr algn="l" defTabSz="914126" rtl="0">
              <a:buClr>
                <a:srgbClr val="00594C"/>
              </a:buClr>
              <a:buSzPts val="4100"/>
              <a:defRPr/>
            </a:pPr>
            <a:r>
              <a:rPr lang="en-GB" sz="2400" dirty="0">
                <a:solidFill>
                  <a:srgbClr val="616265"/>
                </a:solidFill>
                <a:latin typeface="Arial"/>
                <a:ea typeface="+mn-ea"/>
                <a:cs typeface="Arial"/>
              </a:rPr>
              <a:t>Using coaching style questions </a:t>
            </a:r>
          </a:p>
        </p:txBody>
      </p:sp>
    </p:spTree>
    <p:extLst>
      <p:ext uri="{BB962C8B-B14F-4D97-AF65-F5344CB8AC3E}">
        <p14:creationId xmlns:p14="http://schemas.microsoft.com/office/powerpoint/2010/main" val="58317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B76C-FF5C-BC6E-1BD3-6497919A408E}"/>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EA3573AF-4B51-CA51-39C5-3C2DA01130A0}"/>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Career and development conversation </a:t>
            </a:r>
          </a:p>
          <a:p>
            <a:r>
              <a:rPr lang="en-GB" sz="3050" b="1" dirty="0">
                <a:solidFill>
                  <a:srgbClr val="606060"/>
                </a:solidFill>
                <a:latin typeface="Arial" panose="020B0604020202020204" pitchFamily="34" charset="0"/>
                <a:cs typeface="Arial" panose="020B0604020202020204" pitchFamily="34" charset="0"/>
              </a:rPr>
              <a:t>question bank for managers</a:t>
            </a:r>
          </a:p>
        </p:txBody>
      </p:sp>
      <p:sp>
        <p:nvSpPr>
          <p:cNvPr id="9" name="TextBox 8">
            <a:extLst>
              <a:ext uri="{FF2B5EF4-FFF2-40B4-BE49-F238E27FC236}">
                <a16:creationId xmlns:a16="http://schemas.microsoft.com/office/drawing/2014/main" id="{2D7FE98E-858A-F7A9-2EC6-F79FBAC6D694}"/>
              </a:ext>
            </a:extLst>
          </p:cNvPr>
          <p:cNvSpPr txBox="1"/>
          <p:nvPr/>
        </p:nvSpPr>
        <p:spPr>
          <a:xfrm>
            <a:off x="436377" y="2131022"/>
            <a:ext cx="11357116" cy="1323439"/>
          </a:xfrm>
          <a:prstGeom prst="rect">
            <a:avLst/>
          </a:prstGeom>
          <a:noFill/>
        </p:spPr>
        <p:txBody>
          <a:bodyPr wrap="square">
            <a:spAutoFit/>
          </a:bodyPr>
          <a:lstStyle/>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would you like to gain from this conversation?</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How do you feel about what the Pathway has to offer for your career and development? What areas are clear or need more clarity I can help with?</a:t>
            </a:r>
          </a:p>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What makes your work important to you?</a:t>
            </a:r>
            <a:endParaRPr lang="en-GB" sz="1200" kern="1200" dirty="0">
              <a:solidFill>
                <a:prstClr val="black"/>
              </a:solidFill>
              <a:latin typeface="Arial" panose="020B0604020202020204"/>
              <a:ea typeface="+mn-ea"/>
              <a:cs typeface="Arial"/>
            </a:endParaRPr>
          </a:p>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What do you want to learn more about?</a:t>
            </a:r>
            <a:endParaRPr lang="en-GB" sz="1200" kern="1200" dirty="0">
              <a:solidFill>
                <a:prstClr val="black"/>
              </a:solidFill>
              <a:latin typeface="Arial" panose="020B0604020202020204"/>
              <a:ea typeface="+mn-ea"/>
              <a:cs typeface="Arial"/>
            </a:endParaRPr>
          </a:p>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What do you want to achieve?</a:t>
            </a:r>
            <a:endParaRPr lang="en-GB" sz="1200" kern="1200" dirty="0">
              <a:solidFill>
                <a:srgbClr val="000000"/>
              </a:solidFill>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94190457-6441-5BA8-2DDA-3E5491EC9736}"/>
              </a:ext>
            </a:extLst>
          </p:cNvPr>
          <p:cNvSpPr/>
          <p:nvPr/>
        </p:nvSpPr>
        <p:spPr>
          <a:xfrm>
            <a:off x="368137" y="1670075"/>
            <a:ext cx="11446163"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Career conversation openers that can bring the Pathway and skills self-assessment to life</a:t>
            </a:r>
          </a:p>
        </p:txBody>
      </p:sp>
      <p:sp>
        <p:nvSpPr>
          <p:cNvPr id="11" name="Rectangle 10">
            <a:extLst>
              <a:ext uri="{FF2B5EF4-FFF2-40B4-BE49-F238E27FC236}">
                <a16:creationId xmlns:a16="http://schemas.microsoft.com/office/drawing/2014/main" id="{990CDCCE-1859-887A-D7AC-901086AF3BAC}"/>
              </a:ext>
            </a:extLst>
          </p:cNvPr>
          <p:cNvSpPr/>
          <p:nvPr/>
        </p:nvSpPr>
        <p:spPr>
          <a:xfrm>
            <a:off x="368137" y="3495884"/>
            <a:ext cx="11446163"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Understanding an individual’s skills and knowledge, strengths and motivations   </a:t>
            </a:r>
          </a:p>
        </p:txBody>
      </p:sp>
      <p:sp>
        <p:nvSpPr>
          <p:cNvPr id="12" name="TextBox 11">
            <a:extLst>
              <a:ext uri="{FF2B5EF4-FFF2-40B4-BE49-F238E27FC236}">
                <a16:creationId xmlns:a16="http://schemas.microsoft.com/office/drawing/2014/main" id="{0299EE50-D9E5-FE84-BA67-9D4A3A15F362}"/>
              </a:ext>
            </a:extLst>
          </p:cNvPr>
          <p:cNvSpPr txBox="1"/>
          <p:nvPr/>
        </p:nvSpPr>
        <p:spPr>
          <a:xfrm>
            <a:off x="436377" y="4131159"/>
            <a:ext cx="11357116" cy="800219"/>
          </a:xfrm>
          <a:prstGeom prst="rect">
            <a:avLst/>
          </a:prstGeom>
          <a:noFill/>
        </p:spPr>
        <p:txBody>
          <a:bodyPr wrap="square">
            <a:spAutoFit/>
          </a:bodyPr>
          <a:lstStyle/>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parts of your job do you love the most? What makes you say that?</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have been the best times at work for you in the last year?</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are the things you often get positive feedback about?</a:t>
            </a:r>
          </a:p>
        </p:txBody>
      </p:sp>
      <p:sp>
        <p:nvSpPr>
          <p:cNvPr id="13" name="Rectangle 12">
            <a:extLst>
              <a:ext uri="{FF2B5EF4-FFF2-40B4-BE49-F238E27FC236}">
                <a16:creationId xmlns:a16="http://schemas.microsoft.com/office/drawing/2014/main" id="{0C605F68-4B12-AC05-D087-B0540B9E6207}"/>
              </a:ext>
            </a:extLst>
          </p:cNvPr>
          <p:cNvSpPr/>
          <p:nvPr/>
        </p:nvSpPr>
        <p:spPr>
          <a:xfrm>
            <a:off x="345801" y="5145301"/>
            <a:ext cx="11445728"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Understanding an individual’s areas for development as per the self-assessment and to achieve career aspirations</a:t>
            </a:r>
          </a:p>
        </p:txBody>
      </p:sp>
      <p:sp>
        <p:nvSpPr>
          <p:cNvPr id="14" name="TextBox 13">
            <a:extLst>
              <a:ext uri="{FF2B5EF4-FFF2-40B4-BE49-F238E27FC236}">
                <a16:creationId xmlns:a16="http://schemas.microsoft.com/office/drawing/2014/main" id="{0BA3FE22-16EF-7F37-4AE4-E7A431BCCF88}"/>
              </a:ext>
            </a:extLst>
          </p:cNvPr>
          <p:cNvSpPr txBox="1"/>
          <p:nvPr/>
        </p:nvSpPr>
        <p:spPr>
          <a:xfrm>
            <a:off x="436377" y="5704736"/>
            <a:ext cx="11379403" cy="800219"/>
          </a:xfrm>
          <a:prstGeom prst="rect">
            <a:avLst/>
          </a:prstGeom>
          <a:noFill/>
        </p:spPr>
        <p:txBody>
          <a:bodyPr wrap="square">
            <a:spAutoFit/>
          </a:bodyPr>
          <a:lstStyle/>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Are there aspects of your work you feel you could do better with the right development or any areas you struggle with? </a:t>
            </a:r>
          </a:p>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Are there aspects of the current job (technology, skills needed etc) that require you to develop new or refresh existing skills or knowledge?</a:t>
            </a:r>
            <a:endParaRPr lang="en-GB" sz="1200" kern="1200" dirty="0">
              <a:solidFill>
                <a:prstClr val="black"/>
              </a:solidFill>
              <a:latin typeface="Arial" panose="020B0604020202020204"/>
              <a:ea typeface="+mn-ea"/>
              <a:cs typeface="Arial"/>
            </a:endParaRPr>
          </a:p>
          <a:p>
            <a:pPr marL="285750"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What things / activities do you find draining or de-energising?</a:t>
            </a:r>
            <a:endParaRPr lang="en-GB" sz="1200" kern="1200" dirty="0">
              <a:solidFill>
                <a:prstClr val="black"/>
              </a:solidFill>
              <a:latin typeface="Arial" panose="020B0604020202020204"/>
              <a:ea typeface="+mn-ea"/>
              <a:cs typeface="Arial"/>
            </a:endParaRPr>
          </a:p>
        </p:txBody>
      </p:sp>
    </p:spTree>
    <p:extLst>
      <p:ext uri="{BB962C8B-B14F-4D97-AF65-F5344CB8AC3E}">
        <p14:creationId xmlns:p14="http://schemas.microsoft.com/office/powerpoint/2010/main" val="85004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0B206-7B58-D34B-1CE6-979EBCCDE150}"/>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F7A370FA-31AA-F1A0-A664-560E1A76BFCB}"/>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Career and development conversation </a:t>
            </a:r>
          </a:p>
          <a:p>
            <a:r>
              <a:rPr lang="en-GB" sz="3050" b="1" dirty="0">
                <a:solidFill>
                  <a:srgbClr val="606060"/>
                </a:solidFill>
                <a:latin typeface="Arial" panose="020B0604020202020204" pitchFamily="34" charset="0"/>
                <a:cs typeface="Arial" panose="020B0604020202020204" pitchFamily="34" charset="0"/>
              </a:rPr>
              <a:t>question bank for managers</a:t>
            </a:r>
          </a:p>
        </p:txBody>
      </p:sp>
      <p:sp>
        <p:nvSpPr>
          <p:cNvPr id="3" name="TextBox 2">
            <a:extLst>
              <a:ext uri="{FF2B5EF4-FFF2-40B4-BE49-F238E27FC236}">
                <a16:creationId xmlns:a16="http://schemas.microsoft.com/office/drawing/2014/main" id="{1CB90CA6-0483-E49D-8DD6-FA53324A6974}"/>
              </a:ext>
            </a:extLst>
          </p:cNvPr>
          <p:cNvSpPr txBox="1"/>
          <p:nvPr/>
        </p:nvSpPr>
        <p:spPr>
          <a:xfrm>
            <a:off x="379415" y="2238885"/>
            <a:ext cx="11448935" cy="1061829"/>
          </a:xfrm>
          <a:prstGeom prst="rect">
            <a:avLst/>
          </a:prstGeom>
          <a:noFill/>
        </p:spPr>
        <p:txBody>
          <a:bodyPr wrap="square">
            <a:spAutoFit/>
          </a:bodyPr>
          <a:lstStyle/>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Based on our chat, what are the top knowledge or skill gaps of the Pathway you need to include in your plan? What’s a realistic timeframe for the actions?</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Looking at the Pathway, how clear are we on the career and development options available for you?</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Are there opportunities for on-the-job learning (with supervision if required) and coaching/mentoring from others to address areas for development?</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Are there any concerns you have with seeing the plan through?  How can I support you?</a:t>
            </a:r>
          </a:p>
        </p:txBody>
      </p:sp>
      <p:sp>
        <p:nvSpPr>
          <p:cNvPr id="4" name="Rectangle 3">
            <a:extLst>
              <a:ext uri="{FF2B5EF4-FFF2-40B4-BE49-F238E27FC236}">
                <a16:creationId xmlns:a16="http://schemas.microsoft.com/office/drawing/2014/main" id="{27FAEE92-68E0-5DDD-CDCF-32FDEDE9A4A1}"/>
              </a:ext>
            </a:extLst>
          </p:cNvPr>
          <p:cNvSpPr/>
          <p:nvPr/>
        </p:nvSpPr>
        <p:spPr>
          <a:xfrm>
            <a:off x="368660" y="1836329"/>
            <a:ext cx="11518540"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Career development planning questions to consider</a:t>
            </a:r>
          </a:p>
        </p:txBody>
      </p:sp>
      <p:sp>
        <p:nvSpPr>
          <p:cNvPr id="5" name="Rectangle 4">
            <a:extLst>
              <a:ext uri="{FF2B5EF4-FFF2-40B4-BE49-F238E27FC236}">
                <a16:creationId xmlns:a16="http://schemas.microsoft.com/office/drawing/2014/main" id="{C1C874A9-6E39-0C67-A724-947D346B31B9}"/>
              </a:ext>
            </a:extLst>
          </p:cNvPr>
          <p:cNvSpPr/>
          <p:nvPr/>
        </p:nvSpPr>
        <p:spPr>
          <a:xfrm>
            <a:off x="381229" y="3737647"/>
            <a:ext cx="11518102"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Agreeing next steps</a:t>
            </a:r>
          </a:p>
        </p:txBody>
      </p:sp>
      <p:sp>
        <p:nvSpPr>
          <p:cNvPr id="6" name="TextBox 5">
            <a:extLst>
              <a:ext uri="{FF2B5EF4-FFF2-40B4-BE49-F238E27FC236}">
                <a16:creationId xmlns:a16="http://schemas.microsoft.com/office/drawing/2014/main" id="{FBF040E9-2B78-B38B-887B-C6FC8C3BF013}"/>
              </a:ext>
            </a:extLst>
          </p:cNvPr>
          <p:cNvSpPr txBox="1"/>
          <p:nvPr/>
        </p:nvSpPr>
        <p:spPr>
          <a:xfrm>
            <a:off x="369106" y="4162379"/>
            <a:ext cx="11518102" cy="1061829"/>
          </a:xfrm>
          <a:prstGeom prst="rect">
            <a:avLst/>
          </a:prstGeom>
          <a:noFill/>
        </p:spPr>
        <p:txBody>
          <a:bodyPr wrap="square">
            <a:spAutoFit/>
          </a:bodyPr>
          <a:lstStyle/>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are the first thing you will do to move forward against your plan?</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will be the quick wins?  </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What support do you need from me/others?</a:t>
            </a:r>
          </a:p>
          <a:p>
            <a:pPr marL="285750" indent="-285750" algn="l" rtl="0">
              <a:spcBef>
                <a:spcPts val="600"/>
              </a:spcBef>
              <a:buFont typeface="Wingdings" panose="05000000000000000000" pitchFamily="2" charset="2"/>
              <a:buChar char="§"/>
            </a:pPr>
            <a:r>
              <a:rPr lang="en-GB" sz="1200" kern="1200" dirty="0">
                <a:solidFill>
                  <a:srgbClr val="000000"/>
                </a:solidFill>
                <a:latin typeface="Arial" panose="020B0604020202020204" pitchFamily="34" charset="0"/>
                <a:ea typeface="+mn-ea"/>
                <a:cs typeface="+mn-cs"/>
              </a:rPr>
              <a:t>When shall we meet again to review progress and check if actions on plan are still correct for your career development?  </a:t>
            </a:r>
          </a:p>
        </p:txBody>
      </p:sp>
    </p:spTree>
    <p:extLst>
      <p:ext uri="{BB962C8B-B14F-4D97-AF65-F5344CB8AC3E}">
        <p14:creationId xmlns:p14="http://schemas.microsoft.com/office/powerpoint/2010/main" val="392817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CC3B6-2CC6-5A74-D4F3-644A952ACF5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8C789F09-57F4-87DB-504D-71CB47FED1D2}"/>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Career and development conversation </a:t>
            </a:r>
          </a:p>
          <a:p>
            <a:r>
              <a:rPr lang="en-GB" sz="3050" b="1" dirty="0">
                <a:solidFill>
                  <a:srgbClr val="606060"/>
                </a:solidFill>
                <a:latin typeface="Arial" panose="020B0604020202020204" pitchFamily="34" charset="0"/>
                <a:cs typeface="Arial" panose="020B0604020202020204" pitchFamily="34" charset="0"/>
              </a:rPr>
              <a:t>question bank for managers</a:t>
            </a:r>
          </a:p>
        </p:txBody>
      </p:sp>
      <p:sp>
        <p:nvSpPr>
          <p:cNvPr id="8" name="Rectangle 7">
            <a:extLst>
              <a:ext uri="{FF2B5EF4-FFF2-40B4-BE49-F238E27FC236}">
                <a16:creationId xmlns:a16="http://schemas.microsoft.com/office/drawing/2014/main" id="{055BC77B-30A0-D350-5B2B-B8D8B3B8AB4E}"/>
              </a:ext>
            </a:extLst>
          </p:cNvPr>
          <p:cNvSpPr/>
          <p:nvPr/>
        </p:nvSpPr>
        <p:spPr>
          <a:xfrm>
            <a:off x="353291" y="1857108"/>
            <a:ext cx="11481954" cy="424732"/>
          </a:xfrm>
          <a:prstGeom prst="rect">
            <a:avLst/>
          </a:prstGeom>
          <a:solidFill>
            <a:srgbClr val="0068B3"/>
          </a:solidFill>
          <a:ln w="12700" cap="flat" cmpd="sng" algn="ctr">
            <a:noFill/>
            <a:prstDash val="solid"/>
            <a:miter lim="800000"/>
          </a:ln>
          <a:effectLst/>
        </p:spPr>
        <p:txBody>
          <a:bodyPr rtlCol="0" anchor="ctr"/>
          <a:lstStyle/>
          <a:p>
            <a:pPr marL="0" marR="0" lvl="0" indent="0" algn="l" defTabSz="103899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Questions for check-in once the plan is agreed </a:t>
            </a:r>
          </a:p>
        </p:txBody>
      </p:sp>
      <p:sp>
        <p:nvSpPr>
          <p:cNvPr id="9" name="TextBox 8">
            <a:extLst>
              <a:ext uri="{FF2B5EF4-FFF2-40B4-BE49-F238E27FC236}">
                <a16:creationId xmlns:a16="http://schemas.microsoft.com/office/drawing/2014/main" id="{669655C5-19C6-C1AF-92E4-982A4D7E5CAD}"/>
              </a:ext>
            </a:extLst>
          </p:cNvPr>
          <p:cNvSpPr txBox="1"/>
          <p:nvPr/>
        </p:nvSpPr>
        <p:spPr>
          <a:xfrm>
            <a:off x="495301" y="2292231"/>
            <a:ext cx="11128979" cy="1061829"/>
          </a:xfrm>
          <a:prstGeom prst="rect">
            <a:avLst/>
          </a:prstGeom>
          <a:noFill/>
        </p:spPr>
        <p:txBody>
          <a:bodyPr wrap="square">
            <a:spAutoFit/>
          </a:bodyPr>
          <a:lstStyle/>
          <a:p>
            <a:pPr marL="285750" lvl="5"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Arial"/>
              </a:rPr>
              <a:t>How are things going? </a:t>
            </a:r>
          </a:p>
          <a:p>
            <a:pPr marL="285750" lvl="5"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Arial"/>
              </a:rPr>
              <a:t>What new skills and knowledge have you learned (though training, on-the-job, coaching etc) that have strengthened your overall role capabilities? </a:t>
            </a:r>
          </a:p>
          <a:p>
            <a:pPr marL="285750" lvl="5"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Arial"/>
              </a:rPr>
              <a:t>How do you feel about your development in care? </a:t>
            </a:r>
          </a:p>
          <a:p>
            <a:pPr marL="285750" lvl="5" indent="-285750"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Arial"/>
              </a:rPr>
              <a:t>Are there goals and actions on the plan we need to review to change or maintain? </a:t>
            </a:r>
          </a:p>
        </p:txBody>
      </p:sp>
    </p:spTree>
    <p:extLst>
      <p:ext uri="{BB962C8B-B14F-4D97-AF65-F5344CB8AC3E}">
        <p14:creationId xmlns:p14="http://schemas.microsoft.com/office/powerpoint/2010/main" val="44979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7E7E-F9A7-81A4-E9E1-B0DE120D3B51}"/>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192D99F9-B25A-1C4E-E940-98625012951E}"/>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Using the GROW model to set </a:t>
            </a:r>
          </a:p>
          <a:p>
            <a:r>
              <a:rPr lang="en-GB" sz="3050" b="1" dirty="0">
                <a:solidFill>
                  <a:srgbClr val="606060"/>
                </a:solidFill>
                <a:latin typeface="Arial" panose="020B0604020202020204" pitchFamily="34" charset="0"/>
                <a:cs typeface="Arial" panose="020B0604020202020204" pitchFamily="34" charset="0"/>
              </a:rPr>
              <a:t>short term goals</a:t>
            </a:r>
          </a:p>
        </p:txBody>
      </p:sp>
      <p:sp>
        <p:nvSpPr>
          <p:cNvPr id="12" name="Content Placeholder 1">
            <a:extLst>
              <a:ext uri="{FF2B5EF4-FFF2-40B4-BE49-F238E27FC236}">
                <a16:creationId xmlns:a16="http://schemas.microsoft.com/office/drawing/2014/main" id="{AB52AF4F-08B6-E9BA-B351-00553989822A}"/>
              </a:ext>
            </a:extLst>
          </p:cNvPr>
          <p:cNvSpPr txBox="1">
            <a:spLocks/>
          </p:cNvSpPr>
          <p:nvPr/>
        </p:nvSpPr>
        <p:spPr>
          <a:xfrm>
            <a:off x="415635" y="2312981"/>
            <a:ext cx="11360727" cy="1189798"/>
          </a:xfrm>
          <a:prstGeom prst="rect">
            <a:avLst/>
          </a:prstGeom>
        </p:spPr>
        <p:txBody>
          <a:bodyPr/>
          <a:lstStyle>
            <a:lvl1pPr marL="228554" indent="-228554" algn="l" defTabSz="914218" rtl="0" eaLnBrk="1" latinLnBrk="0" hangingPunct="1">
              <a:lnSpc>
                <a:spcPct val="90000"/>
              </a:lnSpc>
              <a:spcBef>
                <a:spcPts val="1000"/>
              </a:spcBef>
              <a:buFont typeface="Arial" panose="020B0604020202020204" pitchFamily="34" charset="0"/>
              <a:buChar char="•"/>
              <a:defRPr lang="en-US" sz="2098" b="1" kern="1200" dirty="0" smtClean="0">
                <a:solidFill>
                  <a:schemeClr val="tx1"/>
                </a:solidFill>
                <a:latin typeface="+mn-lt"/>
                <a:ea typeface="+mn-ea"/>
                <a:cs typeface="+mn-cs"/>
              </a:defRPr>
            </a:lvl1pPr>
            <a:lvl2pPr marL="685662" indent="-228554" algn="l" defTabSz="914218"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2772" indent="-228554" algn="l" defTabSz="914218"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38" indent="-285692" algn="l" defTabSz="914218"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848" indent="-285692" algn="l" defTabSz="914218"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097"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1204"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8314"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5422"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a:buFont typeface="Wingdings" panose="05000000000000000000" pitchFamily="2" charset="2"/>
              <a:buChar char="§"/>
            </a:pPr>
            <a:r>
              <a:rPr lang="en-GB" sz="1200" b="0" dirty="0">
                <a:solidFill>
                  <a:prstClr val="black"/>
                </a:solidFill>
                <a:latin typeface="Arial" panose="020B0604020202020204"/>
              </a:rPr>
              <a:t>Short-term goals provide a powerful tool for development and progression. They should be considered as </a:t>
            </a:r>
            <a:r>
              <a:rPr lang="en-GB" sz="1200" dirty="0">
                <a:solidFill>
                  <a:prstClr val="black"/>
                </a:solidFill>
                <a:latin typeface="Arial" panose="020B0604020202020204"/>
              </a:rPr>
              <a:t>stepping stones towards your long-term career and development goal</a:t>
            </a:r>
            <a:r>
              <a:rPr lang="en-GB" sz="1200" b="0" dirty="0">
                <a:solidFill>
                  <a:prstClr val="black"/>
                </a:solidFill>
                <a:latin typeface="Arial" panose="020B0604020202020204"/>
              </a:rPr>
              <a:t>.</a:t>
            </a:r>
          </a:p>
          <a:p>
            <a:pPr>
              <a:buFont typeface="Wingdings" panose="05000000000000000000" pitchFamily="2" charset="2"/>
              <a:buChar char="§"/>
            </a:pPr>
            <a:r>
              <a:rPr lang="en-GB" sz="1200" b="0" dirty="0">
                <a:solidFill>
                  <a:prstClr val="black"/>
                </a:solidFill>
                <a:latin typeface="Arial" panose="020B0604020202020204"/>
              </a:rPr>
              <a:t>Ideally, a short-term goal will be </a:t>
            </a:r>
            <a:r>
              <a:rPr lang="en-GB" sz="1200" dirty="0">
                <a:solidFill>
                  <a:prstClr val="black"/>
                </a:solidFill>
                <a:latin typeface="Arial" panose="020B0604020202020204"/>
              </a:rPr>
              <a:t>achievable within the next 90 days</a:t>
            </a:r>
            <a:r>
              <a:rPr lang="en-GB" sz="1200" b="0" dirty="0">
                <a:solidFill>
                  <a:prstClr val="black"/>
                </a:solidFill>
                <a:latin typeface="Arial" panose="020B0604020202020204"/>
              </a:rPr>
              <a:t>. They are ideal for projects, career and personal ambitions, and for quarterly targets.</a:t>
            </a:r>
          </a:p>
          <a:p>
            <a:pPr>
              <a:buFont typeface="Wingdings" panose="05000000000000000000" pitchFamily="2" charset="2"/>
              <a:buChar char="§"/>
            </a:pPr>
            <a:r>
              <a:rPr lang="en-GB" sz="1200" b="0" dirty="0">
                <a:solidFill>
                  <a:prstClr val="black"/>
                </a:solidFill>
                <a:latin typeface="Arial" panose="020B0604020202020204"/>
              </a:rPr>
              <a:t>By following the </a:t>
            </a:r>
            <a:r>
              <a:rPr lang="en-GB" sz="1200" dirty="0">
                <a:solidFill>
                  <a:prstClr val="black"/>
                </a:solidFill>
                <a:latin typeface="Arial" panose="020B0604020202020204"/>
              </a:rPr>
              <a:t>GROW model during a conversation</a:t>
            </a:r>
            <a:r>
              <a:rPr lang="en-GB" sz="1200" b="0" dirty="0">
                <a:solidFill>
                  <a:prstClr val="black"/>
                </a:solidFill>
                <a:latin typeface="Arial" panose="020B0604020202020204"/>
              </a:rPr>
              <a:t>, you can help your member of staff develop goals and explore how to achieve them.</a:t>
            </a:r>
          </a:p>
          <a:p>
            <a:pPr marL="285750" indent="-285750"/>
            <a:endParaRPr lang="en-GB" sz="1200" b="0" dirty="0">
              <a:solidFill>
                <a:prstClr val="black"/>
              </a:solidFill>
              <a:latin typeface="Arial" panose="020B0604020202020204"/>
            </a:endParaRPr>
          </a:p>
          <a:p>
            <a:pPr marL="285750" indent="-285750"/>
            <a:endParaRPr lang="en-GB" sz="1200" b="0" dirty="0">
              <a:solidFill>
                <a:prstClr val="black"/>
              </a:solidFill>
              <a:latin typeface="Arial" panose="020B0604020202020204"/>
            </a:endParaRPr>
          </a:p>
        </p:txBody>
      </p:sp>
      <p:sp>
        <p:nvSpPr>
          <p:cNvPr id="13" name="Rectangle 12">
            <a:extLst>
              <a:ext uri="{FF2B5EF4-FFF2-40B4-BE49-F238E27FC236}">
                <a16:creationId xmlns:a16="http://schemas.microsoft.com/office/drawing/2014/main" id="{7F952057-57A2-D63D-AD6B-9DAE0A03730A}"/>
              </a:ext>
            </a:extLst>
          </p:cNvPr>
          <p:cNvSpPr/>
          <p:nvPr/>
        </p:nvSpPr>
        <p:spPr>
          <a:xfrm>
            <a:off x="461817" y="3724747"/>
            <a:ext cx="11268365" cy="28011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1A188"/>
                </a:solidFill>
                <a:effectLst/>
                <a:uLnTx/>
                <a:uFillTx/>
                <a:latin typeface="Arial" panose="020B0604020202020204"/>
                <a:ea typeface="+mn-ea"/>
                <a:cs typeface="+mn-cs"/>
              </a:rPr>
              <a:t>	</a:t>
            </a:r>
            <a:r>
              <a:rPr kumimoji="0" lang="en-GB" sz="1600" b="1" i="0" strike="noStrike" kern="1200" cap="none" spc="0" normalizeH="0" baseline="0" noProof="0" dirty="0">
                <a:ln>
                  <a:noFill/>
                </a:ln>
                <a:solidFill>
                  <a:prstClr val="black"/>
                </a:solidFill>
                <a:effectLst/>
                <a:uLnTx/>
                <a:uFillTx/>
                <a:latin typeface="Arial" panose="020B0604020202020204"/>
                <a:ea typeface="+mn-ea"/>
                <a:cs typeface="+mn-cs"/>
              </a:rPr>
              <a:t>Goal: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use SMARTER (specific, measurable, achievable, realistic, time-bound, exciting, recorded) to create 	something detailed and compelling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1A188"/>
                </a:solidFill>
                <a:effectLst/>
                <a:uLnTx/>
                <a:uFillTx/>
                <a:latin typeface="Arial" panose="020B0604020202020204"/>
                <a:ea typeface="+mn-ea"/>
                <a:cs typeface="+mn-cs"/>
              </a:rPr>
              <a:t>	</a:t>
            </a:r>
            <a:r>
              <a:rPr kumimoji="0" lang="en-GB" sz="1600" b="1" i="0" strike="noStrike" kern="1200" cap="none" spc="0" normalizeH="0" baseline="0" noProof="0" dirty="0">
                <a:ln>
                  <a:noFill/>
                </a:ln>
                <a:solidFill>
                  <a:prstClr val="black"/>
                </a:solidFill>
                <a:effectLst/>
                <a:uLnTx/>
                <a:uFillTx/>
                <a:latin typeface="Arial" panose="020B0604020202020204"/>
                <a:ea typeface="+mn-ea"/>
                <a:cs typeface="+mn-cs"/>
              </a:rPr>
              <a:t>Reality: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how is it now? Understand the baseline or the starting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1A188"/>
                </a:solidFill>
                <a:effectLst/>
                <a:uLnTx/>
                <a:uFillTx/>
                <a:latin typeface="Arial" panose="020B0604020202020204"/>
                <a:ea typeface="+mn-ea"/>
                <a:cs typeface="+mn-cs"/>
              </a:rPr>
              <a:t>	</a:t>
            </a:r>
            <a:r>
              <a:rPr kumimoji="0" lang="en-GB" sz="1600" b="1" i="0" strike="noStrike" kern="1200" cap="none" spc="0" normalizeH="0" baseline="0" noProof="0" dirty="0">
                <a:ln>
                  <a:noFill/>
                </a:ln>
                <a:solidFill>
                  <a:prstClr val="black"/>
                </a:solidFill>
                <a:effectLst/>
                <a:uLnTx/>
                <a:uFillTx/>
                <a:latin typeface="Arial" panose="020B0604020202020204"/>
                <a:ea typeface="+mn-ea"/>
                <a:cs typeface="+mn-cs"/>
              </a:rPr>
              <a:t>Options: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explore all possibilities, </a:t>
            </a:r>
            <a:r>
              <a:rPr kumimoji="0" lang="en-GB" sz="1600" b="0" u="none" strike="noStrike" kern="1200" cap="none" spc="0" normalizeH="0" baseline="0" noProof="0" dirty="0">
                <a:ln>
                  <a:noFill/>
                </a:ln>
                <a:solidFill>
                  <a:prstClr val="black"/>
                </a:solidFill>
                <a:effectLst/>
                <a:uLnTx/>
                <a:uFillTx/>
                <a:latin typeface="Arial" panose="020B0604020202020204"/>
                <a:ea typeface="+mn-ea"/>
                <a:cs typeface="+mn-cs"/>
              </a:rPr>
              <a:t>nothing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is too ridiculous at this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1A188"/>
                </a:solidFill>
                <a:effectLst/>
                <a:uLnTx/>
                <a:uFillTx/>
                <a:latin typeface="Arial" panose="020B0604020202020204"/>
                <a:ea typeface="+mn-ea"/>
                <a:cs typeface="+mn-cs"/>
              </a:rPr>
              <a:t>	</a:t>
            </a:r>
            <a:r>
              <a:rPr kumimoji="0" lang="en-GB" sz="1600" b="1" i="0" strike="noStrike" kern="1200" cap="none" spc="0" normalizeH="0" baseline="0" noProof="0" dirty="0">
                <a:ln>
                  <a:noFill/>
                </a:ln>
                <a:solidFill>
                  <a:prstClr val="black"/>
                </a:solidFill>
                <a:effectLst/>
                <a:uLnTx/>
                <a:uFillTx/>
                <a:latin typeface="Arial" panose="020B0604020202020204"/>
                <a:ea typeface="+mn-ea"/>
                <a:cs typeface="+mn-cs"/>
              </a:rPr>
              <a:t>Will (or Wrap-up):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Identify 3 things off the Options list that your member of staff can </a:t>
            </a:r>
            <a:r>
              <a:rPr kumimoji="0" lang="en-GB" sz="1600" b="0" i="1" u="none" strike="noStrike" kern="1200" cap="none" spc="0" normalizeH="0" baseline="0" noProof="0" dirty="0">
                <a:ln>
                  <a:noFill/>
                </a:ln>
                <a:solidFill>
                  <a:prstClr val="black"/>
                </a:solidFill>
                <a:effectLst/>
                <a:uLnTx/>
                <a:uFillTx/>
                <a:latin typeface="Arial" panose="020B0604020202020204"/>
                <a:ea typeface="+mn-ea"/>
                <a:cs typeface="+mn-cs"/>
              </a:rPr>
              <a:t>commit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to with an 8-10 on 	a 1-10 scale of certainty</a:t>
            </a:r>
          </a:p>
        </p:txBody>
      </p:sp>
      <p:graphicFrame>
        <p:nvGraphicFramePr>
          <p:cNvPr id="14" name="Table 13">
            <a:extLst>
              <a:ext uri="{FF2B5EF4-FFF2-40B4-BE49-F238E27FC236}">
                <a16:creationId xmlns:a16="http://schemas.microsoft.com/office/drawing/2014/main" id="{39E2E9F3-D946-5157-CAF6-3B737D18C0AB}"/>
              </a:ext>
            </a:extLst>
          </p:cNvPr>
          <p:cNvGraphicFramePr>
            <a:graphicFrameLocks noGrp="1"/>
          </p:cNvGraphicFramePr>
          <p:nvPr>
            <p:extLst>
              <p:ext uri="{D42A27DB-BD31-4B8C-83A1-F6EECF244321}">
                <p14:modId xmlns:p14="http://schemas.microsoft.com/office/powerpoint/2010/main" val="497663588"/>
              </p:ext>
            </p:extLst>
          </p:nvPr>
        </p:nvGraphicFramePr>
        <p:xfrm>
          <a:off x="359906" y="1618120"/>
          <a:ext cx="11446403" cy="457198"/>
        </p:xfrm>
        <a:graphic>
          <a:graphicData uri="http://schemas.openxmlformats.org/drawingml/2006/table">
            <a:tbl>
              <a:tblPr firstRow="1" bandRow="1"/>
              <a:tblGrid>
                <a:gridCol w="11446403">
                  <a:extLst>
                    <a:ext uri="{9D8B030D-6E8A-4147-A177-3AD203B41FA5}">
                      <a16:colId xmlns:a16="http://schemas.microsoft.com/office/drawing/2014/main" val="1327751084"/>
                    </a:ext>
                  </a:extLst>
                </a:gridCol>
              </a:tblGrid>
              <a:tr h="44222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l" fontAlgn="base"/>
                      <a:r>
                        <a:rPr lang="en-GB" sz="1200" b="0" dirty="0">
                          <a:solidFill>
                            <a:schemeClr val="tx1"/>
                          </a:solidFill>
                          <a:effectLst/>
                          <a:latin typeface="Arial" panose="020B0604020202020204" pitchFamily="34" charset="0"/>
                          <a:cs typeface="Arial" panose="020B0604020202020204" pitchFamily="34" charset="0"/>
                        </a:rPr>
                        <a:t>Setting short-term actions in your role enhances focus, motivation, and productivity by breaking down larger goals into manageable tasks. It also allows for quick wins, regular assessment, and adaptability, ensuring steady progress and alignment with induvial priorities.</a:t>
                      </a:r>
                    </a:p>
                  </a:txBody>
                  <a:tcPr marL="91437" marR="91437" marT="45719" marB="45719">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3150619162"/>
                  </a:ext>
                </a:extLst>
              </a:tr>
            </a:tbl>
          </a:graphicData>
        </a:graphic>
      </p:graphicFrame>
      <p:sp>
        <p:nvSpPr>
          <p:cNvPr id="15" name="Rectangle 14">
            <a:extLst>
              <a:ext uri="{FF2B5EF4-FFF2-40B4-BE49-F238E27FC236}">
                <a16:creationId xmlns:a16="http://schemas.microsoft.com/office/drawing/2014/main" id="{6311B1E3-B676-8E4D-D476-2D73042E7D7A}"/>
              </a:ext>
            </a:extLst>
          </p:cNvPr>
          <p:cNvSpPr/>
          <p:nvPr/>
        </p:nvSpPr>
        <p:spPr>
          <a:xfrm>
            <a:off x="702945" y="4099935"/>
            <a:ext cx="457200" cy="434340"/>
          </a:xfrm>
          <a:prstGeom prst="rect">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mn-cs"/>
              </a:rPr>
              <a:t>G</a:t>
            </a:r>
          </a:p>
        </p:txBody>
      </p:sp>
      <p:sp>
        <p:nvSpPr>
          <p:cNvPr id="16" name="Rectangle 15">
            <a:extLst>
              <a:ext uri="{FF2B5EF4-FFF2-40B4-BE49-F238E27FC236}">
                <a16:creationId xmlns:a16="http://schemas.microsoft.com/office/drawing/2014/main" id="{740F5247-5DE9-0513-23DC-7048D057F8F1}"/>
              </a:ext>
            </a:extLst>
          </p:cNvPr>
          <p:cNvSpPr/>
          <p:nvPr/>
        </p:nvSpPr>
        <p:spPr>
          <a:xfrm>
            <a:off x="702945" y="4652076"/>
            <a:ext cx="457200" cy="434340"/>
          </a:xfrm>
          <a:prstGeom prst="rect">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a:ea typeface="+mn-ea"/>
                <a:cs typeface="+mn-cs"/>
              </a:rPr>
              <a:t>R</a:t>
            </a:r>
          </a:p>
        </p:txBody>
      </p:sp>
      <p:sp>
        <p:nvSpPr>
          <p:cNvPr id="17" name="Rectangle 16">
            <a:extLst>
              <a:ext uri="{FF2B5EF4-FFF2-40B4-BE49-F238E27FC236}">
                <a16:creationId xmlns:a16="http://schemas.microsoft.com/office/drawing/2014/main" id="{C9845247-32CA-4954-2B92-EC6F36A5DF5B}"/>
              </a:ext>
            </a:extLst>
          </p:cNvPr>
          <p:cNvSpPr/>
          <p:nvPr/>
        </p:nvSpPr>
        <p:spPr>
          <a:xfrm>
            <a:off x="702945" y="5204217"/>
            <a:ext cx="457200" cy="434340"/>
          </a:xfrm>
          <a:prstGeom prst="rect">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a:ea typeface="+mn-ea"/>
                <a:cs typeface="+mn-cs"/>
              </a:rPr>
              <a:t>O</a:t>
            </a:r>
          </a:p>
        </p:txBody>
      </p:sp>
      <p:sp>
        <p:nvSpPr>
          <p:cNvPr id="18" name="Rectangle 17">
            <a:extLst>
              <a:ext uri="{FF2B5EF4-FFF2-40B4-BE49-F238E27FC236}">
                <a16:creationId xmlns:a16="http://schemas.microsoft.com/office/drawing/2014/main" id="{3F5831BD-BF2C-4307-B59C-FEA5FDCE7EE7}"/>
              </a:ext>
            </a:extLst>
          </p:cNvPr>
          <p:cNvSpPr/>
          <p:nvPr/>
        </p:nvSpPr>
        <p:spPr>
          <a:xfrm>
            <a:off x="702945" y="5756359"/>
            <a:ext cx="457200" cy="434340"/>
          </a:xfrm>
          <a:prstGeom prst="rect">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a:ea typeface="+mn-ea"/>
                <a:cs typeface="+mn-cs"/>
              </a:rPr>
              <a:t>W</a:t>
            </a:r>
          </a:p>
        </p:txBody>
      </p:sp>
    </p:spTree>
    <p:extLst>
      <p:ext uri="{BB962C8B-B14F-4D97-AF65-F5344CB8AC3E}">
        <p14:creationId xmlns:p14="http://schemas.microsoft.com/office/powerpoint/2010/main" val="40081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3429-EA7F-1770-3ED8-5AEDCBD23FEA}"/>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D5721AD3-6520-D7E4-0BDF-73CEC5E62454}"/>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Using the GROW model to set </a:t>
            </a:r>
          </a:p>
          <a:p>
            <a:r>
              <a:rPr lang="en-GB" sz="3050" b="1" dirty="0">
                <a:solidFill>
                  <a:srgbClr val="606060"/>
                </a:solidFill>
                <a:latin typeface="Arial" panose="020B0604020202020204" pitchFamily="34" charset="0"/>
                <a:cs typeface="Arial" panose="020B0604020202020204" pitchFamily="34" charset="0"/>
              </a:rPr>
              <a:t>short term goals</a:t>
            </a:r>
          </a:p>
        </p:txBody>
      </p:sp>
      <p:graphicFrame>
        <p:nvGraphicFramePr>
          <p:cNvPr id="3" name="Table 2">
            <a:extLst>
              <a:ext uri="{FF2B5EF4-FFF2-40B4-BE49-F238E27FC236}">
                <a16:creationId xmlns:a16="http://schemas.microsoft.com/office/drawing/2014/main" id="{F5130E0B-F0DB-021C-781A-D8C10BD476BB}"/>
              </a:ext>
            </a:extLst>
          </p:cNvPr>
          <p:cNvGraphicFramePr>
            <a:graphicFrameLocks noGrp="1"/>
          </p:cNvGraphicFramePr>
          <p:nvPr>
            <p:extLst>
              <p:ext uri="{D42A27DB-BD31-4B8C-83A1-F6EECF244321}">
                <p14:modId xmlns:p14="http://schemas.microsoft.com/office/powerpoint/2010/main" val="2192807902"/>
              </p:ext>
            </p:extLst>
          </p:nvPr>
        </p:nvGraphicFramePr>
        <p:xfrm>
          <a:off x="359906" y="2147944"/>
          <a:ext cx="11446163" cy="4541520"/>
        </p:xfrm>
        <a:graphic>
          <a:graphicData uri="http://schemas.openxmlformats.org/drawingml/2006/table">
            <a:tbl>
              <a:tblPr firstRow="1" bandRow="1"/>
              <a:tblGrid>
                <a:gridCol w="5349930">
                  <a:extLst>
                    <a:ext uri="{9D8B030D-6E8A-4147-A177-3AD203B41FA5}">
                      <a16:colId xmlns:a16="http://schemas.microsoft.com/office/drawing/2014/main" val="3409559920"/>
                    </a:ext>
                  </a:extLst>
                </a:gridCol>
                <a:gridCol w="6096233">
                  <a:extLst>
                    <a:ext uri="{9D8B030D-6E8A-4147-A177-3AD203B41FA5}">
                      <a16:colId xmlns:a16="http://schemas.microsoft.com/office/drawing/2014/main" val="775655457"/>
                    </a:ext>
                  </a:extLst>
                </a:gridCol>
              </a:tblGrid>
              <a:tr h="290346">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700">
                          <a:solidFill>
                            <a:schemeClr val="bg1"/>
                          </a:solidFill>
                        </a:rPr>
                        <a:t>GOAL</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700" dirty="0">
                          <a:solidFill>
                            <a:schemeClr val="bg1"/>
                          </a:solidFill>
                        </a:rPr>
                        <a:t>REALITY</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776315991"/>
                  </a:ext>
                </a:extLst>
              </a:tr>
              <a:tr h="159059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is the aim of this discussion?</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do you want to achieve in the long term?</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does success look like?</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much personal control or influence do you have over your goal?</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would be a milestone on the way?</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What is a short-term goal on the way?</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do you want to achieve it by?</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Is that possible, challenging, and attainable?</a:t>
                      </a: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will you measure it?</a:t>
                      </a: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is happening now?</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when, where, who, how much, how often)</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Who is involved (directly and indirectly)</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When things are going badly on this issue, what happens to you?</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is the effect on others?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have you done about this so far?</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results did that produce?</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What’s missing in this situation?</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do you have you are not using?</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What’s holding you back?</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584" marR="10058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4110149"/>
                  </a:ext>
                </a:extLst>
              </a:tr>
              <a:tr h="29034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GB" sz="1700" b="1">
                          <a:solidFill>
                            <a:schemeClr val="bg1"/>
                          </a:solidFill>
                        </a:rPr>
                        <a:t>OPTIONS</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GB" sz="1700" b="1" dirty="0">
                          <a:solidFill>
                            <a:schemeClr val="bg1"/>
                          </a:solidFill>
                        </a:rPr>
                        <a:t>WILL (or Wrap up)</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2245851438"/>
                  </a:ext>
                </a:extLst>
              </a:tr>
              <a:tr h="159059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could you do now?</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else could you do?</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if… (Time, power, money, etc.) were no barrier?</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advice would you give to a friend in a similar si</a:t>
                      </a:r>
                      <a:r>
                        <a:rPr lang="en-GB" sz="1200" b="0" dirty="0">
                          <a:solidFill>
                            <a:srgbClr val="404040"/>
                          </a:solidFill>
                          <a:latin typeface="Arial" panose="020B0604020202020204" pitchFamily="34" charset="0"/>
                          <a:ea typeface="Calibri" panose="020F0502020204030204" pitchFamily="34" charset="0"/>
                          <a:cs typeface="Times New Roman" panose="02020603050405020304" pitchFamily="18" charset="0"/>
                        </a:rPr>
                        <a:t>tuation?</a:t>
                      </a:r>
                      <a:endPar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Would you like another suggestion?</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would you do if you knew you could not fail?</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would you do if your life, or the lives of others, depended on it?</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have you seen work for others in a similar situation?</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Which option or options will you choose now?</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To what extent does this meet all your objectives?</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will you measure success?</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When are you going to start and finish each step?</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could hinder you in taking your first steps?</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support do you need and from whom?</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could I do to support you?</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commitment on a scale 1 – 10 do you have to taking these agreed actions?</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prevents this from being a 10?</a:t>
                      </a:r>
                    </a:p>
                    <a:p>
                      <a:pPr marL="171450" indent="-171450">
                        <a:lnSpc>
                          <a:spcPct val="100000"/>
                        </a:lnSpc>
                        <a:spcAft>
                          <a:spcPts val="0"/>
                        </a:spcAft>
                        <a:buFont typeface="Wingdings" panose="05000000000000000000" pitchFamily="2" charset="2"/>
                        <a:buChar char="§"/>
                      </a:pPr>
                      <a:r>
                        <a:rPr lang="en-GB" sz="12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What could you do or alter to raise your commitment closer to 10?</a:t>
                      </a:r>
                    </a:p>
                  </a:txBody>
                  <a:tcPr marL="100584" marR="10058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947186"/>
                  </a:ext>
                </a:extLst>
              </a:tr>
            </a:tbl>
          </a:graphicData>
        </a:graphic>
      </p:graphicFrame>
      <p:graphicFrame>
        <p:nvGraphicFramePr>
          <p:cNvPr id="4" name="Table 3">
            <a:extLst>
              <a:ext uri="{FF2B5EF4-FFF2-40B4-BE49-F238E27FC236}">
                <a16:creationId xmlns:a16="http://schemas.microsoft.com/office/drawing/2014/main" id="{D146068F-AB3E-EBD2-CCF7-09FBE5757FFE}"/>
              </a:ext>
            </a:extLst>
          </p:cNvPr>
          <p:cNvGraphicFramePr>
            <a:graphicFrameLocks noGrp="1"/>
          </p:cNvGraphicFramePr>
          <p:nvPr>
            <p:extLst>
              <p:ext uri="{D42A27DB-BD31-4B8C-83A1-F6EECF244321}">
                <p14:modId xmlns:p14="http://schemas.microsoft.com/office/powerpoint/2010/main" val="3139982561"/>
              </p:ext>
            </p:extLst>
          </p:nvPr>
        </p:nvGraphicFramePr>
        <p:xfrm>
          <a:off x="359906" y="1551112"/>
          <a:ext cx="11446403" cy="457198"/>
        </p:xfrm>
        <a:graphic>
          <a:graphicData uri="http://schemas.openxmlformats.org/drawingml/2006/table">
            <a:tbl>
              <a:tblPr firstRow="1" bandRow="1"/>
              <a:tblGrid>
                <a:gridCol w="11446403">
                  <a:extLst>
                    <a:ext uri="{9D8B030D-6E8A-4147-A177-3AD203B41FA5}">
                      <a16:colId xmlns:a16="http://schemas.microsoft.com/office/drawing/2014/main" val="1327751084"/>
                    </a:ext>
                  </a:extLst>
                </a:gridCol>
              </a:tblGrid>
              <a:tr h="44222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l" fontAlgn="base"/>
                      <a:r>
                        <a:rPr lang="en-GB" sz="1200" b="0" dirty="0">
                          <a:solidFill>
                            <a:schemeClr val="tx1"/>
                          </a:solidFill>
                          <a:effectLst/>
                          <a:latin typeface="Arial" panose="020B0604020202020204" pitchFamily="34" charset="0"/>
                          <a:cs typeface="Arial" panose="020B0604020202020204" pitchFamily="34" charset="0"/>
                        </a:rPr>
                        <a:t>When using the GROW Model, you can help to plan into the future, turning your short-term actions into stepping stones which help you reach a longer-term aspiration. You can use this model during your first conversation and/or as part of ongoing check-ins.</a:t>
                      </a:r>
                    </a:p>
                  </a:txBody>
                  <a:tcPr marL="91437" marR="91437" marT="45719" marB="45719">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3150619162"/>
                  </a:ext>
                </a:extLst>
              </a:tr>
            </a:tbl>
          </a:graphicData>
        </a:graphic>
      </p:graphicFrame>
    </p:spTree>
    <p:extLst>
      <p:ext uri="{BB962C8B-B14F-4D97-AF65-F5344CB8AC3E}">
        <p14:creationId xmlns:p14="http://schemas.microsoft.com/office/powerpoint/2010/main" val="357479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5" name="Table 4">
            <a:extLst>
              <a:ext uri="{FF2B5EF4-FFF2-40B4-BE49-F238E27FC236}">
                <a16:creationId xmlns:a16="http://schemas.microsoft.com/office/drawing/2014/main" id="{132DE8C7-5D9C-625A-B431-6F2D2D88EA18}"/>
              </a:ext>
            </a:extLst>
          </p:cNvPr>
          <p:cNvGraphicFramePr>
            <a:graphicFrameLocks noGrp="1"/>
          </p:cNvGraphicFramePr>
          <p:nvPr>
            <p:extLst>
              <p:ext uri="{D42A27DB-BD31-4B8C-83A1-F6EECF244321}">
                <p14:modId xmlns:p14="http://schemas.microsoft.com/office/powerpoint/2010/main" val="1102761069"/>
              </p:ext>
            </p:extLst>
          </p:nvPr>
        </p:nvGraphicFramePr>
        <p:xfrm>
          <a:off x="711560" y="1763844"/>
          <a:ext cx="10583358" cy="2595201"/>
        </p:xfrm>
        <a:graphic>
          <a:graphicData uri="http://schemas.openxmlformats.org/drawingml/2006/table">
            <a:tbl>
              <a:tblPr firstRow="1" bandRow="1"/>
              <a:tblGrid>
                <a:gridCol w="8869206">
                  <a:extLst>
                    <a:ext uri="{9D8B030D-6E8A-4147-A177-3AD203B41FA5}">
                      <a16:colId xmlns:a16="http://schemas.microsoft.com/office/drawing/2014/main" val="759504101"/>
                    </a:ext>
                  </a:extLst>
                </a:gridCol>
                <a:gridCol w="1714152">
                  <a:extLst>
                    <a:ext uri="{9D8B030D-6E8A-4147-A177-3AD203B41FA5}">
                      <a16:colId xmlns:a16="http://schemas.microsoft.com/office/drawing/2014/main" val="2694746899"/>
                    </a:ext>
                  </a:extLst>
                </a:gridCol>
              </a:tblGrid>
              <a:tr h="370743">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lang="en-GB" sz="1600" dirty="0">
                          <a:solidFill>
                            <a:srgbClr val="FFFFFF"/>
                          </a:solidFill>
                        </a:rPr>
                        <a:t>Contents</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600" u="none" strike="noStrike" kern="1200" cap="none" spc="0" normalizeH="0" baseline="0" noProof="0" dirty="0">
                          <a:ln>
                            <a:noFill/>
                          </a:ln>
                          <a:solidFill>
                            <a:srgbClr val="FFFFFF"/>
                          </a:solidFill>
                          <a:effectLst/>
                          <a:uLnTx/>
                          <a:uFillTx/>
                        </a:rPr>
                        <a:t>Page(s)</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578488571"/>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GB" sz="1600" dirty="0">
                          <a:solidFill>
                            <a:schemeClr val="tx1"/>
                          </a:solidFill>
                        </a:rPr>
                        <a:t>About the guide and using related templates </a:t>
                      </a:r>
                    </a:p>
                  </a:txBody>
                  <a:tcPr marL="91416" marR="91416"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1600" u="none" strike="noStrike" kern="1200" cap="none" spc="0" normalizeH="0" baseline="0" noProof="0" dirty="0">
                          <a:ln>
                            <a:noFill/>
                          </a:ln>
                          <a:solidFill>
                            <a:schemeClr val="tx1"/>
                          </a:solidFill>
                          <a:effectLst/>
                          <a:uLnTx/>
                          <a:uFillTx/>
                        </a:rPr>
                        <a:t>3</a:t>
                      </a:r>
                      <a:r>
                        <a:rPr lang="en-GB" sz="1600" u="none" strike="noStrike" kern="1200" cap="none" spc="0" normalizeH="0" baseline="0" noProof="0" dirty="0">
                          <a:ln>
                            <a:noFill/>
                          </a:ln>
                          <a:solidFill>
                            <a:schemeClr val="tx1"/>
                          </a:solidFill>
                          <a:effectLst/>
                          <a:uLnTx/>
                          <a:uFillTx/>
                        </a:rPr>
                        <a:t> - 4</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2733902766"/>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lang="en-GB" sz="1600">
                          <a:solidFill>
                            <a:schemeClr val="tx1"/>
                          </a:solidFill>
                        </a:rPr>
                        <a:t>An example of a timeline for meaningful career conversations</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1039307" rtl="0" eaLnBrk="1" fontAlgn="auto" latinLnBrk="0" hangingPunct="1">
                        <a:lnSpc>
                          <a:spcPct val="100000"/>
                        </a:lnSpc>
                        <a:spcBef>
                          <a:spcPts val="0"/>
                        </a:spcBef>
                        <a:spcAft>
                          <a:spcPts val="0"/>
                        </a:spcAft>
                        <a:buClrTx/>
                        <a:buSzTx/>
                        <a:buFontTx/>
                        <a:buNone/>
                        <a:tabLst/>
                        <a:defRPr/>
                      </a:pPr>
                      <a:r>
                        <a:rPr lang="en-GB" sz="1600" u="none" strike="noStrike" kern="1200" cap="none" spc="0" normalizeH="0" baseline="0" noProof="0" dirty="0">
                          <a:ln>
                            <a:noFill/>
                          </a:ln>
                          <a:solidFill>
                            <a:schemeClr val="tx1"/>
                          </a:solidFill>
                          <a:effectLst/>
                          <a:uLnTx/>
                          <a:uFillTx/>
                        </a:rPr>
                        <a:t>5</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715555696"/>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1039307" rtl="0" eaLnBrk="1" fontAlgn="auto" latinLnBrk="0" hangingPunct="1">
                        <a:lnSpc>
                          <a:spcPct val="100000"/>
                        </a:lnSpc>
                        <a:spcBef>
                          <a:spcPts val="0"/>
                        </a:spcBef>
                        <a:spcAft>
                          <a:spcPts val="0"/>
                        </a:spcAft>
                        <a:buClrTx/>
                        <a:buSzTx/>
                        <a:buFontTx/>
                        <a:buNone/>
                        <a:tabLst/>
                        <a:defRPr/>
                      </a:pPr>
                      <a:r>
                        <a:rPr lang="en-GB" sz="1600">
                          <a:solidFill>
                            <a:schemeClr val="tx1"/>
                          </a:solidFill>
                        </a:rPr>
                        <a:t>Summary of Care Workforce Pathway role categories</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1039307" rtl="0" eaLnBrk="1" fontAlgn="auto" latinLnBrk="0" hangingPunct="1">
                        <a:lnSpc>
                          <a:spcPct val="100000"/>
                        </a:lnSpc>
                        <a:spcBef>
                          <a:spcPts val="0"/>
                        </a:spcBef>
                        <a:spcAft>
                          <a:spcPts val="0"/>
                        </a:spcAft>
                        <a:buClrTx/>
                        <a:buSzTx/>
                        <a:buFontTx/>
                        <a:buNone/>
                        <a:tabLst/>
                        <a:defRPr/>
                      </a:pPr>
                      <a:r>
                        <a:rPr lang="en-GB" sz="1600" u="none" strike="noStrike" kern="1200" cap="none" spc="0" normalizeH="0" baseline="0" noProof="0" dirty="0">
                          <a:ln>
                            <a:noFill/>
                          </a:ln>
                          <a:solidFill>
                            <a:schemeClr val="tx1"/>
                          </a:solidFill>
                          <a:effectLst/>
                          <a:uLnTx/>
                          <a:uFillTx/>
                        </a:rPr>
                        <a:t>6</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1319452646"/>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GB" sz="1600">
                          <a:solidFill>
                            <a:schemeClr val="tx1"/>
                          </a:solidFill>
                        </a:rPr>
                        <a:t>Having a career conversation: A step-by-step guide</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1039307" rtl="0" eaLnBrk="1" fontAlgn="auto" latinLnBrk="0" hangingPunct="1">
                        <a:lnSpc>
                          <a:spcPct val="100000"/>
                        </a:lnSpc>
                        <a:spcBef>
                          <a:spcPts val="0"/>
                        </a:spcBef>
                        <a:spcAft>
                          <a:spcPts val="0"/>
                        </a:spcAft>
                        <a:buClrTx/>
                        <a:buSzTx/>
                        <a:buFontTx/>
                        <a:buNone/>
                        <a:tabLst/>
                        <a:defRPr/>
                      </a:pPr>
                      <a:r>
                        <a:rPr lang="en-GB" sz="1600" u="none" strike="noStrike" kern="1200" cap="none" spc="0" normalizeH="0" baseline="0" noProof="0" dirty="0">
                          <a:ln>
                            <a:noFill/>
                          </a:ln>
                          <a:solidFill>
                            <a:schemeClr val="tx1"/>
                          </a:solidFill>
                          <a:effectLst/>
                          <a:uLnTx/>
                          <a:uFillTx/>
                        </a:rPr>
                        <a:t>7</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46048546"/>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GB" sz="1600">
                          <a:solidFill>
                            <a:schemeClr val="tx1"/>
                          </a:solidFill>
                        </a:rPr>
                        <a:t>Steps to consider for career and development conversations </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a:lnSpc>
                          <a:spcPct val="100000"/>
                        </a:lnSpc>
                        <a:spcBef>
                          <a:spcPts val="0"/>
                        </a:spcBef>
                        <a:spcAft>
                          <a:spcPts val="0"/>
                        </a:spcAft>
                        <a:buNone/>
                      </a:pPr>
                      <a:r>
                        <a:rPr lang="en-GB" sz="1600" u="none" strike="noStrike" kern="1200" cap="none" spc="0" normalizeH="0" baseline="0" noProof="0" dirty="0">
                          <a:ln>
                            <a:noFill/>
                          </a:ln>
                          <a:solidFill>
                            <a:schemeClr val="tx1"/>
                          </a:solidFill>
                          <a:effectLst/>
                          <a:uLnTx/>
                          <a:uFillTx/>
                        </a:rPr>
                        <a:t>8 - 11</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3115572919"/>
                  </a:ext>
                </a:extLst>
              </a:tr>
              <a:tr h="37074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rtl="0" eaLnBrk="1" fontAlgn="auto" latinLnBrk="0" hangingPunct="1">
                        <a:lnSpc>
                          <a:spcPct val="100000"/>
                        </a:lnSpc>
                        <a:spcBef>
                          <a:spcPts val="0"/>
                        </a:spcBef>
                        <a:spcAft>
                          <a:spcPts val="0"/>
                        </a:spcAft>
                        <a:buClrTx/>
                        <a:buSzTx/>
                        <a:buFontTx/>
                        <a:buNone/>
                      </a:pPr>
                      <a:r>
                        <a:rPr lang="en-GB" sz="1600" b="1" dirty="0">
                          <a:solidFill>
                            <a:schemeClr val="tx1"/>
                          </a:solidFill>
                        </a:rPr>
                        <a:t>For managers: </a:t>
                      </a:r>
                      <a:r>
                        <a:rPr lang="en-GB" sz="1600" b="0" dirty="0">
                          <a:solidFill>
                            <a:schemeClr val="tx1"/>
                          </a:solidFill>
                        </a:rPr>
                        <a:t>Structuring career conversations using coaching style questions</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4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rtl="0" eaLnBrk="1" fontAlgn="auto" latinLnBrk="0" hangingPunct="1">
                        <a:lnSpc>
                          <a:spcPct val="100000"/>
                        </a:lnSpc>
                        <a:spcBef>
                          <a:spcPts val="0"/>
                        </a:spcBef>
                        <a:spcAft>
                          <a:spcPts val="0"/>
                        </a:spcAft>
                        <a:buClrTx/>
                        <a:buSzTx/>
                        <a:buFontTx/>
                        <a:buNone/>
                      </a:pPr>
                      <a:r>
                        <a:rPr kumimoji="0" lang="en-GB" sz="1600" u="none" strike="noStrike" kern="1200" cap="none" spc="0" normalizeH="0" baseline="0" noProof="0" dirty="0">
                          <a:ln>
                            <a:noFill/>
                          </a:ln>
                          <a:solidFill>
                            <a:schemeClr val="tx1"/>
                          </a:solidFill>
                          <a:effectLst/>
                          <a:uLnTx/>
                          <a:uFillTx/>
                        </a:rPr>
                        <a:t>12</a:t>
                      </a:r>
                      <a:r>
                        <a:rPr lang="en-GB" sz="1600" u="none" strike="noStrike" kern="1200" cap="none" spc="0" normalizeH="0" baseline="0" noProof="0" dirty="0">
                          <a:ln>
                            <a:noFill/>
                          </a:ln>
                          <a:solidFill>
                            <a:schemeClr val="tx1"/>
                          </a:solidFill>
                          <a:effectLst/>
                          <a:uLnTx/>
                          <a:uFillTx/>
                        </a:rPr>
                        <a:t> - 17</a:t>
                      </a:r>
                      <a:endParaRPr kumimoji="0" lang="en-GB" sz="1600" u="none" strike="noStrike" kern="1200" cap="none" spc="0" normalizeH="0" baseline="0" noProof="0" dirty="0">
                        <a:ln>
                          <a:noFill/>
                        </a:ln>
                        <a:solidFill>
                          <a:schemeClr val="tx1"/>
                        </a:solidFill>
                        <a:effectLst/>
                        <a:uLnTx/>
                        <a:uFillTx/>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40000"/>
                      </a:srgbClr>
                    </a:solidFill>
                  </a:tcPr>
                </a:tc>
                <a:extLst>
                  <a:ext uri="{0D108BD9-81ED-4DB2-BD59-A6C34878D82A}">
                    <a16:rowId xmlns:a16="http://schemas.microsoft.com/office/drawing/2014/main" val="807398272"/>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99D4D2E-2623-E771-1009-350B8090133D}"/>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About this guide - </a:t>
            </a:r>
          </a:p>
          <a:p>
            <a:r>
              <a:rPr lang="en-GB" sz="3200" b="1" dirty="0">
                <a:solidFill>
                  <a:srgbClr val="606060"/>
                </a:solidFill>
                <a:latin typeface="Arial" panose="020B0604020202020204" pitchFamily="34" charset="0"/>
                <a:cs typeface="Arial" panose="020B0604020202020204" pitchFamily="34" charset="0"/>
              </a:rPr>
              <a:t>conversations that matter</a:t>
            </a:r>
          </a:p>
        </p:txBody>
      </p:sp>
      <p:graphicFrame>
        <p:nvGraphicFramePr>
          <p:cNvPr id="3" name="Table 2">
            <a:extLst>
              <a:ext uri="{FF2B5EF4-FFF2-40B4-BE49-F238E27FC236}">
                <a16:creationId xmlns:a16="http://schemas.microsoft.com/office/drawing/2014/main" id="{468EAAA2-0641-5AC5-2A51-94830298A2AC}"/>
              </a:ext>
            </a:extLst>
          </p:cNvPr>
          <p:cNvGraphicFramePr>
            <a:graphicFrameLocks noGrp="1"/>
          </p:cNvGraphicFramePr>
          <p:nvPr>
            <p:extLst>
              <p:ext uri="{D42A27DB-BD31-4B8C-83A1-F6EECF244321}">
                <p14:modId xmlns:p14="http://schemas.microsoft.com/office/powerpoint/2010/main" val="3019568652"/>
              </p:ext>
            </p:extLst>
          </p:nvPr>
        </p:nvGraphicFramePr>
        <p:xfrm>
          <a:off x="373916" y="1576553"/>
          <a:ext cx="11444167" cy="640078"/>
        </p:xfrm>
        <a:graphic>
          <a:graphicData uri="http://schemas.openxmlformats.org/drawingml/2006/table">
            <a:tbl>
              <a:tblPr firstRow="1" bandRow="1"/>
              <a:tblGrid>
                <a:gridCol w="11444167">
                  <a:extLst>
                    <a:ext uri="{9D8B030D-6E8A-4147-A177-3AD203B41FA5}">
                      <a16:colId xmlns:a16="http://schemas.microsoft.com/office/drawing/2014/main" val="1327751084"/>
                    </a:ext>
                  </a:extLst>
                </a:gridCol>
              </a:tblGrid>
              <a:tr h="44222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l" fontAlgn="base"/>
                      <a:r>
                        <a:rPr lang="en-GB" sz="1200" b="0" dirty="0">
                          <a:solidFill>
                            <a:schemeClr val="tx1"/>
                          </a:solidFill>
                          <a:effectLst/>
                          <a:latin typeface="Arial" panose="020B0604020202020204" pitchFamily="34" charset="0"/>
                          <a:cs typeface="Arial" panose="020B0604020202020204" pitchFamily="34" charset="0"/>
                        </a:rPr>
                        <a:t>This toolkit has been designed to support managers and staff in having effective conversations focused on their personal developments and career ambitions. The toolkit is just one of several resources available as part of the wider Care Workforce Pathways support teams in building a supportive culture and empower staff to reach their potential.</a:t>
                      </a:r>
                    </a:p>
                  </a:txBody>
                  <a:tcPr marL="91437" marR="91437" marT="45719" marB="45719">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50619162"/>
                  </a:ext>
                </a:extLst>
              </a:tr>
            </a:tbl>
          </a:graphicData>
        </a:graphic>
      </p:graphicFrame>
      <p:sp>
        <p:nvSpPr>
          <p:cNvPr id="4" name="Content Placeholder 2">
            <a:extLst>
              <a:ext uri="{FF2B5EF4-FFF2-40B4-BE49-F238E27FC236}">
                <a16:creationId xmlns:a16="http://schemas.microsoft.com/office/drawing/2014/main" id="{655E55CA-F3E4-02B6-F0D4-F75C94833477}"/>
              </a:ext>
            </a:extLst>
          </p:cNvPr>
          <p:cNvSpPr txBox="1">
            <a:spLocks/>
          </p:cNvSpPr>
          <p:nvPr/>
        </p:nvSpPr>
        <p:spPr>
          <a:xfrm>
            <a:off x="373916" y="2489285"/>
            <a:ext cx="4857173" cy="3921651"/>
          </a:xfrm>
          <a:prstGeom prst="rect">
            <a:avLst/>
          </a:prstGeom>
          <a:solidFill>
            <a:sysClr val="window" lastClr="FFFFFF"/>
          </a:solidFill>
        </p:spPr>
        <p:txBody>
          <a:bodyPr wrap="square">
            <a:noAutofit/>
          </a:bodyPr>
          <a:lstStyle>
            <a:lvl1pPr marL="228554" indent="-228554" algn="l" defTabSz="914218" rtl="0" eaLnBrk="1" latinLnBrk="0" hangingPunct="1">
              <a:lnSpc>
                <a:spcPct val="90000"/>
              </a:lnSpc>
              <a:spcBef>
                <a:spcPts val="1000"/>
              </a:spcBef>
              <a:buFont typeface="Arial" panose="020B0604020202020204" pitchFamily="34" charset="0"/>
              <a:buChar char="•"/>
              <a:defRPr lang="en-US" sz="2098" b="1" kern="1200" dirty="0" smtClean="0">
                <a:solidFill>
                  <a:schemeClr val="tx1"/>
                </a:solidFill>
                <a:latin typeface="+mn-lt"/>
                <a:ea typeface="+mn-ea"/>
                <a:cs typeface="+mn-cs"/>
              </a:defRPr>
            </a:lvl1pPr>
            <a:lvl2pPr marL="685662" indent="-228554" algn="l" defTabSz="914218"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2772" indent="-228554" algn="l" defTabSz="914218"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38" indent="-285692" algn="l" defTabSz="914218"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848" indent="-285692" algn="l" defTabSz="914218"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097"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1204"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8314"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5422" indent="-228554" algn="l" defTabSz="91421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0" marR="0" lvl="0" indent="0" algn="l" defTabSz="91421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68B3"/>
                </a:solidFill>
                <a:effectLst/>
                <a:uLnTx/>
                <a:uFillTx/>
                <a:latin typeface="Arial" panose="020B0604020202020204"/>
                <a:ea typeface="+mn-ea"/>
                <a:cs typeface="+mn-cs"/>
              </a:rPr>
              <a:t>Here are some things to remember:</a:t>
            </a:r>
          </a:p>
          <a:p>
            <a:pPr marR="0" lvl="0" algn="l" defTabSz="914218"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srgbClr val="0068B3"/>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Care Workforce Pathway for adult social care</a:t>
            </a:r>
            <a:r>
              <a:rPr kumimoji="0" lang="en-GB" sz="1200" b="0" i="0" u="none" strike="noStrike" kern="1200" cap="none" spc="0" normalizeH="0" baseline="0" noProof="0" dirty="0">
                <a:ln>
                  <a:noFill/>
                </a:ln>
                <a:solidFill>
                  <a:srgbClr val="0068B3"/>
                </a:solidFill>
                <a:effectLst/>
                <a:uLnTx/>
                <a:uFillTx/>
                <a:latin typeface="Arial" panose="020B0604020202020204"/>
                <a:ea typeface="+mn-ea"/>
                <a:cs typeface="+mn-cs"/>
              </a:rPr>
              <a:t>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is an opportunity for a workforce that is driven by a passion for adult social care and making a difference in people’s lives, to also enjoy the opportunities for growth and a professional career in care.  </a:t>
            </a:r>
          </a:p>
          <a:p>
            <a:pPr marR="0" lvl="0" algn="l" defTabSz="914218"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This guidance will help managers and their teams to have career and development conversations that matter.</a:t>
            </a:r>
          </a:p>
          <a:p>
            <a:pPr marR="0" lvl="0" algn="l" defTabSz="914218"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An effective career conversation will help people to focus on their future at work. It’s a chance for the individual to discuss their current role and hopes for their future career or development in adult social care – whether they want to move up the ranks or not. It’s also a chance for managers to help their team members feel valued, engaged and motivated by their careers. </a:t>
            </a:r>
          </a:p>
          <a:p>
            <a:pPr marR="0" lvl="0" algn="l" defTabSz="914218"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Meaningful feedback, recognition and support from managers is a crucial part of this.</a:t>
            </a:r>
          </a:p>
          <a:p>
            <a:pPr marL="0" marR="0" lvl="0" indent="0" algn="l" defTabSz="914218" rtl="0" eaLnBrk="1" fontAlgn="auto" latinLnBrk="0" hangingPunct="1">
              <a:lnSpc>
                <a:spcPct val="90000"/>
              </a:lnSpc>
              <a:spcBef>
                <a:spcPts val="1000"/>
              </a:spcBef>
              <a:spcAft>
                <a:spcPts val="0"/>
              </a:spcAft>
              <a:buClrTx/>
              <a:buSzTx/>
              <a:buNone/>
              <a:tabLst/>
              <a:defRPr/>
            </a:pPr>
            <a:r>
              <a:rPr kumimoji="0" lang="en-GB" sz="1200" b="1" i="0" u="none" strike="noStrike" kern="1200" cap="none" spc="0" normalizeH="0" baseline="0" noProof="0" dirty="0">
                <a:ln>
                  <a:noFill/>
                </a:ln>
                <a:solidFill>
                  <a:srgbClr val="606060"/>
                </a:solidFill>
                <a:effectLst/>
                <a:uLnTx/>
                <a:uFillTx/>
                <a:latin typeface="Arial" panose="020B0604020202020204"/>
                <a:ea typeface="+mn-ea"/>
                <a:cs typeface="+mn-cs"/>
              </a:rPr>
              <a:t>Thank you for taking the time to reflect and plan for these important conversations</a:t>
            </a:r>
            <a:r>
              <a:rPr kumimoji="0" lang="en-GB" sz="1200" b="0" i="0" u="none" strike="noStrike" kern="1200" cap="none" spc="0" normalizeH="0" baseline="0" noProof="0" dirty="0">
                <a:ln>
                  <a:noFill/>
                </a:ln>
                <a:solidFill>
                  <a:srgbClr val="606060"/>
                </a:solidFill>
                <a:effectLst/>
                <a:uLnTx/>
                <a:uFillTx/>
                <a:latin typeface="Arial" panose="020B0604020202020204"/>
                <a:ea typeface="+mn-ea"/>
                <a:cs typeface="+mn-cs"/>
              </a:rPr>
              <a:t>.</a:t>
            </a:r>
          </a:p>
        </p:txBody>
      </p:sp>
      <p:sp>
        <p:nvSpPr>
          <p:cNvPr id="5" name="Speech Bubble: Rectangle 4">
            <a:extLst>
              <a:ext uri="{FF2B5EF4-FFF2-40B4-BE49-F238E27FC236}">
                <a16:creationId xmlns:a16="http://schemas.microsoft.com/office/drawing/2014/main" id="{7C57CF32-76FB-B446-964E-0EA1BD11153D}"/>
              </a:ext>
            </a:extLst>
          </p:cNvPr>
          <p:cNvSpPr/>
          <p:nvPr/>
        </p:nvSpPr>
        <p:spPr>
          <a:xfrm>
            <a:off x="7981284" y="2625492"/>
            <a:ext cx="3667874" cy="1293690"/>
          </a:xfrm>
          <a:prstGeom prst="wedgeRectCallout">
            <a:avLst>
              <a:gd name="adj1" fmla="val -55847"/>
              <a:gd name="adj2" fmla="val 31618"/>
            </a:avLst>
          </a:prstGeom>
          <a:solidFill>
            <a:srgbClr val="0068B3">
              <a:alpha val="1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 now understand Sunita’s career goals for the next 6-12 months and we’re working together to develop her action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I’ve also got to know how she prefers to learn and how I can support her to achieve her goals.”</a:t>
            </a:r>
          </a:p>
        </p:txBody>
      </p:sp>
      <p:sp>
        <p:nvSpPr>
          <p:cNvPr id="6" name="Speech Bubble: Rectangle 5">
            <a:extLst>
              <a:ext uri="{FF2B5EF4-FFF2-40B4-BE49-F238E27FC236}">
                <a16:creationId xmlns:a16="http://schemas.microsoft.com/office/drawing/2014/main" id="{8AB91CD3-6C5F-F3AE-FC63-B8B162829BAB}"/>
              </a:ext>
            </a:extLst>
          </p:cNvPr>
          <p:cNvSpPr/>
          <p:nvPr/>
        </p:nvSpPr>
        <p:spPr>
          <a:xfrm>
            <a:off x="7953356" y="4513361"/>
            <a:ext cx="3667874" cy="1537703"/>
          </a:xfrm>
          <a:prstGeom prst="wedgeRectCallout">
            <a:avLst>
              <a:gd name="adj1" fmla="val -55744"/>
              <a:gd name="adj2" fmla="val -16009"/>
            </a:avLst>
          </a:prstGeom>
          <a:solidFill>
            <a:srgbClr val="0068B3">
              <a:alpha val="1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“Making time to reflect on my skills and knowledge, has helped me realise the opportunities open to me that can help me become a team leader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 agreed with Amir that we’ll review the development plan monthly, so he can continue to support me.”</a:t>
            </a:r>
          </a:p>
        </p:txBody>
      </p:sp>
      <p:sp>
        <p:nvSpPr>
          <p:cNvPr id="7" name="Rectangle: Rounded Corners 6">
            <a:extLst>
              <a:ext uri="{FF2B5EF4-FFF2-40B4-BE49-F238E27FC236}">
                <a16:creationId xmlns:a16="http://schemas.microsoft.com/office/drawing/2014/main" id="{C7935C73-34EB-5A57-3906-0B6C287E25BE}"/>
              </a:ext>
            </a:extLst>
          </p:cNvPr>
          <p:cNvSpPr/>
          <p:nvPr/>
        </p:nvSpPr>
        <p:spPr>
          <a:xfrm>
            <a:off x="6129902" y="2610313"/>
            <a:ext cx="1672289" cy="1738581"/>
          </a:xfrm>
          <a:prstGeom prst="roundRect">
            <a:avLst/>
          </a:prstGeom>
          <a:solidFill>
            <a:srgbClr val="A20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Manager</a:t>
            </a:r>
          </a:p>
        </p:txBody>
      </p:sp>
      <p:sp>
        <p:nvSpPr>
          <p:cNvPr id="8" name="Rectangle: Rounded Corners 7">
            <a:extLst>
              <a:ext uri="{FF2B5EF4-FFF2-40B4-BE49-F238E27FC236}">
                <a16:creationId xmlns:a16="http://schemas.microsoft.com/office/drawing/2014/main" id="{446DEB9B-DD65-A16E-B6E9-9E209E33EB59}"/>
              </a:ext>
            </a:extLst>
          </p:cNvPr>
          <p:cNvSpPr/>
          <p:nvPr/>
        </p:nvSpPr>
        <p:spPr>
          <a:xfrm>
            <a:off x="6135079" y="4513361"/>
            <a:ext cx="1672289" cy="1736774"/>
          </a:xfrm>
          <a:prstGeom prst="roundRect">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Line report</a:t>
            </a:r>
          </a:p>
        </p:txBody>
      </p:sp>
      <p:grpSp>
        <p:nvGrpSpPr>
          <p:cNvPr id="9" name="Group 8">
            <a:extLst>
              <a:ext uri="{FF2B5EF4-FFF2-40B4-BE49-F238E27FC236}">
                <a16:creationId xmlns:a16="http://schemas.microsoft.com/office/drawing/2014/main" id="{DBBED1FB-CE4D-C3AE-FE68-CF87B0945581}"/>
              </a:ext>
            </a:extLst>
          </p:cNvPr>
          <p:cNvGrpSpPr/>
          <p:nvPr/>
        </p:nvGrpSpPr>
        <p:grpSpPr>
          <a:xfrm>
            <a:off x="6508785" y="3089165"/>
            <a:ext cx="914521" cy="914521"/>
            <a:chOff x="926006" y="4808561"/>
            <a:chExt cx="864000" cy="912543"/>
          </a:xfrm>
        </p:grpSpPr>
        <p:sp>
          <p:nvSpPr>
            <p:cNvPr id="10" name="Oval 9">
              <a:extLst>
                <a:ext uri="{FF2B5EF4-FFF2-40B4-BE49-F238E27FC236}">
                  <a16:creationId xmlns:a16="http://schemas.microsoft.com/office/drawing/2014/main" id="{D112E795-5B1F-27E0-9520-FF4D30C3F04E}"/>
                </a:ext>
              </a:extLst>
            </p:cNvPr>
            <p:cNvSpPr/>
            <p:nvPr/>
          </p:nvSpPr>
          <p:spPr>
            <a:xfrm>
              <a:off x="926006" y="4808561"/>
              <a:ext cx="864000" cy="864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11" name="Picture 10" descr="A person wearing glasses and a grey shirt&#10;&#10;Description automatically generated">
              <a:extLst>
                <a:ext uri="{FF2B5EF4-FFF2-40B4-BE49-F238E27FC236}">
                  <a16:creationId xmlns:a16="http://schemas.microsoft.com/office/drawing/2014/main" id="{DEE75424-DEE5-E256-3971-4763378206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985488" y="4944702"/>
              <a:ext cx="754822" cy="776402"/>
            </a:xfrm>
            <a:prstGeom prst="ellipse">
              <a:avLst/>
            </a:prstGeom>
          </p:spPr>
        </p:pic>
      </p:grpSp>
      <p:grpSp>
        <p:nvGrpSpPr>
          <p:cNvPr id="12" name="Group 11">
            <a:extLst>
              <a:ext uri="{FF2B5EF4-FFF2-40B4-BE49-F238E27FC236}">
                <a16:creationId xmlns:a16="http://schemas.microsoft.com/office/drawing/2014/main" id="{B251EBBC-0CAF-7E1E-3CAC-AB8824F63950}"/>
              </a:ext>
            </a:extLst>
          </p:cNvPr>
          <p:cNvGrpSpPr/>
          <p:nvPr/>
        </p:nvGrpSpPr>
        <p:grpSpPr>
          <a:xfrm>
            <a:off x="6508581" y="4976439"/>
            <a:ext cx="914521" cy="914528"/>
            <a:chOff x="998975" y="1969682"/>
            <a:chExt cx="742002" cy="758700"/>
          </a:xfrm>
        </p:grpSpPr>
        <p:sp>
          <p:nvSpPr>
            <p:cNvPr id="13" name="Oval 12">
              <a:extLst>
                <a:ext uri="{FF2B5EF4-FFF2-40B4-BE49-F238E27FC236}">
                  <a16:creationId xmlns:a16="http://schemas.microsoft.com/office/drawing/2014/main" id="{F1CF6F43-099A-4388-1709-557CD850F948}"/>
                </a:ext>
              </a:extLst>
            </p:cNvPr>
            <p:cNvSpPr/>
            <p:nvPr/>
          </p:nvSpPr>
          <p:spPr>
            <a:xfrm>
              <a:off x="998975" y="1969682"/>
              <a:ext cx="741335" cy="744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14" name="Picture 13" descr="A cartoon of a child&#10;&#10;Description automatically generated">
              <a:extLst>
                <a:ext uri="{FF2B5EF4-FFF2-40B4-BE49-F238E27FC236}">
                  <a16:creationId xmlns:a16="http://schemas.microsoft.com/office/drawing/2014/main" id="{028162B4-85D7-CE2D-8376-C4E341CC18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2" t="-11177" r="2308" b="14407"/>
            <a:stretch/>
          </p:blipFill>
          <p:spPr>
            <a:xfrm>
              <a:off x="1008151" y="1969690"/>
              <a:ext cx="732826" cy="758692"/>
            </a:xfrm>
            <a:prstGeom prst="ellipse">
              <a:avLst/>
            </a:prstGeom>
          </p:spPr>
        </p:pic>
      </p:grpSp>
      <p:sp>
        <p:nvSpPr>
          <p:cNvPr id="15" name="TextBox 14">
            <a:extLst>
              <a:ext uri="{FF2B5EF4-FFF2-40B4-BE49-F238E27FC236}">
                <a16:creationId xmlns:a16="http://schemas.microsoft.com/office/drawing/2014/main" id="{2CAE33DA-D887-870B-89EE-21166152AA94}"/>
              </a:ext>
            </a:extLst>
          </p:cNvPr>
          <p:cNvSpPr txBox="1"/>
          <p:nvPr/>
        </p:nvSpPr>
        <p:spPr>
          <a:xfrm>
            <a:off x="6216920" y="5887403"/>
            <a:ext cx="1487986" cy="369332"/>
          </a:xfrm>
          <a:prstGeom prst="rect">
            <a:avLst/>
          </a:prstGeom>
          <a:noFill/>
        </p:spPr>
        <p:txBody>
          <a:bodyPr wrap="square" rtlCol="0">
            <a:spAutoFit/>
          </a:bodyPr>
          <a:lstStyle/>
          <a:p>
            <a:pPr algn="ctr"/>
            <a:r>
              <a:rPr lang="en-GB" dirty="0">
                <a:solidFill>
                  <a:schemeClr val="bg1"/>
                </a:solidFill>
              </a:rPr>
              <a:t>Sunita</a:t>
            </a:r>
          </a:p>
        </p:txBody>
      </p:sp>
      <p:sp>
        <p:nvSpPr>
          <p:cNvPr id="16" name="TextBox 15">
            <a:extLst>
              <a:ext uri="{FF2B5EF4-FFF2-40B4-BE49-F238E27FC236}">
                <a16:creationId xmlns:a16="http://schemas.microsoft.com/office/drawing/2014/main" id="{D26CF80C-D21B-C8EF-76B0-697070EF91BE}"/>
              </a:ext>
            </a:extLst>
          </p:cNvPr>
          <p:cNvSpPr txBox="1"/>
          <p:nvPr/>
        </p:nvSpPr>
        <p:spPr>
          <a:xfrm>
            <a:off x="6356123" y="3998537"/>
            <a:ext cx="1231153" cy="369332"/>
          </a:xfrm>
          <a:prstGeom prst="rect">
            <a:avLst/>
          </a:prstGeom>
          <a:noFill/>
        </p:spPr>
        <p:txBody>
          <a:bodyPr wrap="square" rtlCol="0">
            <a:spAutoFit/>
          </a:bodyPr>
          <a:lstStyle/>
          <a:p>
            <a:pPr algn="ctr"/>
            <a:r>
              <a:rPr lang="en-GB" dirty="0">
                <a:solidFill>
                  <a:schemeClr val="bg1"/>
                </a:solidFill>
              </a:rPr>
              <a:t>Amir</a:t>
            </a:r>
          </a:p>
        </p:txBody>
      </p:sp>
    </p:spTree>
    <p:extLst>
      <p:ext uri="{BB962C8B-B14F-4D97-AF65-F5344CB8AC3E}">
        <p14:creationId xmlns:p14="http://schemas.microsoft.com/office/powerpoint/2010/main" val="390951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FCD0-1C09-1766-6666-B36EE1ADE635}"/>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39AF7CE0-C78D-826E-0840-7CE70C799B46}"/>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Use this toolkit in conjunction with </a:t>
            </a:r>
          </a:p>
          <a:p>
            <a:r>
              <a:rPr lang="en-GB" sz="3200" b="1" dirty="0">
                <a:solidFill>
                  <a:srgbClr val="606060"/>
                </a:solidFill>
                <a:latin typeface="Arial" panose="020B0604020202020204" pitchFamily="34" charset="0"/>
                <a:cs typeface="Arial" panose="020B0604020202020204" pitchFamily="34" charset="0"/>
              </a:rPr>
              <a:t>the following documents</a:t>
            </a:r>
          </a:p>
        </p:txBody>
      </p:sp>
      <p:sp>
        <p:nvSpPr>
          <p:cNvPr id="17" name="TextBox 16">
            <a:extLst>
              <a:ext uri="{FF2B5EF4-FFF2-40B4-BE49-F238E27FC236}">
                <a16:creationId xmlns:a16="http://schemas.microsoft.com/office/drawing/2014/main" id="{779307DC-22CC-17AA-1967-3E8E76BB4EDB}"/>
              </a:ext>
            </a:extLst>
          </p:cNvPr>
          <p:cNvSpPr txBox="1"/>
          <p:nvPr/>
        </p:nvSpPr>
        <p:spPr>
          <a:xfrm>
            <a:off x="372918" y="1623631"/>
            <a:ext cx="11446163" cy="307777"/>
          </a:xfrm>
          <a:prstGeom prst="rect">
            <a:avLst/>
          </a:prstGeom>
          <a:solidFill>
            <a:schemeClr val="bg1">
              <a:lumMod val="95000"/>
            </a:schemeClr>
          </a:solidFill>
        </p:spPr>
        <p:txBody>
          <a:bodyPr wrap="square">
            <a:spAutoFit/>
          </a:bodyPr>
          <a:lstStyle/>
          <a:p>
            <a:r>
              <a:rPr lang="en-GB" sz="1400" b="0" dirty="0"/>
              <a:t>You can download the skills assessment document and career development plan template from the </a:t>
            </a:r>
            <a:r>
              <a:rPr lang="en-GB" sz="1400" b="0" dirty="0">
                <a:solidFill>
                  <a:srgbClr val="0068B3"/>
                </a:solidFill>
                <a:hlinkClick r:id="rId2">
                  <a:extLst>
                    <a:ext uri="{A12FA001-AC4F-418D-AE19-62706E023703}">
                      <ahyp:hlinkClr xmlns:ahyp="http://schemas.microsoft.com/office/drawing/2018/hyperlinkcolor" val="tx"/>
                    </a:ext>
                  </a:extLst>
                </a:hlinkClick>
              </a:rPr>
              <a:t>Skills for Care website</a:t>
            </a:r>
            <a:r>
              <a:rPr lang="en-GB" sz="1400" b="0" dirty="0"/>
              <a:t>.</a:t>
            </a:r>
            <a:endParaRPr lang="en-GB" sz="1400" dirty="0">
              <a:highlight>
                <a:srgbClr val="FFFF00"/>
              </a:highlight>
            </a:endParaRPr>
          </a:p>
        </p:txBody>
      </p:sp>
      <p:pic>
        <p:nvPicPr>
          <p:cNvPr id="19" name="Picture 18">
            <a:extLst>
              <a:ext uri="{FF2B5EF4-FFF2-40B4-BE49-F238E27FC236}">
                <a16:creationId xmlns:a16="http://schemas.microsoft.com/office/drawing/2014/main" id="{6FFD7E8E-8620-523D-6FF8-D58936B46903}"/>
              </a:ext>
            </a:extLst>
          </p:cNvPr>
          <p:cNvPicPr>
            <a:picLocks noChangeAspect="1"/>
          </p:cNvPicPr>
          <p:nvPr/>
        </p:nvPicPr>
        <p:blipFill>
          <a:blip r:embed="rId3"/>
          <a:stretch>
            <a:fillRect/>
          </a:stretch>
        </p:blipFill>
        <p:spPr>
          <a:xfrm>
            <a:off x="1100359" y="2186492"/>
            <a:ext cx="2946058" cy="1644865"/>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2F623782-5C1A-CF80-A0FB-C3E56707E9E2}"/>
              </a:ext>
            </a:extLst>
          </p:cNvPr>
          <p:cNvPicPr>
            <a:picLocks noChangeAspect="1"/>
          </p:cNvPicPr>
          <p:nvPr/>
        </p:nvPicPr>
        <p:blipFill>
          <a:blip r:embed="rId4"/>
          <a:stretch>
            <a:fillRect/>
          </a:stretch>
        </p:blipFill>
        <p:spPr>
          <a:xfrm>
            <a:off x="2946488" y="2992436"/>
            <a:ext cx="2955548" cy="1644865"/>
          </a:xfrm>
          <a:prstGeom prst="rect">
            <a:avLst/>
          </a:prstGeom>
          <a:effectLst>
            <a:outerShdw blurRad="63500" sx="102000" sy="102000" algn="ctr" rotWithShape="0">
              <a:prstClr val="black">
                <a:alpha val="40000"/>
              </a:prstClr>
            </a:outerShdw>
          </a:effectLst>
        </p:spPr>
      </p:pic>
      <p:sp>
        <p:nvSpPr>
          <p:cNvPr id="22" name="TextBox 21">
            <a:extLst>
              <a:ext uri="{FF2B5EF4-FFF2-40B4-BE49-F238E27FC236}">
                <a16:creationId xmlns:a16="http://schemas.microsoft.com/office/drawing/2014/main" id="{4A2E92F4-BD5F-645D-A04E-0EAF493FB43A}"/>
              </a:ext>
            </a:extLst>
          </p:cNvPr>
          <p:cNvSpPr txBox="1"/>
          <p:nvPr/>
        </p:nvSpPr>
        <p:spPr>
          <a:xfrm>
            <a:off x="896774" y="4919193"/>
            <a:ext cx="4458602" cy="1384995"/>
          </a:xfrm>
          <a:prstGeom prst="rect">
            <a:avLst/>
          </a:prstGeom>
          <a:noFill/>
        </p:spPr>
        <p:txBody>
          <a:bodyPr wrap="square" lIns="91440" tIns="45720" rIns="91440" bIns="45720" rtlCol="0" anchor="t">
            <a:spAutoFit/>
          </a:bodyPr>
          <a:lstStyle/>
          <a:p>
            <a:r>
              <a:rPr lang="en-GB" sz="1200" dirty="0">
                <a:latin typeface="Arial"/>
                <a:cs typeface="Arial"/>
              </a:rPr>
              <a:t>The skills assessment is an interactive document that helps you to reflect on the skills, knowledge and behaviours and training suggested for your role. </a:t>
            </a:r>
            <a:endParaRPr lang="en-GB" sz="1200" dirty="0">
              <a:solidFill>
                <a:srgbClr val="000000"/>
              </a:solidFill>
              <a:latin typeface="Arial"/>
              <a:cs typeface="Arial"/>
            </a:endParaRPr>
          </a:p>
          <a:p>
            <a:endParaRPr lang="en-GB" sz="1200" dirty="0">
              <a:latin typeface="Arial"/>
              <a:cs typeface="Arial"/>
            </a:endParaRPr>
          </a:p>
          <a:p>
            <a:r>
              <a:rPr lang="en-GB" sz="1200" dirty="0">
                <a:latin typeface="Arial"/>
                <a:cs typeface="Arial"/>
              </a:rPr>
              <a:t>It should be completed by the line report and then the manager, or together. This will give clarity on areas your great at and areas to develop.</a:t>
            </a:r>
          </a:p>
        </p:txBody>
      </p:sp>
      <p:sp>
        <p:nvSpPr>
          <p:cNvPr id="23" name="TextBox 22">
            <a:extLst>
              <a:ext uri="{FF2B5EF4-FFF2-40B4-BE49-F238E27FC236}">
                <a16:creationId xmlns:a16="http://schemas.microsoft.com/office/drawing/2014/main" id="{A0C2217A-F9DD-8744-1DFB-0D1E7E6A8779}"/>
              </a:ext>
            </a:extLst>
          </p:cNvPr>
          <p:cNvSpPr txBox="1"/>
          <p:nvPr/>
        </p:nvSpPr>
        <p:spPr>
          <a:xfrm>
            <a:off x="7133187" y="4914687"/>
            <a:ext cx="3652543" cy="1569660"/>
          </a:xfrm>
          <a:prstGeom prst="rect">
            <a:avLst/>
          </a:prstGeom>
          <a:noFill/>
        </p:spPr>
        <p:txBody>
          <a:bodyPr wrap="square" lIns="91440" tIns="45720" rIns="91440" bIns="45720" rtlCol="0" anchor="t">
            <a:spAutoFit/>
          </a:bodyPr>
          <a:lstStyle/>
          <a:p>
            <a:r>
              <a:rPr lang="en-GB" sz="1200" b="1" dirty="0">
                <a:solidFill>
                  <a:srgbClr val="0068B3"/>
                </a:solidFill>
                <a:latin typeface="Arial"/>
                <a:cs typeface="Arial"/>
              </a:rPr>
              <a:t>The career development plan </a:t>
            </a:r>
            <a:r>
              <a:rPr lang="en-GB" sz="1200" dirty="0">
                <a:latin typeface="Arial"/>
                <a:cs typeface="Arial"/>
              </a:rPr>
              <a:t>will capture your career aspirations through a goal you set yourself for the year ahead, and mini-goals and actions to help you along the way.  </a:t>
            </a:r>
            <a:endParaRPr lang="en-GB" sz="1200" dirty="0">
              <a:solidFill>
                <a:srgbClr val="000000"/>
              </a:solidFill>
              <a:latin typeface="Arial"/>
              <a:cs typeface="Arial"/>
            </a:endParaRPr>
          </a:p>
          <a:p>
            <a:endParaRPr lang="en-GB" sz="1200" dirty="0">
              <a:latin typeface="Arial"/>
              <a:cs typeface="Arial"/>
            </a:endParaRPr>
          </a:p>
          <a:p>
            <a:r>
              <a:rPr lang="en-GB" sz="1200" dirty="0">
                <a:latin typeface="Arial"/>
                <a:cs typeface="Arial"/>
              </a:rPr>
              <a:t>Consider this a live document that is reviewed and updated regularly, as agreed with your manager.</a:t>
            </a:r>
          </a:p>
          <a:p>
            <a:endParaRPr lang="en-GB" sz="1200" dirty="0"/>
          </a:p>
        </p:txBody>
      </p:sp>
      <p:pic>
        <p:nvPicPr>
          <p:cNvPr id="24" name="Picture 23">
            <a:extLst>
              <a:ext uri="{FF2B5EF4-FFF2-40B4-BE49-F238E27FC236}">
                <a16:creationId xmlns:a16="http://schemas.microsoft.com/office/drawing/2014/main" id="{4B012EF2-98C8-235E-5C84-3E7435D7A8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68433" y="2186492"/>
            <a:ext cx="3418567" cy="2419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029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8362-80ED-0FD4-28A5-2FFE0154002E}"/>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9DE60E45-14BF-F3B9-07E9-42F3EFA672A4}"/>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An example of a timeline for ongoing meaningful career conversations</a:t>
            </a:r>
          </a:p>
        </p:txBody>
      </p:sp>
      <p:graphicFrame>
        <p:nvGraphicFramePr>
          <p:cNvPr id="3" name="Table 2">
            <a:extLst>
              <a:ext uri="{FF2B5EF4-FFF2-40B4-BE49-F238E27FC236}">
                <a16:creationId xmlns:a16="http://schemas.microsoft.com/office/drawing/2014/main" id="{33548DDE-819A-BC22-0629-CACADF860A26}"/>
              </a:ext>
            </a:extLst>
          </p:cNvPr>
          <p:cNvGraphicFramePr>
            <a:graphicFrameLocks noGrp="1"/>
          </p:cNvGraphicFramePr>
          <p:nvPr>
            <p:extLst>
              <p:ext uri="{D42A27DB-BD31-4B8C-83A1-F6EECF244321}">
                <p14:modId xmlns:p14="http://schemas.microsoft.com/office/powerpoint/2010/main" val="3230350042"/>
              </p:ext>
            </p:extLst>
          </p:nvPr>
        </p:nvGraphicFramePr>
        <p:xfrm>
          <a:off x="372798" y="1576553"/>
          <a:ext cx="11446403" cy="1173478"/>
        </p:xfrm>
        <a:graphic>
          <a:graphicData uri="http://schemas.openxmlformats.org/drawingml/2006/table">
            <a:tbl>
              <a:tblPr firstRow="1" bandRow="1"/>
              <a:tblGrid>
                <a:gridCol w="11446403">
                  <a:extLst>
                    <a:ext uri="{9D8B030D-6E8A-4147-A177-3AD203B41FA5}">
                      <a16:colId xmlns:a16="http://schemas.microsoft.com/office/drawing/2014/main" val="1327751084"/>
                    </a:ext>
                  </a:extLst>
                </a:gridCol>
              </a:tblGrid>
              <a:tr h="44222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l" fontAlgn="base"/>
                      <a:r>
                        <a:rPr lang="en-GB" sz="1200" b="0" dirty="0">
                          <a:solidFill>
                            <a:schemeClr val="tx1"/>
                          </a:solidFill>
                          <a:effectLst/>
                          <a:latin typeface="Arial" panose="020B0604020202020204" pitchFamily="34" charset="0"/>
                          <a:cs typeface="Arial" panose="020B0604020202020204" pitchFamily="34" charset="0"/>
                        </a:rPr>
                        <a:t>Career conversations can take place during formal review meetings (see the top row in the diagram below) as well as more informal check-ins (see bottom row). The key to making this work is for managers and members of staff to agree on how they’d like to stay in touch with career development discussions. Informal check-ins are a great way to hear about how your team are developing and putting new skills and knowledge into practice. </a:t>
                      </a:r>
                    </a:p>
                    <a:p>
                      <a:pPr algn="l" fontAlgn="base"/>
                      <a:endParaRPr lang="en-GB" sz="1100" b="0" dirty="0">
                        <a:solidFill>
                          <a:schemeClr val="tx1"/>
                        </a:solidFill>
                        <a:effectLst/>
                        <a:latin typeface="Arial" panose="020B0604020202020204" pitchFamily="34" charset="0"/>
                        <a:cs typeface="Arial" panose="020B0604020202020204" pitchFamily="34" charset="0"/>
                      </a:endParaRPr>
                    </a:p>
                    <a:p>
                      <a:pPr algn="l" fontAlgn="base"/>
                      <a:r>
                        <a:rPr lang="en-GB" sz="1200" b="0" dirty="0">
                          <a:solidFill>
                            <a:schemeClr val="tx1"/>
                          </a:solidFill>
                          <a:effectLst/>
                          <a:latin typeface="Arial" panose="020B0604020202020204" pitchFamily="34" charset="0"/>
                          <a:cs typeface="Arial" panose="020B0604020202020204" pitchFamily="34" charset="0"/>
                        </a:rPr>
                        <a:t>If your organisation already has a similar process, consider using the Pathway skills assessment document and career development plan template, on the Skills for Care website during the formal review meetings and/or informal check-ins, so an individual’s progress on the Pathway is kept up-to-date. </a:t>
                      </a:r>
                    </a:p>
                  </a:txBody>
                  <a:tcPr marL="91437" marR="91437" marT="45719" marB="45719">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50619162"/>
                  </a:ext>
                </a:extLst>
              </a:tr>
            </a:tbl>
          </a:graphicData>
        </a:graphic>
      </p:graphicFrame>
      <p:grpSp>
        <p:nvGrpSpPr>
          <p:cNvPr id="4" name="Group 3">
            <a:extLst>
              <a:ext uri="{FF2B5EF4-FFF2-40B4-BE49-F238E27FC236}">
                <a16:creationId xmlns:a16="http://schemas.microsoft.com/office/drawing/2014/main" id="{82414931-F02B-1081-CFB4-1E583D13D54B}"/>
              </a:ext>
            </a:extLst>
          </p:cNvPr>
          <p:cNvGrpSpPr/>
          <p:nvPr/>
        </p:nvGrpSpPr>
        <p:grpSpPr>
          <a:xfrm>
            <a:off x="579140" y="3024444"/>
            <a:ext cx="11033719" cy="3586976"/>
            <a:chOff x="590550" y="1428902"/>
            <a:chExt cx="11033719" cy="3586976"/>
          </a:xfrm>
        </p:grpSpPr>
        <p:cxnSp>
          <p:nvCxnSpPr>
            <p:cNvPr id="5" name="Straight Connector 4">
              <a:extLst>
                <a:ext uri="{FF2B5EF4-FFF2-40B4-BE49-F238E27FC236}">
                  <a16:creationId xmlns:a16="http://schemas.microsoft.com/office/drawing/2014/main" id="{670814C7-DA70-BA6F-F3DE-E72431901F8B}"/>
                </a:ext>
              </a:extLst>
            </p:cNvPr>
            <p:cNvCxnSpPr>
              <a:cxnSpLocks/>
            </p:cNvCxnSpPr>
            <p:nvPr/>
          </p:nvCxnSpPr>
          <p:spPr>
            <a:xfrm>
              <a:off x="680269" y="1428902"/>
              <a:ext cx="0" cy="1931987"/>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C90F64-22D3-52A8-05EC-1F41B0780CCA}"/>
                </a:ext>
              </a:extLst>
            </p:cNvPr>
            <p:cNvCxnSpPr>
              <a:cxnSpLocks/>
            </p:cNvCxnSpPr>
            <p:nvPr/>
          </p:nvCxnSpPr>
          <p:spPr>
            <a:xfrm>
              <a:off x="4332477" y="1428902"/>
              <a:ext cx="0" cy="1931987"/>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1133D0-AAA1-2FEC-4366-B83E9D89C332}"/>
                </a:ext>
              </a:extLst>
            </p:cNvPr>
            <p:cNvCxnSpPr>
              <a:cxnSpLocks/>
            </p:cNvCxnSpPr>
            <p:nvPr/>
          </p:nvCxnSpPr>
          <p:spPr>
            <a:xfrm>
              <a:off x="7980423" y="1428902"/>
              <a:ext cx="0" cy="1931987"/>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42E384C-DE02-ED26-2643-D2943C8FEA17}"/>
                </a:ext>
              </a:extLst>
            </p:cNvPr>
            <p:cNvGrpSpPr/>
            <p:nvPr/>
          </p:nvGrpSpPr>
          <p:grpSpPr>
            <a:xfrm>
              <a:off x="590550" y="3324035"/>
              <a:ext cx="11033719" cy="198780"/>
              <a:chOff x="590550" y="3324035"/>
              <a:chExt cx="11033719" cy="198780"/>
            </a:xfrm>
          </p:grpSpPr>
          <p:grpSp>
            <p:nvGrpSpPr>
              <p:cNvPr id="13" name="Group 12">
                <a:extLst>
                  <a:ext uri="{FF2B5EF4-FFF2-40B4-BE49-F238E27FC236}">
                    <a16:creationId xmlns:a16="http://schemas.microsoft.com/office/drawing/2014/main" id="{FA3C8E80-377C-0833-8A31-8BF2BEAEFA8F}"/>
                  </a:ext>
                </a:extLst>
              </p:cNvPr>
              <p:cNvGrpSpPr/>
              <p:nvPr/>
            </p:nvGrpSpPr>
            <p:grpSpPr>
              <a:xfrm>
                <a:off x="680269" y="3360889"/>
                <a:ext cx="10944000" cy="120650"/>
                <a:chOff x="680269" y="3360889"/>
                <a:chExt cx="6241044" cy="120650"/>
              </a:xfrm>
            </p:grpSpPr>
            <p:sp>
              <p:nvSpPr>
                <p:cNvPr id="26" name="Rectangle 25">
                  <a:extLst>
                    <a:ext uri="{FF2B5EF4-FFF2-40B4-BE49-F238E27FC236}">
                      <a16:creationId xmlns:a16="http://schemas.microsoft.com/office/drawing/2014/main" id="{88C31074-370C-6C69-4F31-8E5C9D5BC5F9}"/>
                    </a:ext>
                  </a:extLst>
                </p:cNvPr>
                <p:cNvSpPr/>
                <p:nvPr/>
              </p:nvSpPr>
              <p:spPr>
                <a:xfrm>
                  <a:off x="680269" y="3360889"/>
                  <a:ext cx="1040174" cy="120650"/>
                </a:xfrm>
                <a:prstGeom prst="rect">
                  <a:avLst/>
                </a:prstGeom>
                <a:solidFill>
                  <a:srgbClr val="A2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B4D3DFCB-D59E-EF9E-DC93-8F95CB731FF7}"/>
                    </a:ext>
                  </a:extLst>
                </p:cNvPr>
                <p:cNvSpPr/>
                <p:nvPr/>
              </p:nvSpPr>
              <p:spPr>
                <a:xfrm>
                  <a:off x="1720443" y="3360889"/>
                  <a:ext cx="1040174" cy="1206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975DBF38-4C2B-0F70-C612-DD7572253ACD}"/>
                    </a:ext>
                  </a:extLst>
                </p:cNvPr>
                <p:cNvSpPr/>
                <p:nvPr/>
              </p:nvSpPr>
              <p:spPr>
                <a:xfrm>
                  <a:off x="2760617" y="3360889"/>
                  <a:ext cx="1040174" cy="12065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50BD51BF-92A8-66B5-EF7A-815F3656C53D}"/>
                    </a:ext>
                  </a:extLst>
                </p:cNvPr>
                <p:cNvSpPr/>
                <p:nvPr/>
              </p:nvSpPr>
              <p:spPr>
                <a:xfrm>
                  <a:off x="3800791" y="3360889"/>
                  <a:ext cx="1040174" cy="120650"/>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D6C8CD6-0929-3BAA-AA1F-F4C0B1B414F1}"/>
                    </a:ext>
                  </a:extLst>
                </p:cNvPr>
                <p:cNvSpPr/>
                <p:nvPr/>
              </p:nvSpPr>
              <p:spPr>
                <a:xfrm>
                  <a:off x="4840965" y="3360889"/>
                  <a:ext cx="1040174" cy="120650"/>
                </a:xfrm>
                <a:prstGeom prst="rect">
                  <a:avLst/>
                </a:prstGeom>
                <a:solidFill>
                  <a:srgbClr val="008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A8C47588-3844-E3EB-F8B6-00E318B0B2FE}"/>
                    </a:ext>
                  </a:extLst>
                </p:cNvPr>
                <p:cNvSpPr/>
                <p:nvPr/>
              </p:nvSpPr>
              <p:spPr>
                <a:xfrm>
                  <a:off x="5881139" y="3360889"/>
                  <a:ext cx="1040174" cy="120650"/>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4" name="Oval 13">
                <a:extLst>
                  <a:ext uri="{FF2B5EF4-FFF2-40B4-BE49-F238E27FC236}">
                    <a16:creationId xmlns:a16="http://schemas.microsoft.com/office/drawing/2014/main" id="{FED39938-E230-0DEF-4541-CC976D25C591}"/>
                  </a:ext>
                </a:extLst>
              </p:cNvPr>
              <p:cNvSpPr/>
              <p:nvPr/>
            </p:nvSpPr>
            <p:spPr>
              <a:xfrm>
                <a:off x="590550" y="3324035"/>
                <a:ext cx="198780" cy="198780"/>
              </a:xfrm>
              <a:prstGeom prst="ellipse">
                <a:avLst/>
              </a:prstGeom>
              <a:solidFill>
                <a:schemeClr val="bg1"/>
              </a:solidFill>
              <a:ln w="47625">
                <a:solidFill>
                  <a:srgbClr val="A20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B368788A-15BD-356A-2FFF-F0FED42E7837}"/>
                  </a:ext>
                </a:extLst>
              </p:cNvPr>
              <p:cNvSpPr/>
              <p:nvPr/>
            </p:nvSpPr>
            <p:spPr>
              <a:xfrm>
                <a:off x="2424215" y="3324035"/>
                <a:ext cx="198780" cy="198780"/>
              </a:xfrm>
              <a:prstGeom prst="ellipse">
                <a:avLst/>
              </a:prstGeom>
              <a:solidFill>
                <a:schemeClr val="bg1"/>
              </a:solidFill>
              <a:ln w="4762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717E7B50-7B4A-D91C-2E05-2C4D748A7FAB}"/>
                  </a:ext>
                </a:extLst>
              </p:cNvPr>
              <p:cNvSpPr/>
              <p:nvPr/>
            </p:nvSpPr>
            <p:spPr>
              <a:xfrm>
                <a:off x="4225652" y="3324035"/>
                <a:ext cx="198780" cy="198780"/>
              </a:xfrm>
              <a:prstGeom prst="ellipse">
                <a:avLst/>
              </a:prstGeom>
              <a:solidFill>
                <a:schemeClr val="bg1"/>
              </a:solidFill>
              <a:ln w="47625">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8F08328B-F626-2FE3-3ECF-64D63FBC158A}"/>
                  </a:ext>
                </a:extLst>
              </p:cNvPr>
              <p:cNvSpPr/>
              <p:nvPr/>
            </p:nvSpPr>
            <p:spPr>
              <a:xfrm>
                <a:off x="6102896" y="3324035"/>
                <a:ext cx="198780" cy="198780"/>
              </a:xfrm>
              <a:prstGeom prst="ellipse">
                <a:avLst/>
              </a:prstGeom>
              <a:solidFill>
                <a:schemeClr val="bg1"/>
              </a:solidFill>
              <a:ln w="4762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Oval 19">
                <a:extLst>
                  <a:ext uri="{FF2B5EF4-FFF2-40B4-BE49-F238E27FC236}">
                    <a16:creationId xmlns:a16="http://schemas.microsoft.com/office/drawing/2014/main" id="{5426C258-D354-3618-A166-28C3630DDA03}"/>
                  </a:ext>
                </a:extLst>
              </p:cNvPr>
              <p:cNvSpPr/>
              <p:nvPr/>
            </p:nvSpPr>
            <p:spPr>
              <a:xfrm>
                <a:off x="7876879" y="3324035"/>
                <a:ext cx="198780" cy="198780"/>
              </a:xfrm>
              <a:prstGeom prst="ellipse">
                <a:avLst/>
              </a:prstGeom>
              <a:solidFill>
                <a:schemeClr val="bg1"/>
              </a:solidFill>
              <a:ln w="47625">
                <a:solidFill>
                  <a:srgbClr val="008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Oval 24">
                <a:extLst>
                  <a:ext uri="{FF2B5EF4-FFF2-40B4-BE49-F238E27FC236}">
                    <a16:creationId xmlns:a16="http://schemas.microsoft.com/office/drawing/2014/main" id="{851D2A38-C3BD-07AD-3EEA-14BBC3539827}"/>
                  </a:ext>
                </a:extLst>
              </p:cNvPr>
              <p:cNvSpPr/>
              <p:nvPr/>
            </p:nvSpPr>
            <p:spPr>
              <a:xfrm>
                <a:off x="9681543" y="3324035"/>
                <a:ext cx="198780" cy="198780"/>
              </a:xfrm>
              <a:prstGeom prst="ellipse">
                <a:avLst/>
              </a:prstGeom>
              <a:solidFill>
                <a:schemeClr val="bg1"/>
              </a:solidFill>
              <a:ln w="47625">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9" name="TextBox 8">
              <a:extLst>
                <a:ext uri="{FF2B5EF4-FFF2-40B4-BE49-F238E27FC236}">
                  <a16:creationId xmlns:a16="http://schemas.microsoft.com/office/drawing/2014/main" id="{D6899DE7-B4C5-3042-3DF7-46EBE87D1955}"/>
                </a:ext>
              </a:extLst>
            </p:cNvPr>
            <p:cNvSpPr txBox="1"/>
            <p:nvPr/>
          </p:nvSpPr>
          <p:spPr>
            <a:xfrm>
              <a:off x="680269" y="1428902"/>
              <a:ext cx="1867543" cy="1631216"/>
            </a:xfrm>
            <a:prstGeom prst="rect">
              <a:avLst/>
            </a:prstGeom>
            <a:noFill/>
          </p:spPr>
          <p:txBody>
            <a:bodyPr wrap="square" lIns="72000" tIns="0" rIns="0" bIns="0">
              <a:spAutoFit/>
            </a:bodyPr>
            <a:lstStyle/>
            <a:p>
              <a:pPr marL="0" marR="0" lvl="1"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Career planning and goals </a:t>
              </a:r>
            </a:p>
            <a:p>
              <a:pPr marL="0" marR="0" lvl="2"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36465A"/>
                  </a:solidFill>
                  <a:effectLst/>
                  <a:uLnTx/>
                  <a:uFillTx/>
                  <a:latin typeface="Arial" panose="020B0604020202020204" pitchFamily="34" charset="0"/>
                  <a:ea typeface="+mn-ea"/>
                  <a:cs typeface="Arial" panose="020B0604020202020204" pitchFamily="34" charset="0"/>
                </a:rPr>
                <a:t>Managers and members of staff meet to discuss career aspirations for the year ahead. This can be captured in a career development plan template and reviewed as agreed by the pair.</a:t>
              </a:r>
            </a:p>
          </p:txBody>
        </p:sp>
        <p:sp>
          <p:nvSpPr>
            <p:cNvPr id="10" name="TextBox 9">
              <a:extLst>
                <a:ext uri="{FF2B5EF4-FFF2-40B4-BE49-F238E27FC236}">
                  <a16:creationId xmlns:a16="http://schemas.microsoft.com/office/drawing/2014/main" id="{D5231665-DC2A-005D-52FC-4796722D3B60}"/>
                </a:ext>
              </a:extLst>
            </p:cNvPr>
            <p:cNvSpPr txBox="1"/>
            <p:nvPr/>
          </p:nvSpPr>
          <p:spPr>
            <a:xfrm>
              <a:off x="2527907" y="4169492"/>
              <a:ext cx="7149978" cy="846386"/>
            </a:xfrm>
            <a:prstGeom prst="rect">
              <a:avLst/>
            </a:prstGeom>
            <a:noFill/>
          </p:spPr>
          <p:txBody>
            <a:bodyPr wrap="square" lIns="72000" tIns="0" rIns="0" bIns="0">
              <a:spAutoFit/>
            </a:bodyPr>
            <a:lstStyle/>
            <a:p>
              <a:pPr marL="0" marR="0" lvl="1"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Check-in on progress against career plan, as agreed (monthly/quarterly)</a:t>
              </a:r>
            </a:p>
            <a:p>
              <a:pPr marL="0" marR="0" lvl="2"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100" dirty="0">
                  <a:solidFill>
                    <a:srgbClr val="36465A"/>
                  </a:solidFill>
                  <a:latin typeface="Arial" panose="020B0604020202020204"/>
                </a:rPr>
                <a:t>Informal meetings between manager and member of staff to continue with career conversations, during appraisal meetings or supervisions.</a:t>
              </a:r>
              <a:endParaRPr kumimoji="0" lang="en-GB" sz="1100" b="0" i="0" u="none" strike="noStrike" kern="1200" cap="none" spc="0" normalizeH="0" baseline="0" noProof="0" dirty="0">
                <a:ln>
                  <a:noFill/>
                </a:ln>
                <a:solidFill>
                  <a:srgbClr val="36465A"/>
                </a:solidFill>
                <a:effectLst/>
                <a:uLnTx/>
                <a:uFillTx/>
                <a:latin typeface="Arial" panose="020B0604020202020204"/>
                <a:ea typeface="+mn-ea"/>
                <a:cs typeface="+mn-cs"/>
              </a:endParaRPr>
            </a:p>
            <a:p>
              <a:pPr marL="0" marR="0" lvl="2"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100" dirty="0">
                  <a:solidFill>
                    <a:srgbClr val="36465A"/>
                  </a:solidFill>
                  <a:latin typeface="Arial" panose="020B0604020202020204"/>
                </a:rPr>
                <a:t>This is a chance to get to know the team and be part of their development throughout the year.</a:t>
              </a:r>
              <a:r>
                <a:rPr kumimoji="0" lang="en-GB" sz="1100" b="0" i="0" u="none" strike="noStrike" kern="1200" cap="none" spc="0" normalizeH="0" baseline="0" noProof="0" dirty="0">
                  <a:ln>
                    <a:noFill/>
                  </a:ln>
                  <a:solidFill>
                    <a:srgbClr val="36465A"/>
                  </a:solidFill>
                  <a:effectLst/>
                  <a:uLnTx/>
                  <a:uFillTx/>
                  <a:latin typeface="Arial" panose="020B0604020202020204"/>
                  <a:ea typeface="+mn-ea"/>
                  <a:cs typeface="+mn-cs"/>
                </a:rPr>
                <a:t> </a:t>
              </a:r>
            </a:p>
          </p:txBody>
        </p:sp>
        <p:sp>
          <p:nvSpPr>
            <p:cNvPr id="11" name="TextBox 10">
              <a:extLst>
                <a:ext uri="{FF2B5EF4-FFF2-40B4-BE49-F238E27FC236}">
                  <a16:creationId xmlns:a16="http://schemas.microsoft.com/office/drawing/2014/main" id="{C4536138-67F3-C4EE-A3D2-7C3549C4F590}"/>
                </a:ext>
              </a:extLst>
            </p:cNvPr>
            <p:cNvSpPr txBox="1"/>
            <p:nvPr/>
          </p:nvSpPr>
          <p:spPr>
            <a:xfrm>
              <a:off x="4332398" y="1428902"/>
              <a:ext cx="1966010" cy="1123384"/>
            </a:xfrm>
            <a:prstGeom prst="rect">
              <a:avLst/>
            </a:prstGeom>
            <a:noFill/>
          </p:spPr>
          <p:txBody>
            <a:bodyPr wrap="square" lIns="72000" tIns="0" rIns="0" bIns="0">
              <a:spAutoFit/>
            </a:bodyPr>
            <a:lstStyle/>
            <a:p>
              <a:pPr marL="0" marR="0" lvl="1"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Mid-year </a:t>
              </a:r>
              <a:r>
                <a:rPr lang="en-GB" sz="1200" b="1" kern="1200" dirty="0">
                  <a:solidFill>
                    <a:srgbClr val="0068B3"/>
                  </a:solidFill>
                  <a:latin typeface="Arial" panose="020B0604020202020204"/>
                  <a:ea typeface="+mn-ea"/>
                  <a:cs typeface="+mn-cs"/>
                </a:rPr>
                <a:t>f</a:t>
              </a:r>
              <a:r>
                <a:rPr kumimoji="0" lang="en-GB" sz="1200" b="1" i="0" u="none" strike="noStrike" kern="1200" cap="none" spc="0" normalizeH="0" baseline="0" noProof="0" dirty="0" err="1">
                  <a:ln>
                    <a:noFill/>
                  </a:ln>
                  <a:solidFill>
                    <a:srgbClr val="0068B3"/>
                  </a:solidFill>
                  <a:effectLst/>
                  <a:uLnTx/>
                  <a:uFillTx/>
                  <a:latin typeface="Arial" panose="020B0604020202020204"/>
                  <a:ea typeface="+mn-ea"/>
                  <a:cs typeface="+mn-cs"/>
                </a:rPr>
                <a:t>eedback</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 </a:t>
              </a:r>
              <a:r>
                <a:rPr lang="en-GB" sz="1200" b="1" kern="1200" dirty="0">
                  <a:solidFill>
                    <a:srgbClr val="0068B3"/>
                  </a:solidFill>
                  <a:latin typeface="Arial" panose="020B0604020202020204"/>
                  <a:ea typeface="+mn-ea"/>
                  <a:cs typeface="+mn-cs"/>
                </a:rPr>
                <a:t>a</a:t>
              </a:r>
              <a:r>
                <a:rPr kumimoji="0" lang="en-GB" sz="1200" b="1" i="0" u="none" strike="noStrike" kern="1200" cap="none" spc="0" normalizeH="0" baseline="0" noProof="0" dirty="0" err="1">
                  <a:ln>
                    <a:noFill/>
                  </a:ln>
                  <a:solidFill>
                    <a:srgbClr val="0068B3"/>
                  </a:solidFill>
                  <a:effectLst/>
                  <a:uLnTx/>
                  <a:uFillTx/>
                  <a:latin typeface="Arial" panose="020B0604020202020204"/>
                  <a:ea typeface="+mn-ea"/>
                  <a:cs typeface="+mn-cs"/>
                </a:rPr>
                <a:t>ppraisal</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review</a:t>
              </a:r>
            </a:p>
            <a:p>
              <a:pPr marL="0" marR="0" lvl="2"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36465A"/>
                  </a:solidFill>
                  <a:effectLst/>
                  <a:uLnTx/>
                  <a:uFillTx/>
                  <a:latin typeface="Arial" panose="020B0604020202020204"/>
                  <a:ea typeface="+mn-ea"/>
                  <a:cs typeface="+mn-cs"/>
                </a:rPr>
                <a:t>Opportunity to check-in with members of staff on the career plan and agree on updates needed. </a:t>
              </a:r>
            </a:p>
          </p:txBody>
        </p:sp>
        <p:sp>
          <p:nvSpPr>
            <p:cNvPr id="12" name="TextBox 11">
              <a:extLst>
                <a:ext uri="{FF2B5EF4-FFF2-40B4-BE49-F238E27FC236}">
                  <a16:creationId xmlns:a16="http://schemas.microsoft.com/office/drawing/2014/main" id="{37ACE5B6-B371-A20B-E1CC-0AE6C69D71D0}"/>
                </a:ext>
              </a:extLst>
            </p:cNvPr>
            <p:cNvSpPr txBox="1"/>
            <p:nvPr/>
          </p:nvSpPr>
          <p:spPr>
            <a:xfrm>
              <a:off x="7976269" y="1428902"/>
              <a:ext cx="1966010" cy="1477328"/>
            </a:xfrm>
            <a:prstGeom prst="rect">
              <a:avLst/>
            </a:prstGeom>
            <a:noFill/>
          </p:spPr>
          <p:txBody>
            <a:bodyPr wrap="square" lIns="72000" tIns="0" rIns="0" bIns="0">
              <a:spAutoFit/>
            </a:bodyPr>
            <a:lstStyle/>
            <a:p>
              <a:pPr marL="0" marR="0" lvl="1"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kern="1200" dirty="0">
                  <a:solidFill>
                    <a:srgbClr val="0068B3"/>
                  </a:solidFill>
                  <a:latin typeface="Arial" panose="020B0604020202020204"/>
                  <a:ea typeface="+mn-ea"/>
                  <a:cs typeface="+mn-cs"/>
                </a:rPr>
                <a:t>End of year</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a:t>
              </a:r>
              <a:r>
                <a:rPr lang="en-GB" sz="1200" b="1" kern="1200" dirty="0">
                  <a:solidFill>
                    <a:srgbClr val="0068B3"/>
                  </a:solidFill>
                  <a:latin typeface="Arial" panose="020B0604020202020204"/>
                  <a:ea typeface="+mn-ea"/>
                  <a:cs typeface="+mn-cs"/>
                </a:rPr>
                <a:t>f</a:t>
              </a:r>
              <a:r>
                <a:rPr kumimoji="0" lang="en-GB" sz="1200" b="1" i="0" u="none" strike="noStrike" kern="1200" cap="none" spc="0" normalizeH="0" baseline="0" noProof="0" dirty="0" err="1">
                  <a:ln>
                    <a:noFill/>
                  </a:ln>
                  <a:solidFill>
                    <a:srgbClr val="0068B3"/>
                  </a:solidFill>
                  <a:effectLst/>
                  <a:uLnTx/>
                  <a:uFillTx/>
                  <a:latin typeface="Arial" panose="020B0604020202020204"/>
                  <a:ea typeface="+mn-ea"/>
                  <a:cs typeface="+mn-cs"/>
                </a:rPr>
                <a:t>eedback</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a:t>
              </a:r>
              <a:r>
                <a:rPr lang="en-GB" sz="1200" b="1" kern="1200" dirty="0">
                  <a:solidFill>
                    <a:srgbClr val="0068B3"/>
                  </a:solidFill>
                  <a:latin typeface="Arial" panose="020B0604020202020204"/>
                  <a:ea typeface="+mn-ea"/>
                  <a:cs typeface="+mn-cs"/>
                </a:rPr>
                <a:t>c</a:t>
              </a:r>
              <a:r>
                <a:rPr kumimoji="0" lang="en-GB" sz="1200" b="1" i="0" u="none" strike="noStrike" kern="1200" cap="none" spc="0" normalizeH="0" baseline="0" noProof="0" dirty="0" err="1">
                  <a:ln>
                    <a:noFill/>
                  </a:ln>
                  <a:solidFill>
                    <a:srgbClr val="0068B3"/>
                  </a:solidFill>
                  <a:effectLst/>
                  <a:uLnTx/>
                  <a:uFillTx/>
                  <a:latin typeface="Arial" panose="020B0604020202020204"/>
                  <a:ea typeface="+mn-ea"/>
                  <a:cs typeface="+mn-cs"/>
                </a:rPr>
                <a:t>onversations</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 appraisal </a:t>
              </a:r>
              <a:r>
                <a:rPr lang="en-GB" sz="1200" b="1" kern="1200" dirty="0">
                  <a:solidFill>
                    <a:srgbClr val="0068B3"/>
                  </a:solidFill>
                  <a:latin typeface="Arial" panose="020B0604020202020204"/>
                  <a:ea typeface="+mn-ea"/>
                  <a:cs typeface="+mn-cs"/>
                </a:rPr>
                <a:t>r</a:t>
              </a:r>
              <a:r>
                <a:rPr kumimoji="0" lang="en-GB" sz="1200" b="1" i="0" u="none" strike="noStrike" kern="1200" cap="none" spc="0" normalizeH="0" baseline="0" noProof="0" dirty="0" err="1">
                  <a:ln>
                    <a:noFill/>
                  </a:ln>
                  <a:solidFill>
                    <a:srgbClr val="0068B3"/>
                  </a:solidFill>
                  <a:effectLst/>
                  <a:uLnTx/>
                  <a:uFillTx/>
                  <a:latin typeface="Arial" panose="020B0604020202020204"/>
                  <a:ea typeface="+mn-ea"/>
                  <a:cs typeface="+mn-cs"/>
                </a:rPr>
                <a:t>eviews</a:t>
              </a: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 </a:t>
              </a:r>
            </a:p>
            <a:p>
              <a:pPr marL="0" marR="0" lvl="2" indent="0" algn="l"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36465A"/>
                  </a:solidFill>
                  <a:effectLst/>
                  <a:uLnTx/>
                  <a:uFillTx/>
                  <a:latin typeface="Arial" panose="020B0604020202020204"/>
                  <a:ea typeface="+mn-ea"/>
                  <a:cs typeface="+mn-cs"/>
                </a:rPr>
                <a:t>Review and discussion of the member of staff’s performance during the year, including achievements against the career development plan </a:t>
              </a:r>
            </a:p>
          </p:txBody>
        </p:sp>
      </p:grpSp>
      <p:cxnSp>
        <p:nvCxnSpPr>
          <p:cNvPr id="32" name="Straight Connector 31">
            <a:extLst>
              <a:ext uri="{FF2B5EF4-FFF2-40B4-BE49-F238E27FC236}">
                <a16:creationId xmlns:a16="http://schemas.microsoft.com/office/drawing/2014/main" id="{D407A70F-E32B-1D51-2F66-271C737D39F6}"/>
              </a:ext>
            </a:extLst>
          </p:cNvPr>
          <p:cNvCxnSpPr>
            <a:cxnSpLocks/>
          </p:cNvCxnSpPr>
          <p:nvPr/>
        </p:nvCxnSpPr>
        <p:spPr>
          <a:xfrm>
            <a:off x="2412688" y="5303373"/>
            <a:ext cx="0" cy="1256717"/>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67C374-8AE3-C930-6530-C4724D3343D4}"/>
              </a:ext>
            </a:extLst>
          </p:cNvPr>
          <p:cNvCxnSpPr>
            <a:cxnSpLocks/>
          </p:cNvCxnSpPr>
          <p:nvPr/>
        </p:nvCxnSpPr>
        <p:spPr>
          <a:xfrm>
            <a:off x="6108892" y="5283929"/>
            <a:ext cx="5471" cy="429775"/>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86C8EC-846A-1E10-491F-0B87F39AF264}"/>
              </a:ext>
            </a:extLst>
          </p:cNvPr>
          <p:cNvCxnSpPr>
            <a:cxnSpLocks/>
          </p:cNvCxnSpPr>
          <p:nvPr/>
        </p:nvCxnSpPr>
        <p:spPr>
          <a:xfrm>
            <a:off x="9670016" y="5303373"/>
            <a:ext cx="0" cy="1256717"/>
          </a:xfrm>
          <a:prstGeom prst="line">
            <a:avLst/>
          </a:prstGeom>
          <a:ln w="12700">
            <a:solidFill>
              <a:srgbClr val="7C8B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26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C288-A834-436C-A57C-2D2F445DAE5E}"/>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0CE4996B-F746-581C-F3E4-8795BA5EA345}"/>
              </a:ext>
            </a:extLst>
          </p:cNvPr>
          <p:cNvSpPr txBox="1">
            <a:spLocks/>
          </p:cNvSpPr>
          <p:nvPr/>
        </p:nvSpPr>
        <p:spPr>
          <a:xfrm>
            <a:off x="495302" y="355317"/>
            <a:ext cx="9001989"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050" b="1" dirty="0">
                <a:solidFill>
                  <a:srgbClr val="606060"/>
                </a:solidFill>
                <a:latin typeface="Arial" panose="020B0604020202020204" pitchFamily="34" charset="0"/>
                <a:cs typeface="Arial" panose="020B0604020202020204" pitchFamily="34" charset="0"/>
              </a:rPr>
              <a:t>Summary of the Pathway role categories </a:t>
            </a:r>
          </a:p>
          <a:p>
            <a:r>
              <a:rPr lang="en-GB" sz="3050" b="1" dirty="0">
                <a:solidFill>
                  <a:srgbClr val="606060"/>
                </a:solidFill>
                <a:latin typeface="Arial" panose="020B0604020202020204" pitchFamily="34" charset="0"/>
                <a:cs typeface="Arial" panose="020B0604020202020204" pitchFamily="34" charset="0"/>
              </a:rPr>
              <a:t>to guide career and development conversations</a:t>
            </a:r>
          </a:p>
        </p:txBody>
      </p:sp>
      <p:graphicFrame>
        <p:nvGraphicFramePr>
          <p:cNvPr id="17" name="Table 16">
            <a:extLst>
              <a:ext uri="{FF2B5EF4-FFF2-40B4-BE49-F238E27FC236}">
                <a16:creationId xmlns:a16="http://schemas.microsoft.com/office/drawing/2014/main" id="{29D206CE-901C-9734-683A-AE393097BE88}"/>
              </a:ext>
            </a:extLst>
          </p:cNvPr>
          <p:cNvGraphicFramePr>
            <a:graphicFrameLocks noGrp="1"/>
          </p:cNvGraphicFramePr>
          <p:nvPr>
            <p:extLst>
              <p:ext uri="{D42A27DB-BD31-4B8C-83A1-F6EECF244321}">
                <p14:modId xmlns:p14="http://schemas.microsoft.com/office/powerpoint/2010/main" val="2742145585"/>
              </p:ext>
            </p:extLst>
          </p:nvPr>
        </p:nvGraphicFramePr>
        <p:xfrm>
          <a:off x="368660" y="1524719"/>
          <a:ext cx="11432809" cy="846666"/>
        </p:xfrm>
        <a:graphic>
          <a:graphicData uri="http://schemas.openxmlformats.org/drawingml/2006/table">
            <a:tbl>
              <a:tblPr firstRow="1" bandRow="1"/>
              <a:tblGrid>
                <a:gridCol w="11432809">
                  <a:extLst>
                    <a:ext uri="{9D8B030D-6E8A-4147-A177-3AD203B41FA5}">
                      <a16:colId xmlns:a16="http://schemas.microsoft.com/office/drawing/2014/main" val="1327751084"/>
                    </a:ext>
                  </a:extLst>
                </a:gridCol>
              </a:tblGrid>
              <a:tr h="846666">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l" fontAlgn="base"/>
                      <a:r>
                        <a:rPr lang="en-GB" sz="1200" b="0" dirty="0">
                          <a:solidFill>
                            <a:schemeClr val="tx1"/>
                          </a:solidFill>
                          <a:effectLst/>
                          <a:latin typeface="Arial" panose="020B0604020202020204" pitchFamily="34" charset="0"/>
                          <a:cs typeface="Arial" panose="020B0604020202020204" pitchFamily="34" charset="0"/>
                        </a:rPr>
                        <a:t>The Pathway offers a structured way to develop skills and experience, not matter what their career aspiration may be. If staff want to consider promotion, you should review and discuss the role category above as a pair. If they want to develop in their current role, and not interested in promotion, you should review their current role category. The Pathway offers opportunities for those who want to be promoted and those who want to develop in-role, helping everyone continuously improve and enhance the quality of care.</a:t>
                      </a:r>
                    </a:p>
                  </a:txBody>
                  <a:tcPr marL="91437" marR="91437" marT="45719" marB="45719">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50619162"/>
                  </a:ext>
                </a:extLst>
              </a:tr>
            </a:tbl>
          </a:graphicData>
        </a:graphic>
      </p:graphicFrame>
      <p:graphicFrame>
        <p:nvGraphicFramePr>
          <p:cNvPr id="21" name="Table 33">
            <a:extLst>
              <a:ext uri="{FF2B5EF4-FFF2-40B4-BE49-F238E27FC236}">
                <a16:creationId xmlns:a16="http://schemas.microsoft.com/office/drawing/2014/main" id="{CEC6F318-D399-A16D-ECF4-928D6B5184CB}"/>
              </a:ext>
            </a:extLst>
          </p:cNvPr>
          <p:cNvGraphicFramePr>
            <a:graphicFrameLocks noGrp="1"/>
          </p:cNvGraphicFramePr>
          <p:nvPr>
            <p:extLst>
              <p:ext uri="{D42A27DB-BD31-4B8C-83A1-F6EECF244321}">
                <p14:modId xmlns:p14="http://schemas.microsoft.com/office/powerpoint/2010/main" val="3757070978"/>
              </p:ext>
            </p:extLst>
          </p:nvPr>
        </p:nvGraphicFramePr>
        <p:xfrm>
          <a:off x="361982" y="2534849"/>
          <a:ext cx="11446163" cy="4114547"/>
        </p:xfrm>
        <a:graphic>
          <a:graphicData uri="http://schemas.openxmlformats.org/drawingml/2006/table">
            <a:tbl>
              <a:tblPr firstRow="1" bandRow="1"/>
              <a:tblGrid>
                <a:gridCol w="2171214">
                  <a:extLst>
                    <a:ext uri="{9D8B030D-6E8A-4147-A177-3AD203B41FA5}">
                      <a16:colId xmlns:a16="http://schemas.microsoft.com/office/drawing/2014/main" val="3318947806"/>
                    </a:ext>
                  </a:extLst>
                </a:gridCol>
                <a:gridCol w="9274949">
                  <a:extLst>
                    <a:ext uri="{9D8B030D-6E8A-4147-A177-3AD203B41FA5}">
                      <a16:colId xmlns:a16="http://schemas.microsoft.com/office/drawing/2014/main" val="1451081825"/>
                    </a:ext>
                  </a:extLst>
                </a:gridCol>
              </a:tblGrid>
              <a:tr h="215528">
                <a:tc>
                  <a:txBody>
                    <a:bodyPr/>
                    <a:lstStyle>
                      <a:lvl1pPr marL="0">
                        <a:defRPr b="1">
                          <a:solidFill>
                            <a:schemeClr val="tx1"/>
                          </a:solidFill>
                          <a:latin typeface="Arial" panose="020B0604020202020204"/>
                        </a:defRPr>
                      </a:lvl1pPr>
                      <a:lvl2pPr marL="457200">
                        <a:defRPr b="1">
                          <a:solidFill>
                            <a:schemeClr val="tx1"/>
                          </a:solidFill>
                          <a:latin typeface="Arial" panose="020B0604020202020204"/>
                        </a:defRPr>
                      </a:lvl2pPr>
                      <a:lvl3pPr marL="914400">
                        <a:defRPr b="1">
                          <a:solidFill>
                            <a:schemeClr val="tx1"/>
                          </a:solidFill>
                          <a:latin typeface="Arial" panose="020B0604020202020204"/>
                        </a:defRPr>
                      </a:lvl3pPr>
                      <a:lvl4pPr marL="1371600">
                        <a:defRPr b="1">
                          <a:solidFill>
                            <a:schemeClr val="tx1"/>
                          </a:solidFill>
                          <a:latin typeface="Arial" panose="020B0604020202020204"/>
                        </a:defRPr>
                      </a:lvl4pPr>
                      <a:lvl5pPr marL="1828800">
                        <a:defRPr b="1">
                          <a:solidFill>
                            <a:schemeClr val="tx1"/>
                          </a:solidFill>
                          <a:latin typeface="Arial" panose="020B0604020202020204"/>
                        </a:defRPr>
                      </a:lvl5pPr>
                      <a:lvl6pPr marL="2286000">
                        <a:defRPr b="1">
                          <a:solidFill>
                            <a:schemeClr val="tx1"/>
                          </a:solidFill>
                          <a:latin typeface="Arial" panose="020B0604020202020204"/>
                        </a:defRPr>
                      </a:lvl6pPr>
                      <a:lvl7pPr marL="2743200">
                        <a:defRPr b="1">
                          <a:solidFill>
                            <a:schemeClr val="tx1"/>
                          </a:solidFill>
                          <a:latin typeface="Arial" panose="020B0604020202020204"/>
                        </a:defRPr>
                      </a:lvl7pPr>
                      <a:lvl8pPr marL="3200400">
                        <a:defRPr b="1">
                          <a:solidFill>
                            <a:schemeClr val="tx1"/>
                          </a:solidFill>
                          <a:latin typeface="Arial" panose="020B0604020202020204"/>
                        </a:defRPr>
                      </a:lvl8pPr>
                      <a:lvl9pPr marL="3657600">
                        <a:defRPr b="1">
                          <a:solidFill>
                            <a:schemeClr val="tx1"/>
                          </a:solidFill>
                          <a:latin typeface="Arial" panose="020B0604020202020204"/>
                        </a:defRPr>
                      </a:lvl9pPr>
                    </a:lstStyle>
                    <a:p>
                      <a:r>
                        <a:rPr lang="en-GB" sz="1200" b="1" dirty="0">
                          <a:solidFill>
                            <a:schemeClr val="tx1"/>
                          </a:solidFill>
                        </a:rPr>
                        <a:t>Role categories</a:t>
                      </a:r>
                    </a:p>
                  </a:txBody>
                  <a:tcPr marL="91416" marR="91416" marT="45708" marB="45708">
                    <a:lnL>
                      <a:noFill/>
                    </a:lnL>
                    <a:lnR>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defRPr b="1">
                          <a:solidFill>
                            <a:schemeClr val="tx1"/>
                          </a:solidFill>
                          <a:latin typeface="Arial" panose="020B0604020202020204"/>
                        </a:defRPr>
                      </a:lvl1pPr>
                      <a:lvl2pPr marL="457200">
                        <a:defRPr b="1">
                          <a:solidFill>
                            <a:schemeClr val="tx1"/>
                          </a:solidFill>
                          <a:latin typeface="Arial" panose="020B0604020202020204"/>
                        </a:defRPr>
                      </a:lvl2pPr>
                      <a:lvl3pPr marL="914400">
                        <a:defRPr b="1">
                          <a:solidFill>
                            <a:schemeClr val="tx1"/>
                          </a:solidFill>
                          <a:latin typeface="Arial" panose="020B0604020202020204"/>
                        </a:defRPr>
                      </a:lvl3pPr>
                      <a:lvl4pPr marL="1371600">
                        <a:defRPr b="1">
                          <a:solidFill>
                            <a:schemeClr val="tx1"/>
                          </a:solidFill>
                          <a:latin typeface="Arial" panose="020B0604020202020204"/>
                        </a:defRPr>
                      </a:lvl4pPr>
                      <a:lvl5pPr marL="1828800">
                        <a:defRPr b="1">
                          <a:solidFill>
                            <a:schemeClr val="tx1"/>
                          </a:solidFill>
                          <a:latin typeface="Arial" panose="020B0604020202020204"/>
                        </a:defRPr>
                      </a:lvl5pPr>
                      <a:lvl6pPr marL="2286000">
                        <a:defRPr b="1">
                          <a:solidFill>
                            <a:schemeClr val="tx1"/>
                          </a:solidFill>
                          <a:latin typeface="Arial" panose="020B0604020202020204"/>
                        </a:defRPr>
                      </a:lvl6pPr>
                      <a:lvl7pPr marL="2743200">
                        <a:defRPr b="1">
                          <a:solidFill>
                            <a:schemeClr val="tx1"/>
                          </a:solidFill>
                          <a:latin typeface="Arial" panose="020B0604020202020204"/>
                        </a:defRPr>
                      </a:lvl7pPr>
                      <a:lvl8pPr marL="3200400">
                        <a:defRPr b="1">
                          <a:solidFill>
                            <a:schemeClr val="tx1"/>
                          </a:solidFill>
                          <a:latin typeface="Arial" panose="020B0604020202020204"/>
                        </a:defRPr>
                      </a:lvl8pPr>
                      <a:lvl9pPr marL="3657600">
                        <a:defRPr b="1">
                          <a:solidFill>
                            <a:schemeClr val="tx1"/>
                          </a:solidFill>
                          <a:latin typeface="Arial" panose="020B0604020202020204"/>
                        </a:defRPr>
                      </a:lvl9pPr>
                    </a:lstStyle>
                    <a:p>
                      <a:pPr algn="l" defTabSz="449336">
                        <a:defRPr/>
                      </a:pPr>
                      <a:r>
                        <a:rPr lang="en-GB" sz="1200" b="1" kern="0" dirty="0">
                          <a:solidFill>
                            <a:schemeClr val="tx1"/>
                          </a:solidFill>
                          <a:latin typeface="Arial" panose="020B0604020202020204" pitchFamily="34" charset="0"/>
                          <a:cs typeface="Arial" panose="020B0604020202020204" pitchFamily="34" charset="0"/>
                        </a:rPr>
                        <a:t>Description of the role</a:t>
                      </a:r>
                    </a:p>
                  </a:txBody>
                  <a:tcPr marL="91416" marR="91416" marT="45708" marB="45708">
                    <a:lnL>
                      <a:noFill/>
                    </a:lnL>
                    <a:lnR>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4308445"/>
                  </a:ext>
                </a:extLst>
              </a:tr>
              <a:tr h="395066">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u="none" dirty="0">
                          <a:solidFill>
                            <a:schemeClr val="tx1"/>
                          </a:solidFill>
                        </a:rPr>
                        <a:t>A – New to Care</a:t>
                      </a:r>
                    </a:p>
                  </a:txBody>
                  <a:tcPr marL="91416" marR="91416" marT="45708" marB="45708">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kern="0" dirty="0">
                          <a:solidFill>
                            <a:schemeClr val="tx1"/>
                          </a:solidFill>
                        </a:rPr>
                        <a:t>This role is the starting point for a career in social care with many opportunities to learn and develop one’s skills and knowledge. You should progress to consolidation of minimum skills from the Level 2 Care Certificate. </a:t>
                      </a:r>
                      <a:endParaRPr lang="en-GB" sz="1100" b="0" kern="0" dirty="0">
                        <a:solidFill>
                          <a:schemeClr val="tx1"/>
                        </a:solidFill>
                        <a:latin typeface="+mn-lt"/>
                      </a:endParaRPr>
                    </a:p>
                  </a:txBody>
                  <a:tcPr marL="91416" marR="91416" marT="45708" marB="45708">
                    <a:lnL>
                      <a:noFill/>
                    </a:lnL>
                    <a:lnR>
                      <a:noFill/>
                    </a:lnR>
                    <a:lnT w="12700" cmpd="sng">
                      <a:noFill/>
                    </a:lnT>
                    <a:lnB>
                      <a:no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017875131"/>
                  </a:ext>
                </a:extLst>
              </a:tr>
              <a:tr h="335276">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u="none" dirty="0">
                          <a:solidFill>
                            <a:schemeClr val="tx1"/>
                          </a:solidFill>
                        </a:rPr>
                        <a:t>B – Care or Support Worker</a:t>
                      </a:r>
                    </a:p>
                  </a:txBody>
                  <a:tcPr marL="91416" marR="91416"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dirty="0">
                          <a:solidFill>
                            <a:schemeClr val="tx1"/>
                          </a:solidFill>
                        </a:rPr>
                        <a:t>Moving your practice to a Level 3 standard, potentially through a diploma or apprenticeship route (including setting-specific areas of practice through optional units). </a:t>
                      </a:r>
                    </a:p>
                  </a:txBody>
                  <a:tcPr marL="91416" marR="91416" marT="45708" marB="45708">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2254510550"/>
                  </a:ext>
                </a:extLst>
              </a:tr>
              <a:tr h="502811">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dirty="0">
                          <a:solidFill>
                            <a:schemeClr val="tx1"/>
                          </a:solidFill>
                        </a:rPr>
                        <a:t>C – Supervisor or Leader</a:t>
                      </a:r>
                    </a:p>
                  </a:txBody>
                  <a:tcPr marL="91416" marR="91416" marT="45708" marB="45708">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dirty="0">
                          <a:solidFill>
                            <a:schemeClr val="tx1"/>
                          </a:solidFill>
                        </a:rPr>
                        <a:t>At this level, a member of staff might have progressed to become a team leader. They might have some people management responsibilities and be considering their future career options: to develop practice or to go into management. At this level, they should start to have a clear specialism.</a:t>
                      </a:r>
                    </a:p>
                  </a:txBody>
                  <a:tcPr marL="91416" marR="91416" marT="45708" marB="45708">
                    <a:lnL>
                      <a:noFill/>
                    </a:lnL>
                    <a:lnR>
                      <a:noFill/>
                    </a:lnR>
                    <a:lnT>
                      <a:noFill/>
                    </a:lnT>
                    <a:lnB>
                      <a:no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962343770"/>
                  </a:ext>
                </a:extLst>
              </a:tr>
              <a:tr h="598722">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dirty="0">
                          <a:solidFill>
                            <a:schemeClr val="tx1"/>
                          </a:solidFill>
                        </a:rPr>
                        <a:t>D – Practice Leader</a:t>
                      </a:r>
                    </a:p>
                  </a:txBody>
                  <a:tcPr marL="91416" marR="91416" marT="45708" marB="45708">
                    <a:lnL>
                      <a:noFill/>
                    </a:lnL>
                    <a:lnR>
                      <a:noFill/>
                    </a:lnR>
                    <a:lnT>
                      <a:noFill/>
                    </a:lnT>
                    <a:lnB>
                      <a:no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dirty="0">
                          <a:solidFill>
                            <a:schemeClr val="tx1"/>
                          </a:solidFill>
                        </a:rPr>
                        <a:t>A member of staff will take the lead in supporting others in their setting to develop their own practice, coaching and mentoring them in ways to improve. It will be part of their role to stay at the forefront of practice within their chosen specialism, supporting others to do the same so they can provide the best possible care to the people they support. Progressing to develop knowledge and skills to be an effective practice leader, possibly by completion of a Level 4 specialist qualification.</a:t>
                      </a:r>
                    </a:p>
                  </a:txBody>
                  <a:tcPr marL="91416" marR="91416" marT="45708" marB="45708">
                    <a:lnL>
                      <a:noFill/>
                    </a:lnL>
                    <a:lnR>
                      <a:noFill/>
                    </a:lnR>
                    <a:lnT>
                      <a:noFill/>
                    </a:lnT>
                    <a:lnB>
                      <a:no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4288095315"/>
                  </a:ext>
                </a:extLst>
              </a:tr>
              <a:tr h="610557">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u="none" dirty="0">
                          <a:solidFill>
                            <a:schemeClr val="tx1"/>
                          </a:solidFill>
                        </a:rPr>
                        <a:t>E - Deputy Manager</a:t>
                      </a:r>
                    </a:p>
                    <a:p>
                      <a:endParaRPr lang="en-GB" sz="1200" b="1" u="none" dirty="0">
                        <a:solidFill>
                          <a:schemeClr val="tx1"/>
                        </a:solidFill>
                        <a:highlight>
                          <a:srgbClr val="FFFF00"/>
                        </a:highlight>
                      </a:endParaRPr>
                    </a:p>
                  </a:txBody>
                  <a:tcPr marL="91416" marR="91416" marT="45708" marB="45708">
                    <a:lnL>
                      <a:noFill/>
                    </a:lnL>
                    <a:lnR>
                      <a:noFill/>
                    </a:lnR>
                    <a:lnT>
                      <a:noFill/>
                    </a:lnT>
                    <a:lnB>
                      <a:no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dirty="0">
                          <a:solidFill>
                            <a:schemeClr val="tx1"/>
                          </a:solidFill>
                        </a:rPr>
                        <a:t>At this level, you will likely have people management responsibilities which will include supporting and developing staff to deliver safe and effective care and support. You will be working closely with the Registered Manager to support them in the effective running of the service, supporting with key decision making and acting as manager in their absence. You might be considering your future career options and taking the Level 5 Diploma in Leadership and Management in Adult Care​.</a:t>
                      </a:r>
                    </a:p>
                  </a:txBody>
                  <a:tcPr marL="91416" marR="91416" marT="45708" marB="45708">
                    <a:lnL>
                      <a:noFill/>
                    </a:lnL>
                    <a:lnR>
                      <a:noFill/>
                    </a:lnR>
                    <a:lnT>
                      <a:noFill/>
                    </a:lnT>
                    <a:lnB>
                      <a:no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343628367"/>
                  </a:ext>
                </a:extLst>
              </a:tr>
              <a:tr h="730445">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200" b="1" u="none" dirty="0">
                          <a:solidFill>
                            <a:schemeClr val="tx1"/>
                          </a:solidFill>
                        </a:rPr>
                        <a:t>F - Registered Manager</a:t>
                      </a:r>
                    </a:p>
                    <a:p>
                      <a:pPr marL="0" marR="0" lvl="0" indent="0" algn="l" defTabSz="914218" rtl="0" eaLnBrk="1" fontAlgn="auto" latinLnBrk="0" hangingPunct="1">
                        <a:lnSpc>
                          <a:spcPct val="100000"/>
                        </a:lnSpc>
                        <a:spcBef>
                          <a:spcPts val="0"/>
                        </a:spcBef>
                        <a:spcAft>
                          <a:spcPts val="0"/>
                        </a:spcAft>
                        <a:buClrTx/>
                        <a:buSzTx/>
                        <a:buFontTx/>
                        <a:buNone/>
                        <a:tabLst/>
                        <a:defRPr/>
                      </a:pPr>
                      <a:endParaRPr lang="en-GB" sz="1200" b="1" u="none" dirty="0">
                        <a:solidFill>
                          <a:schemeClr val="tx1"/>
                        </a:solidFill>
                      </a:endParaRPr>
                    </a:p>
                  </a:txBody>
                  <a:tcPr marL="91416" marR="91416" marT="45708" marB="45708">
                    <a:lnL>
                      <a:noFill/>
                    </a:lnL>
                    <a:lnR>
                      <a:noFill/>
                    </a:lnR>
                    <a:lnT>
                      <a:noFill/>
                    </a:lnT>
                    <a:lnB w="12700" cmpd="sng">
                      <a:no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r>
                        <a:rPr lang="en-GB" sz="1100" b="0" dirty="0">
                          <a:solidFill>
                            <a:schemeClr val="tx1"/>
                          </a:solidFill>
                        </a:rPr>
                        <a:t>At this level you may still provide direct care and support but will likely be focussed on ensuring the service meets all its regulatory and legal requirements and is providing safe and effective person-centred care and support. You will be responsible for ensuring your staff are effectively trained to deliver high quality care whilst ensuring they are supported, recognised and valued. You’ll be responsible for the day to day running of your service, making informed strategic decisions about how it operates. You will have completed or are in the process of completing the Level 5 Diploma in Leadership and Management in Adult Care​.</a:t>
                      </a:r>
                    </a:p>
                  </a:txBody>
                  <a:tcPr marL="91416" marR="91416" marT="45708" marB="45708">
                    <a:lnL>
                      <a:noFill/>
                    </a:lnL>
                    <a:lnR>
                      <a:noFill/>
                    </a:lnR>
                    <a:lnT>
                      <a:noFill/>
                    </a:lnT>
                    <a:lnB w="12700" cmpd="sng">
                      <a:no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4170489416"/>
                  </a:ext>
                </a:extLst>
              </a:tr>
            </a:tbl>
          </a:graphicData>
        </a:graphic>
      </p:graphicFrame>
    </p:spTree>
    <p:extLst>
      <p:ext uri="{BB962C8B-B14F-4D97-AF65-F5344CB8AC3E}">
        <p14:creationId xmlns:p14="http://schemas.microsoft.com/office/powerpoint/2010/main" val="72668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a:xfrm>
            <a:off x="537402" y="2062895"/>
            <a:ext cx="9349993" cy="559323"/>
          </a:xfrm>
        </p:spPr>
        <p:txBody>
          <a:bodyPr/>
          <a:lstStyle/>
          <a:p>
            <a:r>
              <a:rPr lang="en-GB" sz="4000" dirty="0">
                <a:solidFill>
                  <a:srgbClr val="008C95"/>
                </a:solidFill>
              </a:rPr>
              <a:t>Having a career conversation</a:t>
            </a:r>
            <a:br>
              <a:rPr lang="en-GB" sz="4000" dirty="0"/>
            </a:br>
            <a:r>
              <a:rPr lang="en-GB" sz="3200" dirty="0"/>
              <a:t>A step-by-step guide</a:t>
            </a:r>
          </a:p>
        </p:txBody>
      </p:sp>
    </p:spTree>
    <p:extLst>
      <p:ext uri="{BB962C8B-B14F-4D97-AF65-F5344CB8AC3E}">
        <p14:creationId xmlns:p14="http://schemas.microsoft.com/office/powerpoint/2010/main" val="131766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536C-9CF9-6676-B4BA-934D2BC193CF}"/>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4BA6D2E3-CCA4-4E2E-3213-E9360BCA9097}"/>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Navigating career conversations: </a:t>
            </a:r>
          </a:p>
          <a:p>
            <a:r>
              <a:rPr lang="en-GB" sz="3200" b="1" dirty="0">
                <a:solidFill>
                  <a:srgbClr val="606060"/>
                </a:solidFill>
                <a:latin typeface="Arial" panose="020B0604020202020204" pitchFamily="34" charset="0"/>
                <a:cs typeface="Arial" panose="020B0604020202020204" pitchFamily="34" charset="0"/>
              </a:rPr>
              <a:t>step-by-step guide</a:t>
            </a:r>
          </a:p>
        </p:txBody>
      </p:sp>
      <p:graphicFrame>
        <p:nvGraphicFramePr>
          <p:cNvPr id="3" name="Table 2">
            <a:extLst>
              <a:ext uri="{FF2B5EF4-FFF2-40B4-BE49-F238E27FC236}">
                <a16:creationId xmlns:a16="http://schemas.microsoft.com/office/drawing/2014/main" id="{4F99F6FB-0578-4369-8087-41756E290F7A}"/>
              </a:ext>
            </a:extLst>
          </p:cNvPr>
          <p:cNvGraphicFramePr>
            <a:graphicFrameLocks noGrp="1"/>
          </p:cNvGraphicFramePr>
          <p:nvPr>
            <p:extLst>
              <p:ext uri="{D42A27DB-BD31-4B8C-83A1-F6EECF244321}">
                <p14:modId xmlns:p14="http://schemas.microsoft.com/office/powerpoint/2010/main" val="1945876387"/>
              </p:ext>
            </p:extLst>
          </p:nvPr>
        </p:nvGraphicFramePr>
        <p:xfrm>
          <a:off x="495302" y="1616325"/>
          <a:ext cx="11432809" cy="332065"/>
        </p:xfrm>
        <a:graphic>
          <a:graphicData uri="http://schemas.openxmlformats.org/drawingml/2006/table">
            <a:tbl>
              <a:tblPr firstRow="1" bandRow="1"/>
              <a:tblGrid>
                <a:gridCol w="11432809">
                  <a:extLst>
                    <a:ext uri="{9D8B030D-6E8A-4147-A177-3AD203B41FA5}">
                      <a16:colId xmlns:a16="http://schemas.microsoft.com/office/drawing/2014/main" val="1327751084"/>
                    </a:ext>
                  </a:extLst>
                </a:gridCol>
              </a:tblGrid>
              <a:tr h="33206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b="0" i="0" kern="1200" dirty="0">
                          <a:solidFill>
                            <a:schemeClr val="tx1"/>
                          </a:solidFill>
                          <a:effectLst/>
                          <a:latin typeface="Arial" panose="020B0604020202020204" pitchFamily="34" charset="0"/>
                          <a:ea typeface="+mn-ea"/>
                          <a:cs typeface="Arial" panose="020B0604020202020204" pitchFamily="34" charset="0"/>
                        </a:rPr>
                        <a:t>This page outlines the steps for effective career conversations. Detailed explanations for each step can be found on pages 9 - 12</a:t>
                      </a:r>
                    </a:p>
                  </a:txBody>
                  <a:tcPr marL="91437" marR="91437" marT="28388" marB="28388">
                    <a:lnL w="13011" cap="flat" cmpd="sng" algn="ctr">
                      <a:noFill/>
                      <a:prstDash val="solid"/>
                      <a:round/>
                      <a:headEnd type="none" w="med" len="med"/>
                      <a:tailEnd type="none" w="med" len="med"/>
                    </a:lnL>
                    <a:lnR w="13011" cap="flat" cmpd="sng" algn="ctr">
                      <a:noFill/>
                      <a:prstDash val="solid"/>
                      <a:round/>
                      <a:headEnd type="none" w="med" len="med"/>
                      <a:tailEnd type="none" w="med" len="med"/>
                    </a:lnR>
                    <a:lnT w="13011" cap="flat" cmpd="sng" algn="ctr">
                      <a:noFill/>
                      <a:prstDash val="solid"/>
                      <a:round/>
                      <a:headEnd type="none" w="med" len="med"/>
                      <a:tailEnd type="none" w="med" len="med"/>
                    </a:lnT>
                    <a:lnB w="13011"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50619162"/>
                  </a:ext>
                </a:extLst>
              </a:tr>
            </a:tbl>
          </a:graphicData>
        </a:graphic>
      </p:graphicFrame>
      <p:sp>
        <p:nvSpPr>
          <p:cNvPr id="4" name="Freeform: Shape 2">
            <a:extLst>
              <a:ext uri="{FF2B5EF4-FFF2-40B4-BE49-F238E27FC236}">
                <a16:creationId xmlns:a16="http://schemas.microsoft.com/office/drawing/2014/main" id="{3E1FF680-E593-193F-BCCE-2DB9D8B45939}"/>
              </a:ext>
            </a:extLst>
          </p:cNvPr>
          <p:cNvSpPr/>
          <p:nvPr/>
        </p:nvSpPr>
        <p:spPr>
          <a:xfrm>
            <a:off x="1695792" y="4332910"/>
            <a:ext cx="2024232" cy="2422391"/>
          </a:xfrm>
          <a:custGeom>
            <a:avLst/>
            <a:gdLst>
              <a:gd name="connsiteX0" fmla="*/ 1242070 w 1482901"/>
              <a:gd name="connsiteY0" fmla="*/ 0 h 1712088"/>
              <a:gd name="connsiteX1" fmla="*/ 1147783 w 1482901"/>
              <a:gd name="connsiteY1" fmla="*/ 0 h 1712088"/>
              <a:gd name="connsiteX2" fmla="*/ 1156303 w 1482901"/>
              <a:gd name="connsiteY2" fmla="*/ 82360 h 1712088"/>
              <a:gd name="connsiteX3" fmla="*/ 1242070 w 1482901"/>
              <a:gd name="connsiteY3" fmla="*/ 82360 h 1712088"/>
              <a:gd name="connsiteX4" fmla="*/ 1400542 w 1482901"/>
              <a:gd name="connsiteY4" fmla="*/ 240831 h 1712088"/>
              <a:gd name="connsiteX5" fmla="*/ 1400542 w 1482901"/>
              <a:gd name="connsiteY5" fmla="*/ 1471399 h 1712088"/>
              <a:gd name="connsiteX6" fmla="*/ 1242070 w 1482901"/>
              <a:gd name="connsiteY6" fmla="*/ 1629871 h 1712088"/>
              <a:gd name="connsiteX7" fmla="*/ 240831 w 1482901"/>
              <a:gd name="connsiteY7" fmla="*/ 1629871 h 1712088"/>
              <a:gd name="connsiteX8" fmla="*/ 82360 w 1482901"/>
              <a:gd name="connsiteY8" fmla="*/ 1471399 h 1712088"/>
              <a:gd name="connsiteX9" fmla="*/ 82360 w 1482901"/>
              <a:gd name="connsiteY9" fmla="*/ 240831 h 1712088"/>
              <a:gd name="connsiteX10" fmla="*/ 240831 w 1482901"/>
              <a:gd name="connsiteY10" fmla="*/ 82360 h 1712088"/>
              <a:gd name="connsiteX11" fmla="*/ 326599 w 1482901"/>
              <a:gd name="connsiteY11" fmla="*/ 82360 h 1712088"/>
              <a:gd name="connsiteX12" fmla="*/ 335119 w 1482901"/>
              <a:gd name="connsiteY12" fmla="*/ 0 h 1712088"/>
              <a:gd name="connsiteX13" fmla="*/ 240831 w 1482901"/>
              <a:gd name="connsiteY13" fmla="*/ 0 h 1712088"/>
              <a:gd name="connsiteX14" fmla="*/ 0 w 1482901"/>
              <a:gd name="connsiteY14" fmla="*/ 240689 h 1712088"/>
              <a:gd name="connsiteX15" fmla="*/ 0 w 1482901"/>
              <a:gd name="connsiteY15" fmla="*/ 1471258 h 1712088"/>
              <a:gd name="connsiteX16" fmla="*/ 240831 w 1482901"/>
              <a:gd name="connsiteY16" fmla="*/ 1712089 h 1712088"/>
              <a:gd name="connsiteX17" fmla="*/ 1242070 w 1482901"/>
              <a:gd name="connsiteY17" fmla="*/ 1712089 h 1712088"/>
              <a:gd name="connsiteX18" fmla="*/ 1482902 w 1482901"/>
              <a:gd name="connsiteY18" fmla="*/ 1471258 h 1712088"/>
              <a:gd name="connsiteX19" fmla="*/ 1482902 w 1482901"/>
              <a:gd name="connsiteY19" fmla="*/ 240689 h 1712088"/>
              <a:gd name="connsiteX20" fmla="*/ 1242070 w 1482901"/>
              <a:gd name="connsiteY20" fmla="*/ 0 h 171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901" h="1712088">
                <a:moveTo>
                  <a:pt x="1242070" y="0"/>
                </a:moveTo>
                <a:lnTo>
                  <a:pt x="1147783" y="0"/>
                </a:lnTo>
                <a:cubicBezTo>
                  <a:pt x="1153321" y="26696"/>
                  <a:pt x="1156161" y="54102"/>
                  <a:pt x="1156303" y="82360"/>
                </a:cubicBezTo>
                <a:lnTo>
                  <a:pt x="1242070" y="82360"/>
                </a:lnTo>
                <a:cubicBezTo>
                  <a:pt x="1329400" y="82360"/>
                  <a:pt x="1400542" y="153360"/>
                  <a:pt x="1400542" y="240831"/>
                </a:cubicBezTo>
                <a:lnTo>
                  <a:pt x="1400542" y="1471399"/>
                </a:lnTo>
                <a:cubicBezTo>
                  <a:pt x="1400542" y="1558587"/>
                  <a:pt x="1329400" y="1629871"/>
                  <a:pt x="1242070" y="1629871"/>
                </a:cubicBezTo>
                <a:lnTo>
                  <a:pt x="240831" y="1629871"/>
                </a:lnTo>
                <a:cubicBezTo>
                  <a:pt x="153502" y="1629871"/>
                  <a:pt x="82360" y="1558587"/>
                  <a:pt x="82360" y="1471399"/>
                </a:cubicBezTo>
                <a:lnTo>
                  <a:pt x="82360" y="240831"/>
                </a:lnTo>
                <a:cubicBezTo>
                  <a:pt x="82360" y="153501"/>
                  <a:pt x="153360" y="82360"/>
                  <a:pt x="240831" y="82360"/>
                </a:cubicBezTo>
                <a:lnTo>
                  <a:pt x="326599" y="82360"/>
                </a:lnTo>
                <a:cubicBezTo>
                  <a:pt x="326741" y="54102"/>
                  <a:pt x="329581" y="26696"/>
                  <a:pt x="335119" y="0"/>
                </a:cubicBezTo>
                <a:lnTo>
                  <a:pt x="240831" y="0"/>
                </a:lnTo>
                <a:cubicBezTo>
                  <a:pt x="108062" y="0"/>
                  <a:pt x="0" y="107920"/>
                  <a:pt x="0" y="240689"/>
                </a:cubicBezTo>
                <a:lnTo>
                  <a:pt x="0" y="1471258"/>
                </a:lnTo>
                <a:cubicBezTo>
                  <a:pt x="0" y="1604027"/>
                  <a:pt x="108062" y="1712089"/>
                  <a:pt x="240831" y="1712089"/>
                </a:cubicBezTo>
                <a:lnTo>
                  <a:pt x="1242070" y="1712089"/>
                </a:lnTo>
                <a:cubicBezTo>
                  <a:pt x="1374840" y="1712089"/>
                  <a:pt x="1482902" y="1604027"/>
                  <a:pt x="1482902" y="1471258"/>
                </a:cubicBezTo>
                <a:lnTo>
                  <a:pt x="1482902" y="240689"/>
                </a:lnTo>
                <a:cubicBezTo>
                  <a:pt x="1482902" y="107920"/>
                  <a:pt x="1374840" y="0"/>
                  <a:pt x="1242070" y="0"/>
                </a:cubicBezTo>
                <a:close/>
              </a:path>
            </a:pathLst>
          </a:custGeom>
          <a:solidFill>
            <a:schemeClr val="accent1"/>
          </a:solidFill>
          <a:ln w="14194" cap="flat">
            <a:solidFill>
              <a:schemeClr val="accent1"/>
            </a:solidFill>
            <a:prstDash val="solid"/>
            <a:miter/>
          </a:ln>
        </p:spPr>
        <p:txBody>
          <a:bodyPr rtlCol="0" anchor="ctr"/>
          <a:lstStyle/>
          <a:p>
            <a:endParaRPr lang="en-GB">
              <a:latin typeface="Arial"/>
              <a:cs typeface="Arial"/>
            </a:endParaRPr>
          </a:p>
        </p:txBody>
      </p:sp>
      <p:sp>
        <p:nvSpPr>
          <p:cNvPr id="5" name="Freeform: Shape 4">
            <a:extLst>
              <a:ext uri="{FF2B5EF4-FFF2-40B4-BE49-F238E27FC236}">
                <a16:creationId xmlns:a16="http://schemas.microsoft.com/office/drawing/2014/main" id="{3A044248-0F56-61A0-BC77-AAE96778B35D}"/>
              </a:ext>
            </a:extLst>
          </p:cNvPr>
          <p:cNvSpPr/>
          <p:nvPr/>
        </p:nvSpPr>
        <p:spPr>
          <a:xfrm>
            <a:off x="3926370" y="4332910"/>
            <a:ext cx="2024037" cy="2422391"/>
          </a:xfrm>
          <a:custGeom>
            <a:avLst/>
            <a:gdLst>
              <a:gd name="connsiteX0" fmla="*/ 1241928 w 1482759"/>
              <a:gd name="connsiteY0" fmla="*/ 0 h 1712088"/>
              <a:gd name="connsiteX1" fmla="*/ 1147641 w 1482759"/>
              <a:gd name="connsiteY1" fmla="*/ 0 h 1712088"/>
              <a:gd name="connsiteX2" fmla="*/ 1156161 w 1482759"/>
              <a:gd name="connsiteY2" fmla="*/ 82360 h 1712088"/>
              <a:gd name="connsiteX3" fmla="*/ 1241928 w 1482759"/>
              <a:gd name="connsiteY3" fmla="*/ 82360 h 1712088"/>
              <a:gd name="connsiteX4" fmla="*/ 1400400 w 1482759"/>
              <a:gd name="connsiteY4" fmla="*/ 240831 h 1712088"/>
              <a:gd name="connsiteX5" fmla="*/ 1400400 w 1482759"/>
              <a:gd name="connsiteY5" fmla="*/ 1471399 h 1712088"/>
              <a:gd name="connsiteX6" fmla="*/ 1241928 w 1482759"/>
              <a:gd name="connsiteY6" fmla="*/ 1629871 h 1712088"/>
              <a:gd name="connsiteX7" fmla="*/ 240689 w 1482759"/>
              <a:gd name="connsiteY7" fmla="*/ 1629871 h 1712088"/>
              <a:gd name="connsiteX8" fmla="*/ 82218 w 1482759"/>
              <a:gd name="connsiteY8" fmla="*/ 1471399 h 1712088"/>
              <a:gd name="connsiteX9" fmla="*/ 82218 w 1482759"/>
              <a:gd name="connsiteY9" fmla="*/ 240831 h 1712088"/>
              <a:gd name="connsiteX10" fmla="*/ 240689 w 1482759"/>
              <a:gd name="connsiteY10" fmla="*/ 82360 h 1712088"/>
              <a:gd name="connsiteX11" fmla="*/ 326457 w 1482759"/>
              <a:gd name="connsiteY11" fmla="*/ 82360 h 1712088"/>
              <a:gd name="connsiteX12" fmla="*/ 334977 w 1482759"/>
              <a:gd name="connsiteY12" fmla="*/ 0 h 1712088"/>
              <a:gd name="connsiteX13" fmla="*/ 240689 w 1482759"/>
              <a:gd name="connsiteY13" fmla="*/ 0 h 1712088"/>
              <a:gd name="connsiteX14" fmla="*/ 0 w 1482759"/>
              <a:gd name="connsiteY14" fmla="*/ 240689 h 1712088"/>
              <a:gd name="connsiteX15" fmla="*/ 0 w 1482759"/>
              <a:gd name="connsiteY15" fmla="*/ 1471258 h 1712088"/>
              <a:gd name="connsiteX16" fmla="*/ 240689 w 1482759"/>
              <a:gd name="connsiteY16" fmla="*/ 1712089 h 1712088"/>
              <a:gd name="connsiteX17" fmla="*/ 1241928 w 1482759"/>
              <a:gd name="connsiteY17" fmla="*/ 1712089 h 1712088"/>
              <a:gd name="connsiteX18" fmla="*/ 1482760 w 1482759"/>
              <a:gd name="connsiteY18" fmla="*/ 1471258 h 1712088"/>
              <a:gd name="connsiteX19" fmla="*/ 1482760 w 1482759"/>
              <a:gd name="connsiteY19" fmla="*/ 240689 h 1712088"/>
              <a:gd name="connsiteX20" fmla="*/ 1241928 w 1482759"/>
              <a:gd name="connsiteY20" fmla="*/ 0 h 171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759" h="1712088">
                <a:moveTo>
                  <a:pt x="1241928" y="0"/>
                </a:moveTo>
                <a:lnTo>
                  <a:pt x="1147641" y="0"/>
                </a:lnTo>
                <a:cubicBezTo>
                  <a:pt x="1153179" y="26696"/>
                  <a:pt x="1156161" y="54102"/>
                  <a:pt x="1156161" y="82360"/>
                </a:cubicBezTo>
                <a:lnTo>
                  <a:pt x="1241928" y="82360"/>
                </a:lnTo>
                <a:cubicBezTo>
                  <a:pt x="1329400" y="82360"/>
                  <a:pt x="1400400" y="153360"/>
                  <a:pt x="1400400" y="240831"/>
                </a:cubicBezTo>
                <a:lnTo>
                  <a:pt x="1400400" y="1471399"/>
                </a:lnTo>
                <a:cubicBezTo>
                  <a:pt x="1400400" y="1558587"/>
                  <a:pt x="1329400" y="1629871"/>
                  <a:pt x="1241928" y="1629871"/>
                </a:cubicBezTo>
                <a:lnTo>
                  <a:pt x="240689" y="1629871"/>
                </a:lnTo>
                <a:cubicBezTo>
                  <a:pt x="153360" y="1629871"/>
                  <a:pt x="82218" y="1558587"/>
                  <a:pt x="82218" y="1471399"/>
                </a:cubicBezTo>
                <a:lnTo>
                  <a:pt x="82218" y="240831"/>
                </a:lnTo>
                <a:cubicBezTo>
                  <a:pt x="82218" y="153501"/>
                  <a:pt x="153360" y="82360"/>
                  <a:pt x="240689" y="82360"/>
                </a:cubicBezTo>
                <a:lnTo>
                  <a:pt x="326457" y="82360"/>
                </a:lnTo>
                <a:cubicBezTo>
                  <a:pt x="326599" y="54102"/>
                  <a:pt x="329439" y="26696"/>
                  <a:pt x="334977" y="0"/>
                </a:cubicBezTo>
                <a:lnTo>
                  <a:pt x="240689" y="0"/>
                </a:lnTo>
                <a:cubicBezTo>
                  <a:pt x="107920" y="0"/>
                  <a:pt x="0" y="107920"/>
                  <a:pt x="0" y="240689"/>
                </a:cubicBezTo>
                <a:lnTo>
                  <a:pt x="0" y="1471258"/>
                </a:lnTo>
                <a:cubicBezTo>
                  <a:pt x="0" y="1604027"/>
                  <a:pt x="107920" y="1712089"/>
                  <a:pt x="240689" y="1712089"/>
                </a:cubicBezTo>
                <a:lnTo>
                  <a:pt x="1241928" y="1712089"/>
                </a:lnTo>
                <a:cubicBezTo>
                  <a:pt x="1374698" y="1712089"/>
                  <a:pt x="1482760" y="1604027"/>
                  <a:pt x="1482760" y="1471258"/>
                </a:cubicBezTo>
                <a:lnTo>
                  <a:pt x="1482760" y="240689"/>
                </a:lnTo>
                <a:cubicBezTo>
                  <a:pt x="1482760" y="107920"/>
                  <a:pt x="1374698" y="0"/>
                  <a:pt x="1241928" y="0"/>
                </a:cubicBezTo>
                <a:close/>
              </a:path>
            </a:pathLst>
          </a:custGeom>
          <a:solidFill>
            <a:srgbClr val="00A651"/>
          </a:solidFill>
          <a:ln w="14194" cap="flat">
            <a:noFill/>
            <a:prstDash val="solid"/>
            <a:miter/>
          </a:ln>
        </p:spPr>
        <p:txBody>
          <a:bodyPr rtlCol="0" anchor="ctr"/>
          <a:lstStyle/>
          <a:p>
            <a:endParaRPr lang="en-GB">
              <a:latin typeface="Arial"/>
              <a:cs typeface="Arial"/>
            </a:endParaRPr>
          </a:p>
        </p:txBody>
      </p:sp>
      <p:sp>
        <p:nvSpPr>
          <p:cNvPr id="6" name="Freeform: Shape 6">
            <a:extLst>
              <a:ext uri="{FF2B5EF4-FFF2-40B4-BE49-F238E27FC236}">
                <a16:creationId xmlns:a16="http://schemas.microsoft.com/office/drawing/2014/main" id="{F4FC29B1-1900-AFA9-CE43-FC1DA79141FB}"/>
              </a:ext>
            </a:extLst>
          </p:cNvPr>
          <p:cNvSpPr/>
          <p:nvPr/>
        </p:nvSpPr>
        <p:spPr>
          <a:xfrm>
            <a:off x="6148902" y="4332910"/>
            <a:ext cx="2024232" cy="2422391"/>
          </a:xfrm>
          <a:custGeom>
            <a:avLst/>
            <a:gdLst>
              <a:gd name="connsiteX0" fmla="*/ 1242212 w 1482901"/>
              <a:gd name="connsiteY0" fmla="*/ 0 h 1712088"/>
              <a:gd name="connsiteX1" fmla="*/ 1147925 w 1482901"/>
              <a:gd name="connsiteY1" fmla="*/ 0 h 1712088"/>
              <a:gd name="connsiteX2" fmla="*/ 1156445 w 1482901"/>
              <a:gd name="connsiteY2" fmla="*/ 82360 h 1712088"/>
              <a:gd name="connsiteX3" fmla="*/ 1242212 w 1482901"/>
              <a:gd name="connsiteY3" fmla="*/ 82360 h 1712088"/>
              <a:gd name="connsiteX4" fmla="*/ 1400684 w 1482901"/>
              <a:gd name="connsiteY4" fmla="*/ 240831 h 1712088"/>
              <a:gd name="connsiteX5" fmla="*/ 1400684 w 1482901"/>
              <a:gd name="connsiteY5" fmla="*/ 1471399 h 1712088"/>
              <a:gd name="connsiteX6" fmla="*/ 1242212 w 1482901"/>
              <a:gd name="connsiteY6" fmla="*/ 1629871 h 1712088"/>
              <a:gd name="connsiteX7" fmla="*/ 240973 w 1482901"/>
              <a:gd name="connsiteY7" fmla="*/ 1629871 h 1712088"/>
              <a:gd name="connsiteX8" fmla="*/ 82502 w 1482901"/>
              <a:gd name="connsiteY8" fmla="*/ 1471399 h 1712088"/>
              <a:gd name="connsiteX9" fmla="*/ 82502 w 1482901"/>
              <a:gd name="connsiteY9" fmla="*/ 240831 h 1712088"/>
              <a:gd name="connsiteX10" fmla="*/ 240973 w 1482901"/>
              <a:gd name="connsiteY10" fmla="*/ 82360 h 1712088"/>
              <a:gd name="connsiteX11" fmla="*/ 326741 w 1482901"/>
              <a:gd name="connsiteY11" fmla="*/ 82360 h 1712088"/>
              <a:gd name="connsiteX12" fmla="*/ 335119 w 1482901"/>
              <a:gd name="connsiteY12" fmla="*/ 0 h 1712088"/>
              <a:gd name="connsiteX13" fmla="*/ 240831 w 1482901"/>
              <a:gd name="connsiteY13" fmla="*/ 0 h 1712088"/>
              <a:gd name="connsiteX14" fmla="*/ 0 w 1482901"/>
              <a:gd name="connsiteY14" fmla="*/ 240689 h 1712088"/>
              <a:gd name="connsiteX15" fmla="*/ 0 w 1482901"/>
              <a:gd name="connsiteY15" fmla="*/ 1471258 h 1712088"/>
              <a:gd name="connsiteX16" fmla="*/ 240831 w 1482901"/>
              <a:gd name="connsiteY16" fmla="*/ 1712089 h 1712088"/>
              <a:gd name="connsiteX17" fmla="*/ 1242070 w 1482901"/>
              <a:gd name="connsiteY17" fmla="*/ 1712089 h 1712088"/>
              <a:gd name="connsiteX18" fmla="*/ 1482902 w 1482901"/>
              <a:gd name="connsiteY18" fmla="*/ 1471258 h 1712088"/>
              <a:gd name="connsiteX19" fmla="*/ 1482902 w 1482901"/>
              <a:gd name="connsiteY19" fmla="*/ 240689 h 1712088"/>
              <a:gd name="connsiteX20" fmla="*/ 1242070 w 1482901"/>
              <a:gd name="connsiteY20" fmla="*/ 0 h 171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901" h="1712088">
                <a:moveTo>
                  <a:pt x="1242212" y="0"/>
                </a:moveTo>
                <a:lnTo>
                  <a:pt x="1147925" y="0"/>
                </a:lnTo>
                <a:cubicBezTo>
                  <a:pt x="1153462" y="26696"/>
                  <a:pt x="1156303" y="54102"/>
                  <a:pt x="1156445" y="82360"/>
                </a:cubicBezTo>
                <a:lnTo>
                  <a:pt x="1242212" y="82360"/>
                </a:lnTo>
                <a:cubicBezTo>
                  <a:pt x="1329542" y="82360"/>
                  <a:pt x="1400684" y="153360"/>
                  <a:pt x="1400684" y="240831"/>
                </a:cubicBezTo>
                <a:lnTo>
                  <a:pt x="1400684" y="1471399"/>
                </a:lnTo>
                <a:cubicBezTo>
                  <a:pt x="1400684" y="1558587"/>
                  <a:pt x="1329684" y="1629871"/>
                  <a:pt x="1242212" y="1629871"/>
                </a:cubicBezTo>
                <a:lnTo>
                  <a:pt x="240973" y="1629871"/>
                </a:lnTo>
                <a:cubicBezTo>
                  <a:pt x="153643" y="1629871"/>
                  <a:pt x="82502" y="1558587"/>
                  <a:pt x="82502" y="1471399"/>
                </a:cubicBezTo>
                <a:lnTo>
                  <a:pt x="82502" y="240831"/>
                </a:lnTo>
                <a:cubicBezTo>
                  <a:pt x="82502" y="153501"/>
                  <a:pt x="153502" y="82360"/>
                  <a:pt x="240973" y="82360"/>
                </a:cubicBezTo>
                <a:lnTo>
                  <a:pt x="326741" y="82360"/>
                </a:lnTo>
                <a:cubicBezTo>
                  <a:pt x="326741" y="54102"/>
                  <a:pt x="329581" y="26696"/>
                  <a:pt x="335119" y="0"/>
                </a:cubicBezTo>
                <a:lnTo>
                  <a:pt x="240831" y="0"/>
                </a:lnTo>
                <a:cubicBezTo>
                  <a:pt x="108061" y="0"/>
                  <a:pt x="0" y="107920"/>
                  <a:pt x="0" y="240689"/>
                </a:cubicBezTo>
                <a:lnTo>
                  <a:pt x="0" y="1471258"/>
                </a:lnTo>
                <a:cubicBezTo>
                  <a:pt x="0" y="1604027"/>
                  <a:pt x="108061" y="1712089"/>
                  <a:pt x="240831" y="1712089"/>
                </a:cubicBezTo>
                <a:lnTo>
                  <a:pt x="1242070" y="1712089"/>
                </a:lnTo>
                <a:cubicBezTo>
                  <a:pt x="1374840" y="1712089"/>
                  <a:pt x="1482902" y="1604027"/>
                  <a:pt x="1482902" y="1471258"/>
                </a:cubicBezTo>
                <a:lnTo>
                  <a:pt x="1482902" y="240689"/>
                </a:lnTo>
                <a:cubicBezTo>
                  <a:pt x="1482902" y="107920"/>
                  <a:pt x="1374840" y="0"/>
                  <a:pt x="1242070" y="0"/>
                </a:cubicBezTo>
                <a:close/>
              </a:path>
            </a:pathLst>
          </a:custGeom>
          <a:solidFill>
            <a:srgbClr val="330072"/>
          </a:solidFill>
          <a:ln w="14194" cap="flat">
            <a:noFill/>
            <a:prstDash val="solid"/>
            <a:miter/>
          </a:ln>
        </p:spPr>
        <p:txBody>
          <a:bodyPr rtlCol="0" anchor="ctr"/>
          <a:lstStyle/>
          <a:p>
            <a:endParaRPr lang="en-GB">
              <a:latin typeface="Arial"/>
              <a:cs typeface="Arial"/>
            </a:endParaRPr>
          </a:p>
        </p:txBody>
      </p:sp>
      <p:sp>
        <p:nvSpPr>
          <p:cNvPr id="7" name="Freeform: Shape 8">
            <a:extLst>
              <a:ext uri="{FF2B5EF4-FFF2-40B4-BE49-F238E27FC236}">
                <a16:creationId xmlns:a16="http://schemas.microsoft.com/office/drawing/2014/main" id="{600C176A-1B9C-3DB2-037F-3B6483B88DBF}"/>
              </a:ext>
            </a:extLst>
          </p:cNvPr>
          <p:cNvSpPr/>
          <p:nvPr/>
        </p:nvSpPr>
        <p:spPr>
          <a:xfrm>
            <a:off x="8379622" y="4332910"/>
            <a:ext cx="2024232" cy="2422391"/>
          </a:xfrm>
          <a:custGeom>
            <a:avLst/>
            <a:gdLst>
              <a:gd name="connsiteX0" fmla="*/ 1242070 w 1482901"/>
              <a:gd name="connsiteY0" fmla="*/ 0 h 1712088"/>
              <a:gd name="connsiteX1" fmla="*/ 1147782 w 1482901"/>
              <a:gd name="connsiteY1" fmla="*/ 0 h 1712088"/>
              <a:gd name="connsiteX2" fmla="*/ 1156303 w 1482901"/>
              <a:gd name="connsiteY2" fmla="*/ 82360 h 1712088"/>
              <a:gd name="connsiteX3" fmla="*/ 1242070 w 1482901"/>
              <a:gd name="connsiteY3" fmla="*/ 82360 h 1712088"/>
              <a:gd name="connsiteX4" fmla="*/ 1400400 w 1482901"/>
              <a:gd name="connsiteY4" fmla="*/ 240831 h 1712088"/>
              <a:gd name="connsiteX5" fmla="*/ 1400400 w 1482901"/>
              <a:gd name="connsiteY5" fmla="*/ 1471399 h 1712088"/>
              <a:gd name="connsiteX6" fmla="*/ 1242070 w 1482901"/>
              <a:gd name="connsiteY6" fmla="*/ 1629871 h 1712088"/>
              <a:gd name="connsiteX7" fmla="*/ 240689 w 1482901"/>
              <a:gd name="connsiteY7" fmla="*/ 1629871 h 1712088"/>
              <a:gd name="connsiteX8" fmla="*/ 82360 w 1482901"/>
              <a:gd name="connsiteY8" fmla="*/ 1471399 h 1712088"/>
              <a:gd name="connsiteX9" fmla="*/ 82360 w 1482901"/>
              <a:gd name="connsiteY9" fmla="*/ 240831 h 1712088"/>
              <a:gd name="connsiteX10" fmla="*/ 240689 w 1482901"/>
              <a:gd name="connsiteY10" fmla="*/ 82360 h 1712088"/>
              <a:gd name="connsiteX11" fmla="*/ 326457 w 1482901"/>
              <a:gd name="connsiteY11" fmla="*/ 82360 h 1712088"/>
              <a:gd name="connsiteX12" fmla="*/ 334977 w 1482901"/>
              <a:gd name="connsiteY12" fmla="*/ 0 h 1712088"/>
              <a:gd name="connsiteX13" fmla="*/ 240689 w 1482901"/>
              <a:gd name="connsiteY13" fmla="*/ 0 h 1712088"/>
              <a:gd name="connsiteX14" fmla="*/ 0 w 1482901"/>
              <a:gd name="connsiteY14" fmla="*/ 240689 h 1712088"/>
              <a:gd name="connsiteX15" fmla="*/ 0 w 1482901"/>
              <a:gd name="connsiteY15" fmla="*/ 1471258 h 1712088"/>
              <a:gd name="connsiteX16" fmla="*/ 240689 w 1482901"/>
              <a:gd name="connsiteY16" fmla="*/ 1712089 h 1712088"/>
              <a:gd name="connsiteX17" fmla="*/ 1242070 w 1482901"/>
              <a:gd name="connsiteY17" fmla="*/ 1712089 h 1712088"/>
              <a:gd name="connsiteX18" fmla="*/ 1482902 w 1482901"/>
              <a:gd name="connsiteY18" fmla="*/ 1471258 h 1712088"/>
              <a:gd name="connsiteX19" fmla="*/ 1482902 w 1482901"/>
              <a:gd name="connsiteY19" fmla="*/ 240689 h 1712088"/>
              <a:gd name="connsiteX20" fmla="*/ 1242070 w 1482901"/>
              <a:gd name="connsiteY20" fmla="*/ 0 h 171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2901" h="1712088">
                <a:moveTo>
                  <a:pt x="1242070" y="0"/>
                </a:moveTo>
                <a:lnTo>
                  <a:pt x="1147782" y="0"/>
                </a:lnTo>
                <a:cubicBezTo>
                  <a:pt x="1153321" y="26696"/>
                  <a:pt x="1156303" y="54102"/>
                  <a:pt x="1156303" y="82360"/>
                </a:cubicBezTo>
                <a:lnTo>
                  <a:pt x="1242070" y="82360"/>
                </a:lnTo>
                <a:cubicBezTo>
                  <a:pt x="1329400" y="82360"/>
                  <a:pt x="1400400" y="153360"/>
                  <a:pt x="1400400" y="240831"/>
                </a:cubicBezTo>
                <a:lnTo>
                  <a:pt x="1400400" y="1471399"/>
                </a:lnTo>
                <a:cubicBezTo>
                  <a:pt x="1400400" y="1558587"/>
                  <a:pt x="1329400" y="1629871"/>
                  <a:pt x="1242070" y="1629871"/>
                </a:cubicBezTo>
                <a:lnTo>
                  <a:pt x="240689" y="1629871"/>
                </a:lnTo>
                <a:cubicBezTo>
                  <a:pt x="153359" y="1629871"/>
                  <a:pt x="82360" y="1558587"/>
                  <a:pt x="82360" y="1471399"/>
                </a:cubicBezTo>
                <a:lnTo>
                  <a:pt x="82360" y="240831"/>
                </a:lnTo>
                <a:cubicBezTo>
                  <a:pt x="82360" y="153501"/>
                  <a:pt x="153359" y="82360"/>
                  <a:pt x="240689" y="82360"/>
                </a:cubicBezTo>
                <a:lnTo>
                  <a:pt x="326457" y="82360"/>
                </a:lnTo>
                <a:cubicBezTo>
                  <a:pt x="326457" y="54102"/>
                  <a:pt x="329439" y="26696"/>
                  <a:pt x="334977" y="0"/>
                </a:cubicBezTo>
                <a:lnTo>
                  <a:pt x="240689" y="0"/>
                </a:lnTo>
                <a:cubicBezTo>
                  <a:pt x="107919" y="0"/>
                  <a:pt x="0" y="107920"/>
                  <a:pt x="0" y="240689"/>
                </a:cubicBezTo>
                <a:lnTo>
                  <a:pt x="0" y="1471258"/>
                </a:lnTo>
                <a:cubicBezTo>
                  <a:pt x="0" y="1604027"/>
                  <a:pt x="107919" y="1712089"/>
                  <a:pt x="240689" y="1712089"/>
                </a:cubicBezTo>
                <a:lnTo>
                  <a:pt x="1242070" y="1712089"/>
                </a:lnTo>
                <a:cubicBezTo>
                  <a:pt x="1374840" y="1712089"/>
                  <a:pt x="1482902" y="1604027"/>
                  <a:pt x="1482902" y="1471258"/>
                </a:cubicBezTo>
                <a:lnTo>
                  <a:pt x="1482902" y="240689"/>
                </a:lnTo>
                <a:cubicBezTo>
                  <a:pt x="1482902" y="107920"/>
                  <a:pt x="1374840" y="0"/>
                  <a:pt x="1242070" y="0"/>
                </a:cubicBezTo>
                <a:close/>
              </a:path>
            </a:pathLst>
          </a:custGeom>
          <a:solidFill>
            <a:srgbClr val="008F9C"/>
          </a:solidFill>
          <a:ln w="14194" cap="flat">
            <a:noFill/>
            <a:prstDash val="solid"/>
            <a:miter/>
          </a:ln>
        </p:spPr>
        <p:txBody>
          <a:bodyPr rtlCol="0" anchor="ctr"/>
          <a:lstStyle/>
          <a:p>
            <a:endParaRPr lang="en-GB">
              <a:latin typeface="Arial"/>
              <a:cs typeface="Arial"/>
            </a:endParaRPr>
          </a:p>
        </p:txBody>
      </p:sp>
      <p:sp>
        <p:nvSpPr>
          <p:cNvPr id="8" name="Freeform: Shape 13">
            <a:extLst>
              <a:ext uri="{FF2B5EF4-FFF2-40B4-BE49-F238E27FC236}">
                <a16:creationId xmlns:a16="http://schemas.microsoft.com/office/drawing/2014/main" id="{091ECC32-84EA-F8D5-A6CB-01B8C71FB7F5}"/>
              </a:ext>
            </a:extLst>
          </p:cNvPr>
          <p:cNvSpPr/>
          <p:nvPr/>
        </p:nvSpPr>
        <p:spPr>
          <a:xfrm>
            <a:off x="3370396" y="2551570"/>
            <a:ext cx="804501" cy="825646"/>
          </a:xfrm>
          <a:custGeom>
            <a:avLst/>
            <a:gdLst>
              <a:gd name="connsiteX0" fmla="*/ 356561 w 713122"/>
              <a:gd name="connsiteY0" fmla="*/ 454115 h 731865"/>
              <a:gd name="connsiteX1" fmla="*/ 71000 w 713122"/>
              <a:gd name="connsiteY1" fmla="*/ 608326 h 731865"/>
              <a:gd name="connsiteX2" fmla="*/ 0 w 713122"/>
              <a:gd name="connsiteY2" fmla="*/ 731866 h 731865"/>
              <a:gd name="connsiteX3" fmla="*/ 0 w 713122"/>
              <a:gd name="connsiteY3" fmla="*/ 0 h 731865"/>
              <a:gd name="connsiteX4" fmla="*/ 71000 w 713122"/>
              <a:gd name="connsiteY4" fmla="*/ 123540 h 731865"/>
              <a:gd name="connsiteX5" fmla="*/ 356561 w 713122"/>
              <a:gd name="connsiteY5" fmla="*/ 277751 h 731865"/>
              <a:gd name="connsiteX6" fmla="*/ 642122 w 713122"/>
              <a:gd name="connsiteY6" fmla="*/ 123540 h 731865"/>
              <a:gd name="connsiteX7" fmla="*/ 713122 w 713122"/>
              <a:gd name="connsiteY7" fmla="*/ 0 h 731865"/>
              <a:gd name="connsiteX8" fmla="*/ 713122 w 713122"/>
              <a:gd name="connsiteY8" fmla="*/ 731866 h 731865"/>
              <a:gd name="connsiteX9" fmla="*/ 642122 w 713122"/>
              <a:gd name="connsiteY9" fmla="*/ 608326 h 731865"/>
              <a:gd name="connsiteX10" fmla="*/ 356561 w 713122"/>
              <a:gd name="connsiteY10" fmla="*/ 454115 h 7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122" h="731865">
                <a:moveTo>
                  <a:pt x="356561" y="454115"/>
                </a:moveTo>
                <a:cubicBezTo>
                  <a:pt x="237281" y="454115"/>
                  <a:pt x="133054" y="512050"/>
                  <a:pt x="71000" y="608326"/>
                </a:cubicBezTo>
                <a:cubicBezTo>
                  <a:pt x="44872" y="648654"/>
                  <a:pt x="16472" y="705312"/>
                  <a:pt x="0" y="731866"/>
                </a:cubicBezTo>
                <a:lnTo>
                  <a:pt x="0" y="0"/>
                </a:lnTo>
                <a:cubicBezTo>
                  <a:pt x="16330" y="26554"/>
                  <a:pt x="44872" y="83212"/>
                  <a:pt x="71000" y="123540"/>
                </a:cubicBezTo>
                <a:cubicBezTo>
                  <a:pt x="133054" y="219957"/>
                  <a:pt x="237281" y="277751"/>
                  <a:pt x="356561" y="277751"/>
                </a:cubicBezTo>
                <a:cubicBezTo>
                  <a:pt x="475841" y="277751"/>
                  <a:pt x="580068" y="219957"/>
                  <a:pt x="642122" y="123540"/>
                </a:cubicBezTo>
                <a:cubicBezTo>
                  <a:pt x="668108" y="83212"/>
                  <a:pt x="696650" y="26554"/>
                  <a:pt x="713122" y="0"/>
                </a:cubicBezTo>
                <a:lnTo>
                  <a:pt x="713122" y="731866"/>
                </a:lnTo>
                <a:cubicBezTo>
                  <a:pt x="696650" y="705312"/>
                  <a:pt x="668108" y="648654"/>
                  <a:pt x="642122" y="608326"/>
                </a:cubicBezTo>
                <a:cubicBezTo>
                  <a:pt x="580068" y="512050"/>
                  <a:pt x="475841" y="454115"/>
                  <a:pt x="356561" y="454115"/>
                </a:cubicBezTo>
                <a:close/>
              </a:path>
            </a:pathLst>
          </a:custGeom>
          <a:solidFill>
            <a:srgbClr val="0068B3"/>
          </a:solidFill>
          <a:ln w="14194" cap="flat">
            <a:solidFill>
              <a:schemeClr val="accent1"/>
            </a:solidFill>
            <a:prstDash val="solid"/>
            <a:miter/>
          </a:ln>
        </p:spPr>
        <p:txBody>
          <a:bodyPr rtlCol="0" anchor="ctr"/>
          <a:lstStyle/>
          <a:p>
            <a:endParaRPr lang="en-GB">
              <a:latin typeface="Arial"/>
              <a:cs typeface="Arial"/>
            </a:endParaRPr>
          </a:p>
        </p:txBody>
      </p:sp>
      <p:sp>
        <p:nvSpPr>
          <p:cNvPr id="9" name="Freeform: Shape 14">
            <a:extLst>
              <a:ext uri="{FF2B5EF4-FFF2-40B4-BE49-F238E27FC236}">
                <a16:creationId xmlns:a16="http://schemas.microsoft.com/office/drawing/2014/main" id="{2FB4C629-143C-E7BF-4DBA-E90860CEA836}"/>
              </a:ext>
            </a:extLst>
          </p:cNvPr>
          <p:cNvSpPr/>
          <p:nvPr/>
        </p:nvSpPr>
        <p:spPr>
          <a:xfrm>
            <a:off x="5596631" y="2551570"/>
            <a:ext cx="804340" cy="825646"/>
          </a:xfrm>
          <a:custGeom>
            <a:avLst/>
            <a:gdLst>
              <a:gd name="connsiteX0" fmla="*/ 356561 w 712979"/>
              <a:gd name="connsiteY0" fmla="*/ 454115 h 731865"/>
              <a:gd name="connsiteX1" fmla="*/ 71000 w 712979"/>
              <a:gd name="connsiteY1" fmla="*/ 608326 h 731865"/>
              <a:gd name="connsiteX2" fmla="*/ 0 w 712979"/>
              <a:gd name="connsiteY2" fmla="*/ 731866 h 731865"/>
              <a:gd name="connsiteX3" fmla="*/ 0 w 712979"/>
              <a:gd name="connsiteY3" fmla="*/ 0 h 731865"/>
              <a:gd name="connsiteX4" fmla="*/ 71000 w 712979"/>
              <a:gd name="connsiteY4" fmla="*/ 123540 h 731865"/>
              <a:gd name="connsiteX5" fmla="*/ 356561 w 712979"/>
              <a:gd name="connsiteY5" fmla="*/ 277751 h 731865"/>
              <a:gd name="connsiteX6" fmla="*/ 641980 w 712979"/>
              <a:gd name="connsiteY6" fmla="*/ 123540 h 731865"/>
              <a:gd name="connsiteX7" fmla="*/ 712980 w 712979"/>
              <a:gd name="connsiteY7" fmla="*/ 0 h 731865"/>
              <a:gd name="connsiteX8" fmla="*/ 712980 w 712979"/>
              <a:gd name="connsiteY8" fmla="*/ 731866 h 731865"/>
              <a:gd name="connsiteX9" fmla="*/ 641980 w 712979"/>
              <a:gd name="connsiteY9" fmla="*/ 608326 h 731865"/>
              <a:gd name="connsiteX10" fmla="*/ 356561 w 712979"/>
              <a:gd name="connsiteY10" fmla="*/ 454115 h 7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979" h="731865">
                <a:moveTo>
                  <a:pt x="356561" y="454115"/>
                </a:moveTo>
                <a:cubicBezTo>
                  <a:pt x="237281" y="454115"/>
                  <a:pt x="133054" y="512050"/>
                  <a:pt x="71000" y="608326"/>
                </a:cubicBezTo>
                <a:cubicBezTo>
                  <a:pt x="44872" y="648796"/>
                  <a:pt x="16330" y="705312"/>
                  <a:pt x="0" y="731866"/>
                </a:cubicBezTo>
                <a:lnTo>
                  <a:pt x="0" y="0"/>
                </a:lnTo>
                <a:cubicBezTo>
                  <a:pt x="16330" y="26554"/>
                  <a:pt x="44730" y="83212"/>
                  <a:pt x="71000" y="123540"/>
                </a:cubicBezTo>
                <a:cubicBezTo>
                  <a:pt x="133054" y="219957"/>
                  <a:pt x="237281" y="277751"/>
                  <a:pt x="356561" y="277751"/>
                </a:cubicBezTo>
                <a:cubicBezTo>
                  <a:pt x="475840" y="277751"/>
                  <a:pt x="580068" y="219957"/>
                  <a:pt x="641980" y="123540"/>
                </a:cubicBezTo>
                <a:cubicBezTo>
                  <a:pt x="668108" y="83212"/>
                  <a:pt x="696650" y="26554"/>
                  <a:pt x="712980" y="0"/>
                </a:cubicBezTo>
                <a:lnTo>
                  <a:pt x="712980" y="731866"/>
                </a:lnTo>
                <a:cubicBezTo>
                  <a:pt x="696508" y="705312"/>
                  <a:pt x="668108" y="648796"/>
                  <a:pt x="641980" y="608326"/>
                </a:cubicBezTo>
                <a:cubicBezTo>
                  <a:pt x="580068" y="512050"/>
                  <a:pt x="475699" y="454115"/>
                  <a:pt x="356561" y="454115"/>
                </a:cubicBezTo>
                <a:close/>
              </a:path>
            </a:pathLst>
          </a:custGeom>
          <a:solidFill>
            <a:srgbClr val="00A651"/>
          </a:solidFill>
          <a:ln w="14194" cap="flat">
            <a:noFill/>
            <a:prstDash val="solid"/>
            <a:miter/>
          </a:ln>
        </p:spPr>
        <p:txBody>
          <a:bodyPr rtlCol="0" anchor="ctr"/>
          <a:lstStyle/>
          <a:p>
            <a:endParaRPr lang="en-GB">
              <a:latin typeface="Arial"/>
              <a:cs typeface="Arial"/>
            </a:endParaRPr>
          </a:p>
        </p:txBody>
      </p:sp>
      <p:sp>
        <p:nvSpPr>
          <p:cNvPr id="10" name="Freeform: Shape 15">
            <a:extLst>
              <a:ext uri="{FF2B5EF4-FFF2-40B4-BE49-F238E27FC236}">
                <a16:creationId xmlns:a16="http://schemas.microsoft.com/office/drawing/2014/main" id="{92387D4A-C258-4905-65A2-94308D6A4C1C}"/>
              </a:ext>
            </a:extLst>
          </p:cNvPr>
          <p:cNvSpPr/>
          <p:nvPr/>
        </p:nvSpPr>
        <p:spPr>
          <a:xfrm>
            <a:off x="7823826" y="2551409"/>
            <a:ext cx="804500" cy="825646"/>
          </a:xfrm>
          <a:custGeom>
            <a:avLst/>
            <a:gdLst>
              <a:gd name="connsiteX0" fmla="*/ 356561 w 713121"/>
              <a:gd name="connsiteY0" fmla="*/ 454399 h 731865"/>
              <a:gd name="connsiteX1" fmla="*/ 71000 w 713121"/>
              <a:gd name="connsiteY1" fmla="*/ 608326 h 731865"/>
              <a:gd name="connsiteX2" fmla="*/ 0 w 713121"/>
              <a:gd name="connsiteY2" fmla="*/ 731866 h 731865"/>
              <a:gd name="connsiteX3" fmla="*/ 0 w 713121"/>
              <a:gd name="connsiteY3" fmla="*/ 0 h 731865"/>
              <a:gd name="connsiteX4" fmla="*/ 71000 w 713121"/>
              <a:gd name="connsiteY4" fmla="*/ 123824 h 731865"/>
              <a:gd name="connsiteX5" fmla="*/ 356561 w 713121"/>
              <a:gd name="connsiteY5" fmla="*/ 277893 h 731865"/>
              <a:gd name="connsiteX6" fmla="*/ 642122 w 713121"/>
              <a:gd name="connsiteY6" fmla="*/ 123824 h 731865"/>
              <a:gd name="connsiteX7" fmla="*/ 713122 w 713121"/>
              <a:gd name="connsiteY7" fmla="*/ 0 h 731865"/>
              <a:gd name="connsiteX8" fmla="*/ 713122 w 713121"/>
              <a:gd name="connsiteY8" fmla="*/ 731866 h 731865"/>
              <a:gd name="connsiteX9" fmla="*/ 642122 w 713121"/>
              <a:gd name="connsiteY9" fmla="*/ 608326 h 731865"/>
              <a:gd name="connsiteX10" fmla="*/ 356561 w 713121"/>
              <a:gd name="connsiteY10" fmla="*/ 454399 h 7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121" h="731865">
                <a:moveTo>
                  <a:pt x="356561" y="454399"/>
                </a:moveTo>
                <a:cubicBezTo>
                  <a:pt x="237281" y="454399"/>
                  <a:pt x="133054" y="512192"/>
                  <a:pt x="71000" y="608326"/>
                </a:cubicBezTo>
                <a:cubicBezTo>
                  <a:pt x="45014" y="648796"/>
                  <a:pt x="16472" y="705454"/>
                  <a:pt x="0" y="731866"/>
                </a:cubicBezTo>
                <a:lnTo>
                  <a:pt x="0" y="0"/>
                </a:lnTo>
                <a:cubicBezTo>
                  <a:pt x="16330" y="26838"/>
                  <a:pt x="44872" y="83354"/>
                  <a:pt x="71000" y="123824"/>
                </a:cubicBezTo>
                <a:cubicBezTo>
                  <a:pt x="133054" y="220099"/>
                  <a:pt x="237281" y="277893"/>
                  <a:pt x="356561" y="277893"/>
                </a:cubicBezTo>
                <a:cubicBezTo>
                  <a:pt x="475840" y="277893"/>
                  <a:pt x="580210" y="220099"/>
                  <a:pt x="642122" y="123824"/>
                </a:cubicBezTo>
                <a:cubicBezTo>
                  <a:pt x="668250" y="83354"/>
                  <a:pt x="696650" y="26838"/>
                  <a:pt x="713122" y="0"/>
                </a:cubicBezTo>
                <a:lnTo>
                  <a:pt x="713122" y="731866"/>
                </a:lnTo>
                <a:cubicBezTo>
                  <a:pt x="696650" y="705312"/>
                  <a:pt x="668250" y="648796"/>
                  <a:pt x="642122" y="608326"/>
                </a:cubicBezTo>
                <a:cubicBezTo>
                  <a:pt x="580068" y="512050"/>
                  <a:pt x="475840" y="454399"/>
                  <a:pt x="356561" y="454399"/>
                </a:cubicBezTo>
                <a:close/>
              </a:path>
            </a:pathLst>
          </a:custGeom>
          <a:solidFill>
            <a:srgbClr val="008F9C"/>
          </a:solidFill>
          <a:ln w="14194" cap="flat">
            <a:noFill/>
            <a:prstDash val="solid"/>
            <a:miter/>
          </a:ln>
        </p:spPr>
        <p:txBody>
          <a:bodyPr rtlCol="0" anchor="ctr"/>
          <a:lstStyle/>
          <a:p>
            <a:endParaRPr lang="en-GB">
              <a:latin typeface="Arial"/>
              <a:cs typeface="Arial"/>
            </a:endParaRPr>
          </a:p>
        </p:txBody>
      </p:sp>
      <p:grpSp>
        <p:nvGrpSpPr>
          <p:cNvPr id="11" name="Graphic 2">
            <a:extLst>
              <a:ext uri="{FF2B5EF4-FFF2-40B4-BE49-F238E27FC236}">
                <a16:creationId xmlns:a16="http://schemas.microsoft.com/office/drawing/2014/main" id="{AB96051A-025E-F890-B70A-A6399A678F74}"/>
              </a:ext>
            </a:extLst>
          </p:cNvPr>
          <p:cNvGrpSpPr/>
          <p:nvPr/>
        </p:nvGrpSpPr>
        <p:grpSpPr>
          <a:xfrm>
            <a:off x="1826915" y="2132019"/>
            <a:ext cx="1664589" cy="1664750"/>
            <a:chOff x="1390302" y="1498600"/>
            <a:chExt cx="1475517" cy="1475659"/>
          </a:xfrm>
          <a:solidFill>
            <a:srgbClr val="024D78"/>
          </a:solidFill>
        </p:grpSpPr>
        <p:sp>
          <p:nvSpPr>
            <p:cNvPr id="12" name="Freeform: Shape 49">
              <a:extLst>
                <a:ext uri="{FF2B5EF4-FFF2-40B4-BE49-F238E27FC236}">
                  <a16:creationId xmlns:a16="http://schemas.microsoft.com/office/drawing/2014/main" id="{28A3367A-068C-EA7A-9354-9014039898AD}"/>
                </a:ext>
              </a:extLst>
            </p:cNvPr>
            <p:cNvSpPr/>
            <p:nvPr/>
          </p:nvSpPr>
          <p:spPr>
            <a:xfrm>
              <a:off x="1390302" y="1498600"/>
              <a:ext cx="1475517" cy="1475659"/>
            </a:xfrm>
            <a:custGeom>
              <a:avLst/>
              <a:gdLst>
                <a:gd name="connsiteX0" fmla="*/ 1475518 w 1475517"/>
                <a:gd name="connsiteY0" fmla="*/ 737830 h 1475659"/>
                <a:gd name="connsiteX1" fmla="*/ 737688 w 1475517"/>
                <a:gd name="connsiteY1" fmla="*/ 1475659 h 1475659"/>
                <a:gd name="connsiteX2" fmla="*/ 0 w 1475517"/>
                <a:gd name="connsiteY2" fmla="*/ 737830 h 1475659"/>
                <a:gd name="connsiteX3" fmla="*/ 737688 w 1475517"/>
                <a:gd name="connsiteY3" fmla="*/ 0 h 1475659"/>
                <a:gd name="connsiteX4" fmla="*/ 1475518 w 1475517"/>
                <a:gd name="connsiteY4" fmla="*/ 737830 h 147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17" h="1475659">
                  <a:moveTo>
                    <a:pt x="1475518" y="737830"/>
                  </a:moveTo>
                  <a:cubicBezTo>
                    <a:pt x="1475518" y="1145227"/>
                    <a:pt x="1145227" y="1475659"/>
                    <a:pt x="737688" y="1475659"/>
                  </a:cubicBezTo>
                  <a:cubicBezTo>
                    <a:pt x="330149" y="1475659"/>
                    <a:pt x="0" y="1145227"/>
                    <a:pt x="0" y="737830"/>
                  </a:cubicBezTo>
                  <a:cubicBezTo>
                    <a:pt x="0" y="330433"/>
                    <a:pt x="330291" y="0"/>
                    <a:pt x="737688" y="0"/>
                  </a:cubicBezTo>
                  <a:cubicBezTo>
                    <a:pt x="1145085" y="0"/>
                    <a:pt x="1475518" y="330291"/>
                    <a:pt x="1475518" y="737830"/>
                  </a:cubicBezTo>
                  <a:close/>
                </a:path>
              </a:pathLst>
            </a:custGeom>
            <a:solidFill>
              <a:srgbClr val="0068B3"/>
            </a:solidFill>
            <a:ln w="14194" cap="flat">
              <a:solidFill>
                <a:srgbClr val="0068B3"/>
              </a:solidFill>
              <a:prstDash val="solid"/>
              <a:miter/>
            </a:ln>
          </p:spPr>
          <p:txBody>
            <a:bodyPr rtlCol="0" anchor="ctr"/>
            <a:lstStyle/>
            <a:p>
              <a:endParaRPr lang="en-GB">
                <a:latin typeface="Arial"/>
                <a:cs typeface="Arial"/>
              </a:endParaRPr>
            </a:p>
          </p:txBody>
        </p:sp>
        <p:sp>
          <p:nvSpPr>
            <p:cNvPr id="13" name="Freeform: Shape 50">
              <a:extLst>
                <a:ext uri="{FF2B5EF4-FFF2-40B4-BE49-F238E27FC236}">
                  <a16:creationId xmlns:a16="http://schemas.microsoft.com/office/drawing/2014/main" id="{6A6AEC06-6EB1-F4A4-8FAB-B3124B2A170C}"/>
                </a:ext>
              </a:extLst>
            </p:cNvPr>
            <p:cNvSpPr/>
            <p:nvPr/>
          </p:nvSpPr>
          <p:spPr>
            <a:xfrm>
              <a:off x="1586829" y="1692287"/>
              <a:ext cx="1082320" cy="1082320"/>
            </a:xfrm>
            <a:custGeom>
              <a:avLst/>
              <a:gdLst>
                <a:gd name="connsiteX0" fmla="*/ 1082321 w 1082320"/>
                <a:gd name="connsiteY0" fmla="*/ 541160 h 1082320"/>
                <a:gd name="connsiteX1" fmla="*/ 541160 w 1082320"/>
                <a:gd name="connsiteY1" fmla="*/ 1082321 h 1082320"/>
                <a:gd name="connsiteX2" fmla="*/ 0 w 1082320"/>
                <a:gd name="connsiteY2" fmla="*/ 541160 h 1082320"/>
                <a:gd name="connsiteX3" fmla="*/ 541160 w 1082320"/>
                <a:gd name="connsiteY3" fmla="*/ 0 h 1082320"/>
                <a:gd name="connsiteX4" fmla="*/ 1082321 w 1082320"/>
                <a:gd name="connsiteY4" fmla="*/ 541160 h 10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320" h="1082320">
                  <a:moveTo>
                    <a:pt x="1082321" y="541160"/>
                  </a:moveTo>
                  <a:cubicBezTo>
                    <a:pt x="1082321" y="840069"/>
                    <a:pt x="840070" y="1082321"/>
                    <a:pt x="541160" y="1082321"/>
                  </a:cubicBezTo>
                  <a:cubicBezTo>
                    <a:pt x="242251" y="1082321"/>
                    <a:pt x="0" y="839927"/>
                    <a:pt x="0" y="541160"/>
                  </a:cubicBezTo>
                  <a:cubicBezTo>
                    <a:pt x="0" y="242393"/>
                    <a:pt x="242393" y="0"/>
                    <a:pt x="541160" y="0"/>
                  </a:cubicBezTo>
                  <a:cubicBezTo>
                    <a:pt x="839928" y="0"/>
                    <a:pt x="1082321" y="242393"/>
                    <a:pt x="1082321" y="541160"/>
                  </a:cubicBezTo>
                  <a:close/>
                </a:path>
              </a:pathLst>
            </a:custGeom>
            <a:solidFill>
              <a:schemeClr val="bg1"/>
            </a:solidFill>
            <a:ln w="14194" cap="flat">
              <a:solidFill>
                <a:srgbClr val="0068B3"/>
              </a:solidFill>
              <a:prstDash val="solid"/>
              <a:miter/>
            </a:ln>
          </p:spPr>
          <p:txBody>
            <a:bodyPr rtlCol="0" anchor="ctr"/>
            <a:lstStyle/>
            <a:p>
              <a:endParaRPr lang="en-GB">
                <a:latin typeface="Arial"/>
                <a:cs typeface="Arial"/>
              </a:endParaRPr>
            </a:p>
          </p:txBody>
        </p:sp>
      </p:grpSp>
      <p:sp>
        <p:nvSpPr>
          <p:cNvPr id="14" name="Freeform: Shape 47">
            <a:extLst>
              <a:ext uri="{FF2B5EF4-FFF2-40B4-BE49-F238E27FC236}">
                <a16:creationId xmlns:a16="http://schemas.microsoft.com/office/drawing/2014/main" id="{BFE6E5AC-6E6D-6946-2223-CC56E9AD901D}"/>
              </a:ext>
            </a:extLst>
          </p:cNvPr>
          <p:cNvSpPr/>
          <p:nvPr/>
        </p:nvSpPr>
        <p:spPr>
          <a:xfrm>
            <a:off x="4057314" y="2132019"/>
            <a:ext cx="1664749" cy="1664750"/>
          </a:xfrm>
          <a:custGeom>
            <a:avLst/>
            <a:gdLst>
              <a:gd name="connsiteX0" fmla="*/ 1475518 w 1475659"/>
              <a:gd name="connsiteY0" fmla="*/ 737830 h 1475659"/>
              <a:gd name="connsiteX1" fmla="*/ 737688 w 1475659"/>
              <a:gd name="connsiteY1" fmla="*/ 1475659 h 1475659"/>
              <a:gd name="connsiteX2" fmla="*/ 0 w 1475659"/>
              <a:gd name="connsiteY2" fmla="*/ 737830 h 1475659"/>
              <a:gd name="connsiteX3" fmla="*/ 737830 w 1475659"/>
              <a:gd name="connsiteY3" fmla="*/ 0 h 1475659"/>
              <a:gd name="connsiteX4" fmla="*/ 1475660 w 1475659"/>
              <a:gd name="connsiteY4" fmla="*/ 737830 h 147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659" h="1475659">
                <a:moveTo>
                  <a:pt x="1475518" y="737830"/>
                </a:moveTo>
                <a:cubicBezTo>
                  <a:pt x="1475518" y="1145227"/>
                  <a:pt x="1145227" y="1475659"/>
                  <a:pt x="737688" y="1475659"/>
                </a:cubicBezTo>
                <a:cubicBezTo>
                  <a:pt x="330149" y="1475659"/>
                  <a:pt x="0" y="1145227"/>
                  <a:pt x="0" y="737830"/>
                </a:cubicBezTo>
                <a:cubicBezTo>
                  <a:pt x="0" y="330433"/>
                  <a:pt x="330291" y="0"/>
                  <a:pt x="737830" y="0"/>
                </a:cubicBezTo>
                <a:cubicBezTo>
                  <a:pt x="1145369" y="0"/>
                  <a:pt x="1475660" y="330291"/>
                  <a:pt x="1475660" y="737830"/>
                </a:cubicBezTo>
                <a:close/>
              </a:path>
            </a:pathLst>
          </a:custGeom>
          <a:solidFill>
            <a:srgbClr val="00A651"/>
          </a:solidFill>
          <a:ln w="14194" cap="flat">
            <a:noFill/>
            <a:prstDash val="solid"/>
            <a:miter/>
          </a:ln>
        </p:spPr>
        <p:txBody>
          <a:bodyPr rtlCol="0" anchor="ctr"/>
          <a:lstStyle/>
          <a:p>
            <a:endParaRPr lang="en-GB">
              <a:latin typeface="Arial"/>
              <a:cs typeface="Arial"/>
            </a:endParaRPr>
          </a:p>
        </p:txBody>
      </p:sp>
      <p:sp>
        <p:nvSpPr>
          <p:cNvPr id="15" name="Freeform: Shape 48">
            <a:extLst>
              <a:ext uri="{FF2B5EF4-FFF2-40B4-BE49-F238E27FC236}">
                <a16:creationId xmlns:a16="http://schemas.microsoft.com/office/drawing/2014/main" id="{E3957317-0CF8-9BE4-21B2-748CDA6A4C54}"/>
              </a:ext>
            </a:extLst>
          </p:cNvPr>
          <p:cNvSpPr/>
          <p:nvPr/>
        </p:nvSpPr>
        <p:spPr>
          <a:xfrm>
            <a:off x="4279024" y="2350525"/>
            <a:ext cx="1221008" cy="1221009"/>
          </a:xfrm>
          <a:custGeom>
            <a:avLst/>
            <a:gdLst>
              <a:gd name="connsiteX0" fmla="*/ 1082321 w 1082320"/>
              <a:gd name="connsiteY0" fmla="*/ 541160 h 1082320"/>
              <a:gd name="connsiteX1" fmla="*/ 541160 w 1082320"/>
              <a:gd name="connsiteY1" fmla="*/ 1082321 h 1082320"/>
              <a:gd name="connsiteX2" fmla="*/ 0 w 1082320"/>
              <a:gd name="connsiteY2" fmla="*/ 541160 h 1082320"/>
              <a:gd name="connsiteX3" fmla="*/ 541160 w 1082320"/>
              <a:gd name="connsiteY3" fmla="*/ 0 h 1082320"/>
              <a:gd name="connsiteX4" fmla="*/ 1082321 w 1082320"/>
              <a:gd name="connsiteY4" fmla="*/ 541160 h 10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320" h="1082320">
                <a:moveTo>
                  <a:pt x="1082321" y="541160"/>
                </a:moveTo>
                <a:cubicBezTo>
                  <a:pt x="1082321" y="840069"/>
                  <a:pt x="840069" y="1082321"/>
                  <a:pt x="541160" y="1082321"/>
                </a:cubicBezTo>
                <a:cubicBezTo>
                  <a:pt x="242251" y="1082321"/>
                  <a:pt x="0" y="839927"/>
                  <a:pt x="0" y="541160"/>
                </a:cubicBezTo>
                <a:cubicBezTo>
                  <a:pt x="0" y="242393"/>
                  <a:pt x="242393" y="0"/>
                  <a:pt x="541160" y="0"/>
                </a:cubicBezTo>
                <a:cubicBezTo>
                  <a:pt x="839927" y="0"/>
                  <a:pt x="1082321" y="242393"/>
                  <a:pt x="1082321" y="541160"/>
                </a:cubicBezTo>
                <a:close/>
              </a:path>
            </a:pathLst>
          </a:custGeom>
          <a:solidFill>
            <a:schemeClr val="bg1"/>
          </a:solidFill>
          <a:ln w="14194" cap="flat">
            <a:noFill/>
            <a:prstDash val="solid"/>
            <a:miter/>
          </a:ln>
        </p:spPr>
        <p:txBody>
          <a:bodyPr rtlCol="0" anchor="ctr"/>
          <a:lstStyle/>
          <a:p>
            <a:endParaRPr lang="en-GB">
              <a:latin typeface="Arial"/>
              <a:cs typeface="Arial"/>
            </a:endParaRPr>
          </a:p>
        </p:txBody>
      </p:sp>
      <p:sp>
        <p:nvSpPr>
          <p:cNvPr id="16" name="Freeform: Shape 45">
            <a:extLst>
              <a:ext uri="{FF2B5EF4-FFF2-40B4-BE49-F238E27FC236}">
                <a16:creationId xmlns:a16="http://schemas.microsoft.com/office/drawing/2014/main" id="{D95D17F0-82B7-0B0C-C915-9202B48CCF1A}"/>
              </a:ext>
            </a:extLst>
          </p:cNvPr>
          <p:cNvSpPr/>
          <p:nvPr/>
        </p:nvSpPr>
        <p:spPr>
          <a:xfrm>
            <a:off x="6280344" y="2132019"/>
            <a:ext cx="1664589" cy="1664750"/>
          </a:xfrm>
          <a:custGeom>
            <a:avLst/>
            <a:gdLst>
              <a:gd name="connsiteX0" fmla="*/ 1475518 w 1475517"/>
              <a:gd name="connsiteY0" fmla="*/ 737830 h 1475659"/>
              <a:gd name="connsiteX1" fmla="*/ 737830 w 1475517"/>
              <a:gd name="connsiteY1" fmla="*/ 1475659 h 1475659"/>
              <a:gd name="connsiteX2" fmla="*/ 0 w 1475517"/>
              <a:gd name="connsiteY2" fmla="*/ 737830 h 1475659"/>
              <a:gd name="connsiteX3" fmla="*/ 737688 w 1475517"/>
              <a:gd name="connsiteY3" fmla="*/ 0 h 1475659"/>
              <a:gd name="connsiteX4" fmla="*/ 1475376 w 1475517"/>
              <a:gd name="connsiteY4" fmla="*/ 737830 h 147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17" h="1475659">
                <a:moveTo>
                  <a:pt x="1475518" y="737830"/>
                </a:moveTo>
                <a:cubicBezTo>
                  <a:pt x="1475518" y="1145227"/>
                  <a:pt x="1145085" y="1475659"/>
                  <a:pt x="737830" y="1475659"/>
                </a:cubicBezTo>
                <a:cubicBezTo>
                  <a:pt x="330575" y="1475659"/>
                  <a:pt x="0" y="1145227"/>
                  <a:pt x="0" y="737830"/>
                </a:cubicBezTo>
                <a:cubicBezTo>
                  <a:pt x="0" y="330433"/>
                  <a:pt x="330291" y="0"/>
                  <a:pt x="737688" y="0"/>
                </a:cubicBezTo>
                <a:cubicBezTo>
                  <a:pt x="1145085" y="0"/>
                  <a:pt x="1475376" y="330291"/>
                  <a:pt x="1475376" y="737830"/>
                </a:cubicBezTo>
                <a:close/>
              </a:path>
            </a:pathLst>
          </a:custGeom>
          <a:solidFill>
            <a:srgbClr val="330072"/>
          </a:solidFill>
          <a:ln w="14194" cap="flat">
            <a:noFill/>
            <a:prstDash val="solid"/>
            <a:miter/>
          </a:ln>
        </p:spPr>
        <p:txBody>
          <a:bodyPr rtlCol="0" anchor="ctr"/>
          <a:lstStyle/>
          <a:p>
            <a:endParaRPr lang="en-GB">
              <a:latin typeface="Arial"/>
              <a:cs typeface="Arial"/>
            </a:endParaRPr>
          </a:p>
        </p:txBody>
      </p:sp>
      <p:sp>
        <p:nvSpPr>
          <p:cNvPr id="18" name="Freeform: Shape 46">
            <a:extLst>
              <a:ext uri="{FF2B5EF4-FFF2-40B4-BE49-F238E27FC236}">
                <a16:creationId xmlns:a16="http://schemas.microsoft.com/office/drawing/2014/main" id="{3C815CD3-71B2-A9BF-6407-A0A333B3C41F}"/>
              </a:ext>
            </a:extLst>
          </p:cNvPr>
          <p:cNvSpPr/>
          <p:nvPr/>
        </p:nvSpPr>
        <p:spPr>
          <a:xfrm>
            <a:off x="6502134" y="2329064"/>
            <a:ext cx="1220848" cy="1221009"/>
          </a:xfrm>
          <a:custGeom>
            <a:avLst/>
            <a:gdLst>
              <a:gd name="connsiteX0" fmla="*/ 1082179 w 1082178"/>
              <a:gd name="connsiteY0" fmla="*/ 541160 h 1082320"/>
              <a:gd name="connsiteX1" fmla="*/ 541160 w 1082178"/>
              <a:gd name="connsiteY1" fmla="*/ 1082321 h 1082320"/>
              <a:gd name="connsiteX2" fmla="*/ 0 w 1082178"/>
              <a:gd name="connsiteY2" fmla="*/ 541160 h 1082320"/>
              <a:gd name="connsiteX3" fmla="*/ 541160 w 1082178"/>
              <a:gd name="connsiteY3" fmla="*/ 0 h 1082320"/>
              <a:gd name="connsiteX4" fmla="*/ 1082179 w 1082178"/>
              <a:gd name="connsiteY4" fmla="*/ 541160 h 10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178" h="1082320">
                <a:moveTo>
                  <a:pt x="1082179" y="541160"/>
                </a:moveTo>
                <a:cubicBezTo>
                  <a:pt x="1082179" y="840069"/>
                  <a:pt x="839927" y="1082321"/>
                  <a:pt x="541160" y="1082321"/>
                </a:cubicBezTo>
                <a:cubicBezTo>
                  <a:pt x="242393" y="1082321"/>
                  <a:pt x="0" y="839927"/>
                  <a:pt x="0" y="541160"/>
                </a:cubicBezTo>
                <a:cubicBezTo>
                  <a:pt x="0" y="242393"/>
                  <a:pt x="242251" y="0"/>
                  <a:pt x="541160" y="0"/>
                </a:cubicBezTo>
                <a:cubicBezTo>
                  <a:pt x="840070" y="0"/>
                  <a:pt x="1082179" y="242393"/>
                  <a:pt x="1082179" y="541160"/>
                </a:cubicBezTo>
                <a:close/>
              </a:path>
            </a:pathLst>
          </a:custGeom>
          <a:solidFill>
            <a:schemeClr val="bg1"/>
          </a:solidFill>
          <a:ln w="14194" cap="flat">
            <a:noFill/>
            <a:prstDash val="solid"/>
            <a:miter/>
          </a:ln>
        </p:spPr>
        <p:txBody>
          <a:bodyPr rtlCol="0" anchor="ctr"/>
          <a:lstStyle/>
          <a:p>
            <a:endParaRPr lang="en-GB">
              <a:latin typeface="Arial"/>
              <a:cs typeface="Arial"/>
            </a:endParaRPr>
          </a:p>
        </p:txBody>
      </p:sp>
      <p:grpSp>
        <p:nvGrpSpPr>
          <p:cNvPr id="20" name="Graphic 2">
            <a:extLst>
              <a:ext uri="{FF2B5EF4-FFF2-40B4-BE49-F238E27FC236}">
                <a16:creationId xmlns:a16="http://schemas.microsoft.com/office/drawing/2014/main" id="{4F10DC16-C5E2-B51F-DE11-687712FCF225}"/>
              </a:ext>
            </a:extLst>
          </p:cNvPr>
          <p:cNvGrpSpPr/>
          <p:nvPr/>
        </p:nvGrpSpPr>
        <p:grpSpPr>
          <a:xfrm>
            <a:off x="8510745" y="2132019"/>
            <a:ext cx="1664749" cy="1664750"/>
            <a:chOff x="7314950" y="1498600"/>
            <a:chExt cx="1475659" cy="1475659"/>
          </a:xfrm>
          <a:solidFill>
            <a:srgbClr val="707070"/>
          </a:solidFill>
        </p:grpSpPr>
        <p:sp>
          <p:nvSpPr>
            <p:cNvPr id="25" name="Freeform: Shape 43">
              <a:extLst>
                <a:ext uri="{FF2B5EF4-FFF2-40B4-BE49-F238E27FC236}">
                  <a16:creationId xmlns:a16="http://schemas.microsoft.com/office/drawing/2014/main" id="{6A5C24EA-895F-FA65-6FCD-5D59DBAFF3B5}"/>
                </a:ext>
              </a:extLst>
            </p:cNvPr>
            <p:cNvSpPr/>
            <p:nvPr/>
          </p:nvSpPr>
          <p:spPr>
            <a:xfrm>
              <a:off x="7314950" y="1498600"/>
              <a:ext cx="1475659" cy="1475659"/>
            </a:xfrm>
            <a:custGeom>
              <a:avLst/>
              <a:gdLst>
                <a:gd name="connsiteX0" fmla="*/ 1475660 w 1475659"/>
                <a:gd name="connsiteY0" fmla="*/ 737830 h 1475659"/>
                <a:gd name="connsiteX1" fmla="*/ 737830 w 1475659"/>
                <a:gd name="connsiteY1" fmla="*/ 1475659 h 1475659"/>
                <a:gd name="connsiteX2" fmla="*/ 0 w 1475659"/>
                <a:gd name="connsiteY2" fmla="*/ 737830 h 1475659"/>
                <a:gd name="connsiteX3" fmla="*/ 737830 w 1475659"/>
                <a:gd name="connsiteY3" fmla="*/ 0 h 1475659"/>
                <a:gd name="connsiteX4" fmla="*/ 1475660 w 1475659"/>
                <a:gd name="connsiteY4" fmla="*/ 737830 h 147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659" h="1475659">
                  <a:moveTo>
                    <a:pt x="1475660" y="737830"/>
                  </a:moveTo>
                  <a:cubicBezTo>
                    <a:pt x="1475660" y="1145227"/>
                    <a:pt x="1145369" y="1475659"/>
                    <a:pt x="737830" y="1475659"/>
                  </a:cubicBezTo>
                  <a:cubicBezTo>
                    <a:pt x="330291" y="1475659"/>
                    <a:pt x="0" y="1145227"/>
                    <a:pt x="0" y="737830"/>
                  </a:cubicBezTo>
                  <a:cubicBezTo>
                    <a:pt x="0" y="330433"/>
                    <a:pt x="330291" y="0"/>
                    <a:pt x="737830" y="0"/>
                  </a:cubicBezTo>
                  <a:cubicBezTo>
                    <a:pt x="1145369" y="0"/>
                    <a:pt x="1475660" y="330291"/>
                    <a:pt x="1475660" y="737830"/>
                  </a:cubicBezTo>
                  <a:close/>
                </a:path>
              </a:pathLst>
            </a:custGeom>
            <a:solidFill>
              <a:srgbClr val="008F9C"/>
            </a:solidFill>
            <a:ln w="14194" cap="flat">
              <a:noFill/>
              <a:prstDash val="solid"/>
              <a:miter/>
            </a:ln>
          </p:spPr>
          <p:txBody>
            <a:bodyPr rtlCol="0" anchor="ctr"/>
            <a:lstStyle/>
            <a:p>
              <a:endParaRPr lang="en-GB">
                <a:latin typeface="Arial"/>
                <a:cs typeface="Arial"/>
              </a:endParaRPr>
            </a:p>
          </p:txBody>
        </p:sp>
        <p:sp>
          <p:nvSpPr>
            <p:cNvPr id="26" name="Freeform: Shape 44">
              <a:extLst>
                <a:ext uri="{FF2B5EF4-FFF2-40B4-BE49-F238E27FC236}">
                  <a16:creationId xmlns:a16="http://schemas.microsoft.com/office/drawing/2014/main" id="{89FCEACE-EA38-682E-75A7-6C3714952771}"/>
                </a:ext>
              </a:extLst>
            </p:cNvPr>
            <p:cNvSpPr/>
            <p:nvPr/>
          </p:nvSpPr>
          <p:spPr>
            <a:xfrm>
              <a:off x="7511619" y="1692287"/>
              <a:ext cx="1082320" cy="1082320"/>
            </a:xfrm>
            <a:custGeom>
              <a:avLst/>
              <a:gdLst>
                <a:gd name="connsiteX0" fmla="*/ 1082321 w 1082320"/>
                <a:gd name="connsiteY0" fmla="*/ 541160 h 1082320"/>
                <a:gd name="connsiteX1" fmla="*/ 541161 w 1082320"/>
                <a:gd name="connsiteY1" fmla="*/ 1082321 h 1082320"/>
                <a:gd name="connsiteX2" fmla="*/ 0 w 1082320"/>
                <a:gd name="connsiteY2" fmla="*/ 541160 h 1082320"/>
                <a:gd name="connsiteX3" fmla="*/ 541161 w 1082320"/>
                <a:gd name="connsiteY3" fmla="*/ 0 h 1082320"/>
                <a:gd name="connsiteX4" fmla="*/ 1082321 w 1082320"/>
                <a:gd name="connsiteY4" fmla="*/ 541160 h 10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320" h="1082320">
                  <a:moveTo>
                    <a:pt x="1082321" y="541160"/>
                  </a:moveTo>
                  <a:cubicBezTo>
                    <a:pt x="1082321" y="840069"/>
                    <a:pt x="839928" y="1082321"/>
                    <a:pt x="541161" y="1082321"/>
                  </a:cubicBezTo>
                  <a:cubicBezTo>
                    <a:pt x="242393" y="1082321"/>
                    <a:pt x="0" y="839927"/>
                    <a:pt x="0" y="541160"/>
                  </a:cubicBezTo>
                  <a:cubicBezTo>
                    <a:pt x="0" y="242393"/>
                    <a:pt x="242252" y="0"/>
                    <a:pt x="541161" y="0"/>
                  </a:cubicBezTo>
                  <a:cubicBezTo>
                    <a:pt x="840070" y="0"/>
                    <a:pt x="1082321" y="242393"/>
                    <a:pt x="1082321" y="541160"/>
                  </a:cubicBezTo>
                  <a:close/>
                </a:path>
              </a:pathLst>
            </a:custGeom>
            <a:solidFill>
              <a:schemeClr val="bg1"/>
            </a:solidFill>
            <a:ln w="14194" cap="flat">
              <a:noFill/>
              <a:prstDash val="solid"/>
              <a:miter/>
            </a:ln>
          </p:spPr>
          <p:txBody>
            <a:bodyPr rtlCol="0" anchor="ctr"/>
            <a:lstStyle/>
            <a:p>
              <a:endParaRPr lang="en-GB">
                <a:latin typeface="Arial"/>
                <a:cs typeface="Arial"/>
              </a:endParaRPr>
            </a:p>
          </p:txBody>
        </p:sp>
      </p:grpSp>
      <p:sp>
        <p:nvSpPr>
          <p:cNvPr id="27" name="Freeform: Shape 21">
            <a:extLst>
              <a:ext uri="{FF2B5EF4-FFF2-40B4-BE49-F238E27FC236}">
                <a16:creationId xmlns:a16="http://schemas.microsoft.com/office/drawing/2014/main" id="{2BDE082C-419F-4407-1B27-3B9B3DD88E2F}"/>
              </a:ext>
            </a:extLst>
          </p:cNvPr>
          <p:cNvSpPr/>
          <p:nvPr/>
        </p:nvSpPr>
        <p:spPr>
          <a:xfrm>
            <a:off x="2423642" y="3718113"/>
            <a:ext cx="470974" cy="328561"/>
          </a:xfrm>
          <a:custGeom>
            <a:avLst/>
            <a:gdLst>
              <a:gd name="connsiteX0" fmla="*/ 0 w 417478"/>
              <a:gd name="connsiteY0" fmla="*/ 142 h 291241"/>
              <a:gd name="connsiteX1" fmla="*/ 208739 w 417478"/>
              <a:gd name="connsiteY1" fmla="*/ 291241 h 291241"/>
              <a:gd name="connsiteX2" fmla="*/ 417479 w 417478"/>
              <a:gd name="connsiteY2" fmla="*/ 0 h 291241"/>
              <a:gd name="connsiteX3" fmla="*/ 0 w 417478"/>
              <a:gd name="connsiteY3" fmla="*/ 142 h 291241"/>
            </a:gdLst>
            <a:ahLst/>
            <a:cxnLst>
              <a:cxn ang="0">
                <a:pos x="connsiteX0" y="connsiteY0"/>
              </a:cxn>
              <a:cxn ang="0">
                <a:pos x="connsiteX1" y="connsiteY1"/>
              </a:cxn>
              <a:cxn ang="0">
                <a:pos x="connsiteX2" y="connsiteY2"/>
              </a:cxn>
              <a:cxn ang="0">
                <a:pos x="connsiteX3" y="connsiteY3"/>
              </a:cxn>
            </a:cxnLst>
            <a:rect l="l" t="t" r="r" b="b"/>
            <a:pathLst>
              <a:path w="417478" h="291241">
                <a:moveTo>
                  <a:pt x="0" y="142"/>
                </a:moveTo>
                <a:lnTo>
                  <a:pt x="208739" y="291241"/>
                </a:lnTo>
                <a:lnTo>
                  <a:pt x="417479" y="0"/>
                </a:lnTo>
                <a:lnTo>
                  <a:pt x="0" y="142"/>
                </a:lnTo>
                <a:close/>
              </a:path>
            </a:pathLst>
          </a:custGeom>
          <a:solidFill>
            <a:srgbClr val="0068B3"/>
          </a:solidFill>
          <a:ln w="14194" cap="flat">
            <a:noFill/>
            <a:prstDash val="solid"/>
            <a:miter/>
          </a:ln>
        </p:spPr>
        <p:txBody>
          <a:bodyPr rtlCol="0" anchor="ctr"/>
          <a:lstStyle/>
          <a:p>
            <a:endParaRPr lang="en-GB">
              <a:latin typeface="Arial"/>
              <a:cs typeface="Arial"/>
            </a:endParaRPr>
          </a:p>
        </p:txBody>
      </p:sp>
      <p:sp>
        <p:nvSpPr>
          <p:cNvPr id="28" name="Freeform: Shape 22">
            <a:extLst>
              <a:ext uri="{FF2B5EF4-FFF2-40B4-BE49-F238E27FC236}">
                <a16:creationId xmlns:a16="http://schemas.microsoft.com/office/drawing/2014/main" id="{A6BC884B-27C6-2605-1DE5-71BE3C99CD46}"/>
              </a:ext>
            </a:extLst>
          </p:cNvPr>
          <p:cNvSpPr/>
          <p:nvPr/>
        </p:nvSpPr>
        <p:spPr>
          <a:xfrm>
            <a:off x="4654202" y="3718113"/>
            <a:ext cx="470974" cy="328561"/>
          </a:xfrm>
          <a:custGeom>
            <a:avLst/>
            <a:gdLst>
              <a:gd name="connsiteX0" fmla="*/ 0 w 417478"/>
              <a:gd name="connsiteY0" fmla="*/ 142 h 291241"/>
              <a:gd name="connsiteX1" fmla="*/ 208739 w 417478"/>
              <a:gd name="connsiteY1" fmla="*/ 291241 h 291241"/>
              <a:gd name="connsiteX2" fmla="*/ 417479 w 417478"/>
              <a:gd name="connsiteY2" fmla="*/ 0 h 291241"/>
              <a:gd name="connsiteX3" fmla="*/ 0 w 417478"/>
              <a:gd name="connsiteY3" fmla="*/ 142 h 291241"/>
            </a:gdLst>
            <a:ahLst/>
            <a:cxnLst>
              <a:cxn ang="0">
                <a:pos x="connsiteX0" y="connsiteY0"/>
              </a:cxn>
              <a:cxn ang="0">
                <a:pos x="connsiteX1" y="connsiteY1"/>
              </a:cxn>
              <a:cxn ang="0">
                <a:pos x="connsiteX2" y="connsiteY2"/>
              </a:cxn>
              <a:cxn ang="0">
                <a:pos x="connsiteX3" y="connsiteY3"/>
              </a:cxn>
            </a:cxnLst>
            <a:rect l="l" t="t" r="r" b="b"/>
            <a:pathLst>
              <a:path w="417478" h="291241">
                <a:moveTo>
                  <a:pt x="0" y="142"/>
                </a:moveTo>
                <a:lnTo>
                  <a:pt x="208739" y="291241"/>
                </a:lnTo>
                <a:lnTo>
                  <a:pt x="417479" y="0"/>
                </a:lnTo>
                <a:lnTo>
                  <a:pt x="0" y="142"/>
                </a:lnTo>
                <a:close/>
              </a:path>
            </a:pathLst>
          </a:custGeom>
          <a:solidFill>
            <a:srgbClr val="00A651"/>
          </a:solidFill>
          <a:ln w="14194" cap="flat">
            <a:noFill/>
            <a:prstDash val="solid"/>
            <a:miter/>
          </a:ln>
        </p:spPr>
        <p:txBody>
          <a:bodyPr rtlCol="0" anchor="ctr"/>
          <a:lstStyle/>
          <a:p>
            <a:endParaRPr lang="en-GB">
              <a:latin typeface="Arial"/>
              <a:cs typeface="Arial"/>
            </a:endParaRPr>
          </a:p>
        </p:txBody>
      </p:sp>
      <p:sp>
        <p:nvSpPr>
          <p:cNvPr id="29" name="Freeform: Shape 23">
            <a:extLst>
              <a:ext uri="{FF2B5EF4-FFF2-40B4-BE49-F238E27FC236}">
                <a16:creationId xmlns:a16="http://schemas.microsoft.com/office/drawing/2014/main" id="{DCE2EB43-75B4-83EB-99EF-DAB88E3BC129}"/>
              </a:ext>
            </a:extLst>
          </p:cNvPr>
          <p:cNvSpPr/>
          <p:nvPr/>
        </p:nvSpPr>
        <p:spPr>
          <a:xfrm>
            <a:off x="6877071" y="3718113"/>
            <a:ext cx="470974" cy="328561"/>
          </a:xfrm>
          <a:custGeom>
            <a:avLst/>
            <a:gdLst>
              <a:gd name="connsiteX0" fmla="*/ 0 w 417478"/>
              <a:gd name="connsiteY0" fmla="*/ 142 h 291241"/>
              <a:gd name="connsiteX1" fmla="*/ 208740 w 417478"/>
              <a:gd name="connsiteY1" fmla="*/ 291241 h 291241"/>
              <a:gd name="connsiteX2" fmla="*/ 417479 w 417478"/>
              <a:gd name="connsiteY2" fmla="*/ 0 h 291241"/>
              <a:gd name="connsiteX3" fmla="*/ 0 w 417478"/>
              <a:gd name="connsiteY3" fmla="*/ 142 h 291241"/>
            </a:gdLst>
            <a:ahLst/>
            <a:cxnLst>
              <a:cxn ang="0">
                <a:pos x="connsiteX0" y="connsiteY0"/>
              </a:cxn>
              <a:cxn ang="0">
                <a:pos x="connsiteX1" y="connsiteY1"/>
              </a:cxn>
              <a:cxn ang="0">
                <a:pos x="connsiteX2" y="connsiteY2"/>
              </a:cxn>
              <a:cxn ang="0">
                <a:pos x="connsiteX3" y="connsiteY3"/>
              </a:cxn>
            </a:cxnLst>
            <a:rect l="l" t="t" r="r" b="b"/>
            <a:pathLst>
              <a:path w="417478" h="291241">
                <a:moveTo>
                  <a:pt x="0" y="142"/>
                </a:moveTo>
                <a:lnTo>
                  <a:pt x="208740" y="291241"/>
                </a:lnTo>
                <a:lnTo>
                  <a:pt x="417479" y="0"/>
                </a:lnTo>
                <a:lnTo>
                  <a:pt x="0" y="142"/>
                </a:lnTo>
                <a:close/>
              </a:path>
            </a:pathLst>
          </a:custGeom>
          <a:solidFill>
            <a:srgbClr val="330072"/>
          </a:solidFill>
          <a:ln w="14194" cap="flat">
            <a:noFill/>
            <a:prstDash val="solid"/>
            <a:miter/>
          </a:ln>
        </p:spPr>
        <p:txBody>
          <a:bodyPr rtlCol="0" anchor="ctr"/>
          <a:lstStyle/>
          <a:p>
            <a:endParaRPr lang="en-GB">
              <a:latin typeface="Arial"/>
              <a:cs typeface="Arial"/>
            </a:endParaRPr>
          </a:p>
        </p:txBody>
      </p:sp>
      <p:sp>
        <p:nvSpPr>
          <p:cNvPr id="30" name="Freeform: Shape 24">
            <a:extLst>
              <a:ext uri="{FF2B5EF4-FFF2-40B4-BE49-F238E27FC236}">
                <a16:creationId xmlns:a16="http://schemas.microsoft.com/office/drawing/2014/main" id="{1E61DA8F-A342-A1B9-D9CA-CAFC0CC35163}"/>
              </a:ext>
            </a:extLst>
          </p:cNvPr>
          <p:cNvSpPr/>
          <p:nvPr/>
        </p:nvSpPr>
        <p:spPr>
          <a:xfrm>
            <a:off x="9107633" y="3718113"/>
            <a:ext cx="470974" cy="328561"/>
          </a:xfrm>
          <a:custGeom>
            <a:avLst/>
            <a:gdLst>
              <a:gd name="connsiteX0" fmla="*/ 0 w 417479"/>
              <a:gd name="connsiteY0" fmla="*/ 142 h 291241"/>
              <a:gd name="connsiteX1" fmla="*/ 208740 w 417479"/>
              <a:gd name="connsiteY1" fmla="*/ 291241 h 291241"/>
              <a:gd name="connsiteX2" fmla="*/ 417479 w 417479"/>
              <a:gd name="connsiteY2" fmla="*/ 0 h 291241"/>
              <a:gd name="connsiteX3" fmla="*/ 0 w 417479"/>
              <a:gd name="connsiteY3" fmla="*/ 142 h 291241"/>
            </a:gdLst>
            <a:ahLst/>
            <a:cxnLst>
              <a:cxn ang="0">
                <a:pos x="connsiteX0" y="connsiteY0"/>
              </a:cxn>
              <a:cxn ang="0">
                <a:pos x="connsiteX1" y="connsiteY1"/>
              </a:cxn>
              <a:cxn ang="0">
                <a:pos x="connsiteX2" y="connsiteY2"/>
              </a:cxn>
              <a:cxn ang="0">
                <a:pos x="connsiteX3" y="connsiteY3"/>
              </a:cxn>
            </a:cxnLst>
            <a:rect l="l" t="t" r="r" b="b"/>
            <a:pathLst>
              <a:path w="417479" h="291241">
                <a:moveTo>
                  <a:pt x="0" y="142"/>
                </a:moveTo>
                <a:lnTo>
                  <a:pt x="208740" y="291241"/>
                </a:lnTo>
                <a:lnTo>
                  <a:pt x="417479" y="0"/>
                </a:lnTo>
                <a:lnTo>
                  <a:pt x="0" y="142"/>
                </a:lnTo>
                <a:close/>
              </a:path>
            </a:pathLst>
          </a:custGeom>
          <a:solidFill>
            <a:srgbClr val="008F9C"/>
          </a:solidFill>
          <a:ln w="14194" cap="flat">
            <a:noFill/>
            <a:prstDash val="solid"/>
            <a:miter/>
          </a:ln>
        </p:spPr>
        <p:txBody>
          <a:bodyPr rtlCol="0" anchor="ctr"/>
          <a:lstStyle/>
          <a:p>
            <a:endParaRPr lang="en-GB">
              <a:latin typeface="Arial"/>
              <a:cs typeface="Arial"/>
            </a:endParaRPr>
          </a:p>
        </p:txBody>
      </p:sp>
      <p:sp>
        <p:nvSpPr>
          <p:cNvPr id="31" name="Freeform 30">
            <a:extLst>
              <a:ext uri="{FF2B5EF4-FFF2-40B4-BE49-F238E27FC236}">
                <a16:creationId xmlns:a16="http://schemas.microsoft.com/office/drawing/2014/main" id="{09E7112B-BC8C-25C7-67B8-730102E1DFE2}"/>
              </a:ext>
            </a:extLst>
          </p:cNvPr>
          <p:cNvSpPr>
            <a:spLocks noEditPoints="1"/>
          </p:cNvSpPr>
          <p:nvPr/>
        </p:nvSpPr>
        <p:spPr bwMode="auto">
          <a:xfrm>
            <a:off x="9016480" y="2651247"/>
            <a:ext cx="596814" cy="596814"/>
          </a:xfrm>
          <a:custGeom>
            <a:avLst/>
            <a:gdLst>
              <a:gd name="T0" fmla="*/ 16 w 208"/>
              <a:gd name="T1" fmla="*/ 80 h 208"/>
              <a:gd name="T2" fmla="*/ 144 w 208"/>
              <a:gd name="T3" fmla="*/ 80 h 208"/>
              <a:gd name="T4" fmla="*/ 112 w 208"/>
              <a:gd name="T5" fmla="*/ 126 h 208"/>
              <a:gd name="T6" fmla="*/ 104 w 208"/>
              <a:gd name="T7" fmla="*/ 108 h 208"/>
              <a:gd name="T8" fmla="*/ 96 w 208"/>
              <a:gd name="T9" fmla="*/ 108 h 208"/>
              <a:gd name="T10" fmla="*/ 80 w 208"/>
              <a:gd name="T11" fmla="*/ 136 h 208"/>
              <a:gd name="T12" fmla="*/ 64 w 208"/>
              <a:gd name="T13" fmla="*/ 108 h 208"/>
              <a:gd name="T14" fmla="*/ 56 w 208"/>
              <a:gd name="T15" fmla="*/ 108 h 208"/>
              <a:gd name="T16" fmla="*/ 48 w 208"/>
              <a:gd name="T17" fmla="*/ 126 h 208"/>
              <a:gd name="T18" fmla="*/ 55 w 208"/>
              <a:gd name="T19" fmla="*/ 90 h 208"/>
              <a:gd name="T20" fmla="*/ 77 w 208"/>
              <a:gd name="T21" fmla="*/ 103 h 208"/>
              <a:gd name="T22" fmla="*/ 83 w 208"/>
              <a:gd name="T23" fmla="*/ 103 h 208"/>
              <a:gd name="T24" fmla="*/ 105 w 208"/>
              <a:gd name="T25" fmla="*/ 90 h 208"/>
              <a:gd name="T26" fmla="*/ 112 w 208"/>
              <a:gd name="T27" fmla="*/ 126 h 208"/>
              <a:gd name="T28" fmla="*/ 120 w 208"/>
              <a:gd name="T29" fmla="*/ 100 h 208"/>
              <a:gd name="T30" fmla="*/ 107 w 208"/>
              <a:gd name="T31" fmla="*/ 83 h 208"/>
              <a:gd name="T32" fmla="*/ 93 w 208"/>
              <a:gd name="T33" fmla="*/ 81 h 208"/>
              <a:gd name="T34" fmla="*/ 67 w 208"/>
              <a:gd name="T35" fmla="*/ 81 h 208"/>
              <a:gd name="T36" fmla="*/ 53 w 208"/>
              <a:gd name="T37" fmla="*/ 83 h 208"/>
              <a:gd name="T38" fmla="*/ 40 w 208"/>
              <a:gd name="T39" fmla="*/ 100 h 208"/>
              <a:gd name="T40" fmla="*/ 24 w 208"/>
              <a:gd name="T41" fmla="*/ 80 h 208"/>
              <a:gd name="T42" fmla="*/ 136 w 208"/>
              <a:gd name="T43" fmla="*/ 80 h 208"/>
              <a:gd name="T44" fmla="*/ 80 w 208"/>
              <a:gd name="T45" fmla="*/ 32 h 208"/>
              <a:gd name="T46" fmla="*/ 80 w 208"/>
              <a:gd name="T47" fmla="*/ 80 h 208"/>
              <a:gd name="T48" fmla="*/ 80 w 208"/>
              <a:gd name="T49" fmla="*/ 32 h 208"/>
              <a:gd name="T50" fmla="*/ 64 w 208"/>
              <a:gd name="T51" fmla="*/ 56 h 208"/>
              <a:gd name="T52" fmla="*/ 96 w 208"/>
              <a:gd name="T53" fmla="*/ 56 h 208"/>
              <a:gd name="T54" fmla="*/ 202 w 208"/>
              <a:gd name="T55" fmla="*/ 172 h 208"/>
              <a:gd name="T56" fmla="*/ 160 w 208"/>
              <a:gd name="T57" fmla="*/ 80 h 208"/>
              <a:gd name="T58" fmla="*/ 0 w 208"/>
              <a:gd name="T59" fmla="*/ 80 h 208"/>
              <a:gd name="T60" fmla="*/ 120 w 208"/>
              <a:gd name="T61" fmla="*/ 149 h 208"/>
              <a:gd name="T62" fmla="*/ 187 w 208"/>
              <a:gd name="T63" fmla="*/ 208 h 208"/>
              <a:gd name="T64" fmla="*/ 202 w 208"/>
              <a:gd name="T65" fmla="*/ 202 h 208"/>
              <a:gd name="T66" fmla="*/ 202 w 208"/>
              <a:gd name="T67" fmla="*/ 172 h 208"/>
              <a:gd name="T68" fmla="*/ 8 w 208"/>
              <a:gd name="T69" fmla="*/ 80 h 208"/>
              <a:gd name="T70" fmla="*/ 152 w 208"/>
              <a:gd name="T71" fmla="*/ 80 h 208"/>
              <a:gd name="T72" fmla="*/ 127 w 208"/>
              <a:gd name="T73" fmla="*/ 145 h 208"/>
              <a:gd name="T74" fmla="*/ 152 w 208"/>
              <a:gd name="T75" fmla="*/ 134 h 208"/>
              <a:gd name="T76" fmla="*/ 127 w 208"/>
              <a:gd name="T77" fmla="*/ 145 h 208"/>
              <a:gd name="T78" fmla="*/ 187 w 208"/>
              <a:gd name="T79" fmla="*/ 200 h 208"/>
              <a:gd name="T80" fmla="*/ 140 w 208"/>
              <a:gd name="T81" fmla="*/ 158 h 208"/>
              <a:gd name="T82" fmla="*/ 196 w 208"/>
              <a:gd name="T83" fmla="*/ 178 h 208"/>
              <a:gd name="T84" fmla="*/ 196 w 208"/>
              <a:gd name="T8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208">
                <a:moveTo>
                  <a:pt x="80" y="16"/>
                </a:moveTo>
                <a:cubicBezTo>
                  <a:pt x="45" y="16"/>
                  <a:pt x="16" y="45"/>
                  <a:pt x="16" y="80"/>
                </a:cubicBezTo>
                <a:cubicBezTo>
                  <a:pt x="16" y="115"/>
                  <a:pt x="45" y="144"/>
                  <a:pt x="80" y="144"/>
                </a:cubicBezTo>
                <a:cubicBezTo>
                  <a:pt x="115" y="144"/>
                  <a:pt x="144" y="115"/>
                  <a:pt x="144" y="80"/>
                </a:cubicBezTo>
                <a:cubicBezTo>
                  <a:pt x="144" y="45"/>
                  <a:pt x="115" y="16"/>
                  <a:pt x="80" y="16"/>
                </a:cubicBezTo>
                <a:close/>
                <a:moveTo>
                  <a:pt x="112" y="126"/>
                </a:moveTo>
                <a:cubicBezTo>
                  <a:pt x="109" y="128"/>
                  <a:pt x="107" y="129"/>
                  <a:pt x="104" y="130"/>
                </a:cubicBezTo>
                <a:cubicBezTo>
                  <a:pt x="104" y="108"/>
                  <a:pt x="104" y="108"/>
                  <a:pt x="104" y="108"/>
                </a:cubicBezTo>
                <a:cubicBezTo>
                  <a:pt x="104" y="106"/>
                  <a:pt x="102" y="104"/>
                  <a:pt x="100" y="104"/>
                </a:cubicBezTo>
                <a:cubicBezTo>
                  <a:pt x="98" y="104"/>
                  <a:pt x="96" y="106"/>
                  <a:pt x="96" y="108"/>
                </a:cubicBezTo>
                <a:cubicBezTo>
                  <a:pt x="96" y="134"/>
                  <a:pt x="96" y="134"/>
                  <a:pt x="96" y="134"/>
                </a:cubicBezTo>
                <a:cubicBezTo>
                  <a:pt x="91" y="135"/>
                  <a:pt x="86" y="136"/>
                  <a:pt x="80" y="136"/>
                </a:cubicBezTo>
                <a:cubicBezTo>
                  <a:pt x="74" y="136"/>
                  <a:pt x="69" y="135"/>
                  <a:pt x="64" y="134"/>
                </a:cubicBezTo>
                <a:cubicBezTo>
                  <a:pt x="64" y="108"/>
                  <a:pt x="64" y="108"/>
                  <a:pt x="64" y="108"/>
                </a:cubicBezTo>
                <a:cubicBezTo>
                  <a:pt x="64" y="106"/>
                  <a:pt x="62" y="104"/>
                  <a:pt x="60" y="104"/>
                </a:cubicBezTo>
                <a:cubicBezTo>
                  <a:pt x="58" y="104"/>
                  <a:pt x="56" y="106"/>
                  <a:pt x="56" y="108"/>
                </a:cubicBezTo>
                <a:cubicBezTo>
                  <a:pt x="56" y="130"/>
                  <a:pt x="56" y="130"/>
                  <a:pt x="56" y="130"/>
                </a:cubicBezTo>
                <a:cubicBezTo>
                  <a:pt x="53" y="129"/>
                  <a:pt x="51" y="128"/>
                  <a:pt x="48" y="126"/>
                </a:cubicBezTo>
                <a:cubicBezTo>
                  <a:pt x="48" y="100"/>
                  <a:pt x="48" y="100"/>
                  <a:pt x="48" y="100"/>
                </a:cubicBezTo>
                <a:cubicBezTo>
                  <a:pt x="48" y="96"/>
                  <a:pt x="51" y="92"/>
                  <a:pt x="55" y="90"/>
                </a:cubicBezTo>
                <a:cubicBezTo>
                  <a:pt x="63" y="88"/>
                  <a:pt x="63" y="88"/>
                  <a:pt x="63" y="88"/>
                </a:cubicBezTo>
                <a:cubicBezTo>
                  <a:pt x="77" y="103"/>
                  <a:pt x="77" y="103"/>
                  <a:pt x="77" y="103"/>
                </a:cubicBezTo>
                <a:cubicBezTo>
                  <a:pt x="78" y="104"/>
                  <a:pt x="79" y="104"/>
                  <a:pt x="80" y="104"/>
                </a:cubicBezTo>
                <a:cubicBezTo>
                  <a:pt x="81" y="104"/>
                  <a:pt x="82" y="104"/>
                  <a:pt x="83" y="103"/>
                </a:cubicBezTo>
                <a:cubicBezTo>
                  <a:pt x="97" y="88"/>
                  <a:pt x="97" y="88"/>
                  <a:pt x="97" y="88"/>
                </a:cubicBezTo>
                <a:cubicBezTo>
                  <a:pt x="105" y="90"/>
                  <a:pt x="105" y="90"/>
                  <a:pt x="105" y="90"/>
                </a:cubicBezTo>
                <a:cubicBezTo>
                  <a:pt x="109" y="92"/>
                  <a:pt x="112" y="96"/>
                  <a:pt x="112" y="100"/>
                </a:cubicBezTo>
                <a:lnTo>
                  <a:pt x="112" y="126"/>
                </a:lnTo>
                <a:close/>
                <a:moveTo>
                  <a:pt x="120" y="119"/>
                </a:moveTo>
                <a:cubicBezTo>
                  <a:pt x="120" y="100"/>
                  <a:pt x="120" y="100"/>
                  <a:pt x="120" y="100"/>
                </a:cubicBezTo>
                <a:cubicBezTo>
                  <a:pt x="120" y="92"/>
                  <a:pt x="115" y="85"/>
                  <a:pt x="108" y="83"/>
                </a:cubicBezTo>
                <a:cubicBezTo>
                  <a:pt x="107" y="83"/>
                  <a:pt x="107" y="83"/>
                  <a:pt x="107" y="83"/>
                </a:cubicBezTo>
                <a:cubicBezTo>
                  <a:pt x="97" y="80"/>
                  <a:pt x="97" y="80"/>
                  <a:pt x="97" y="80"/>
                </a:cubicBezTo>
                <a:cubicBezTo>
                  <a:pt x="96" y="80"/>
                  <a:pt x="94" y="80"/>
                  <a:pt x="93" y="81"/>
                </a:cubicBezTo>
                <a:cubicBezTo>
                  <a:pt x="80" y="94"/>
                  <a:pt x="80" y="94"/>
                  <a:pt x="80" y="94"/>
                </a:cubicBezTo>
                <a:cubicBezTo>
                  <a:pt x="67" y="81"/>
                  <a:pt x="67" y="81"/>
                  <a:pt x="67" y="81"/>
                </a:cubicBezTo>
                <a:cubicBezTo>
                  <a:pt x="66" y="80"/>
                  <a:pt x="64" y="80"/>
                  <a:pt x="63" y="80"/>
                </a:cubicBezTo>
                <a:cubicBezTo>
                  <a:pt x="53" y="83"/>
                  <a:pt x="53" y="83"/>
                  <a:pt x="53" y="83"/>
                </a:cubicBezTo>
                <a:cubicBezTo>
                  <a:pt x="52" y="83"/>
                  <a:pt x="52" y="83"/>
                  <a:pt x="52" y="83"/>
                </a:cubicBezTo>
                <a:cubicBezTo>
                  <a:pt x="45" y="85"/>
                  <a:pt x="40" y="92"/>
                  <a:pt x="40" y="100"/>
                </a:cubicBezTo>
                <a:cubicBezTo>
                  <a:pt x="40" y="119"/>
                  <a:pt x="40" y="119"/>
                  <a:pt x="40" y="119"/>
                </a:cubicBezTo>
                <a:cubicBezTo>
                  <a:pt x="30" y="109"/>
                  <a:pt x="24" y="95"/>
                  <a:pt x="24" y="80"/>
                </a:cubicBezTo>
                <a:cubicBezTo>
                  <a:pt x="24" y="49"/>
                  <a:pt x="49" y="24"/>
                  <a:pt x="80" y="24"/>
                </a:cubicBezTo>
                <a:cubicBezTo>
                  <a:pt x="111" y="24"/>
                  <a:pt x="136" y="49"/>
                  <a:pt x="136" y="80"/>
                </a:cubicBezTo>
                <a:cubicBezTo>
                  <a:pt x="136" y="95"/>
                  <a:pt x="130" y="109"/>
                  <a:pt x="120" y="119"/>
                </a:cubicBezTo>
                <a:close/>
                <a:moveTo>
                  <a:pt x="80" y="32"/>
                </a:moveTo>
                <a:cubicBezTo>
                  <a:pt x="67" y="32"/>
                  <a:pt x="56" y="43"/>
                  <a:pt x="56" y="56"/>
                </a:cubicBezTo>
                <a:cubicBezTo>
                  <a:pt x="56" y="69"/>
                  <a:pt x="67" y="80"/>
                  <a:pt x="80" y="80"/>
                </a:cubicBezTo>
                <a:cubicBezTo>
                  <a:pt x="93" y="80"/>
                  <a:pt x="104" y="69"/>
                  <a:pt x="104" y="56"/>
                </a:cubicBezTo>
                <a:cubicBezTo>
                  <a:pt x="104" y="43"/>
                  <a:pt x="93" y="32"/>
                  <a:pt x="80" y="32"/>
                </a:cubicBezTo>
                <a:close/>
                <a:moveTo>
                  <a:pt x="80" y="72"/>
                </a:moveTo>
                <a:cubicBezTo>
                  <a:pt x="71" y="72"/>
                  <a:pt x="64" y="65"/>
                  <a:pt x="64" y="56"/>
                </a:cubicBezTo>
                <a:cubicBezTo>
                  <a:pt x="64" y="47"/>
                  <a:pt x="71" y="40"/>
                  <a:pt x="80" y="40"/>
                </a:cubicBezTo>
                <a:cubicBezTo>
                  <a:pt x="89" y="40"/>
                  <a:pt x="96" y="47"/>
                  <a:pt x="96" y="56"/>
                </a:cubicBezTo>
                <a:cubicBezTo>
                  <a:pt x="96" y="65"/>
                  <a:pt x="89" y="72"/>
                  <a:pt x="80" y="72"/>
                </a:cubicBezTo>
                <a:close/>
                <a:moveTo>
                  <a:pt x="202" y="172"/>
                </a:moveTo>
                <a:cubicBezTo>
                  <a:pt x="149" y="120"/>
                  <a:pt x="149" y="120"/>
                  <a:pt x="149" y="120"/>
                </a:cubicBezTo>
                <a:cubicBezTo>
                  <a:pt x="156" y="108"/>
                  <a:pt x="160" y="94"/>
                  <a:pt x="160" y="80"/>
                </a:cubicBezTo>
                <a:cubicBezTo>
                  <a:pt x="160" y="36"/>
                  <a:pt x="124" y="0"/>
                  <a:pt x="80" y="0"/>
                </a:cubicBezTo>
                <a:cubicBezTo>
                  <a:pt x="36" y="0"/>
                  <a:pt x="0" y="36"/>
                  <a:pt x="0" y="80"/>
                </a:cubicBezTo>
                <a:cubicBezTo>
                  <a:pt x="0" y="124"/>
                  <a:pt x="36" y="160"/>
                  <a:pt x="80" y="160"/>
                </a:cubicBezTo>
                <a:cubicBezTo>
                  <a:pt x="94" y="160"/>
                  <a:pt x="108" y="156"/>
                  <a:pt x="120" y="149"/>
                </a:cubicBezTo>
                <a:cubicBezTo>
                  <a:pt x="172" y="202"/>
                  <a:pt x="172" y="202"/>
                  <a:pt x="172" y="202"/>
                </a:cubicBezTo>
                <a:cubicBezTo>
                  <a:pt x="176" y="206"/>
                  <a:pt x="182" y="208"/>
                  <a:pt x="187" y="208"/>
                </a:cubicBezTo>
                <a:cubicBezTo>
                  <a:pt x="187" y="208"/>
                  <a:pt x="187" y="208"/>
                  <a:pt x="187" y="208"/>
                </a:cubicBezTo>
                <a:cubicBezTo>
                  <a:pt x="192" y="208"/>
                  <a:pt x="198" y="206"/>
                  <a:pt x="202" y="202"/>
                </a:cubicBezTo>
                <a:cubicBezTo>
                  <a:pt x="206" y="198"/>
                  <a:pt x="208" y="192"/>
                  <a:pt x="208" y="187"/>
                </a:cubicBezTo>
                <a:cubicBezTo>
                  <a:pt x="208" y="182"/>
                  <a:pt x="206" y="176"/>
                  <a:pt x="202" y="172"/>
                </a:cubicBezTo>
                <a:close/>
                <a:moveTo>
                  <a:pt x="80" y="152"/>
                </a:moveTo>
                <a:cubicBezTo>
                  <a:pt x="40" y="152"/>
                  <a:pt x="8" y="120"/>
                  <a:pt x="8" y="80"/>
                </a:cubicBezTo>
                <a:cubicBezTo>
                  <a:pt x="8" y="40"/>
                  <a:pt x="40" y="8"/>
                  <a:pt x="80" y="8"/>
                </a:cubicBezTo>
                <a:cubicBezTo>
                  <a:pt x="120" y="8"/>
                  <a:pt x="152" y="40"/>
                  <a:pt x="152" y="80"/>
                </a:cubicBezTo>
                <a:cubicBezTo>
                  <a:pt x="152" y="120"/>
                  <a:pt x="120" y="152"/>
                  <a:pt x="80" y="152"/>
                </a:cubicBezTo>
                <a:close/>
                <a:moveTo>
                  <a:pt x="127" y="145"/>
                </a:moveTo>
                <a:cubicBezTo>
                  <a:pt x="134" y="140"/>
                  <a:pt x="140" y="134"/>
                  <a:pt x="145" y="127"/>
                </a:cubicBezTo>
                <a:cubicBezTo>
                  <a:pt x="152" y="134"/>
                  <a:pt x="152" y="134"/>
                  <a:pt x="152" y="134"/>
                </a:cubicBezTo>
                <a:cubicBezTo>
                  <a:pt x="134" y="152"/>
                  <a:pt x="134" y="152"/>
                  <a:pt x="134" y="152"/>
                </a:cubicBezTo>
                <a:lnTo>
                  <a:pt x="127" y="145"/>
                </a:lnTo>
                <a:close/>
                <a:moveTo>
                  <a:pt x="196" y="196"/>
                </a:moveTo>
                <a:cubicBezTo>
                  <a:pt x="194" y="199"/>
                  <a:pt x="190" y="200"/>
                  <a:pt x="187" y="200"/>
                </a:cubicBezTo>
                <a:cubicBezTo>
                  <a:pt x="184" y="200"/>
                  <a:pt x="180" y="199"/>
                  <a:pt x="178" y="196"/>
                </a:cubicBezTo>
                <a:cubicBezTo>
                  <a:pt x="140" y="158"/>
                  <a:pt x="140" y="158"/>
                  <a:pt x="140" y="158"/>
                </a:cubicBezTo>
                <a:cubicBezTo>
                  <a:pt x="158" y="140"/>
                  <a:pt x="158" y="140"/>
                  <a:pt x="158" y="140"/>
                </a:cubicBezTo>
                <a:cubicBezTo>
                  <a:pt x="196" y="178"/>
                  <a:pt x="196" y="178"/>
                  <a:pt x="196" y="178"/>
                </a:cubicBezTo>
                <a:cubicBezTo>
                  <a:pt x="199" y="180"/>
                  <a:pt x="200" y="184"/>
                  <a:pt x="200" y="187"/>
                </a:cubicBezTo>
                <a:cubicBezTo>
                  <a:pt x="200" y="190"/>
                  <a:pt x="199" y="194"/>
                  <a:pt x="196" y="19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Arial"/>
              <a:cs typeface="Arial"/>
            </a:endParaRPr>
          </a:p>
        </p:txBody>
      </p:sp>
      <p:sp>
        <p:nvSpPr>
          <p:cNvPr id="32" name="TextBox 31">
            <a:extLst>
              <a:ext uri="{FF2B5EF4-FFF2-40B4-BE49-F238E27FC236}">
                <a16:creationId xmlns:a16="http://schemas.microsoft.com/office/drawing/2014/main" id="{6750C5DC-AE5B-0AD1-C291-9A3D533B2147}"/>
              </a:ext>
            </a:extLst>
          </p:cNvPr>
          <p:cNvSpPr txBox="1"/>
          <p:nvPr/>
        </p:nvSpPr>
        <p:spPr>
          <a:xfrm>
            <a:off x="1823070" y="4581834"/>
            <a:ext cx="1769676" cy="2261238"/>
          </a:xfrm>
          <a:prstGeom prst="rect">
            <a:avLst/>
          </a:prstGeom>
          <a:noFill/>
        </p:spPr>
        <p:txBody>
          <a:bodyPr wrap="square" lIns="0" tIns="0" rIns="0" bIns="0" rtlCol="0">
            <a:noAutofit/>
          </a:bodyPr>
          <a:lstStyle/>
          <a:p>
            <a:pPr algn="ctr"/>
            <a:r>
              <a:rPr lang="en-GB" sz="1100" b="1" dirty="0">
                <a:latin typeface="Arial"/>
                <a:cs typeface="Arial"/>
              </a:rPr>
              <a:t>Manager: </a:t>
            </a:r>
          </a:p>
          <a:p>
            <a:pPr algn="ctr"/>
            <a:r>
              <a:rPr lang="en-GB" sz="1100" dirty="0">
                <a:latin typeface="Arial"/>
                <a:cs typeface="Arial"/>
              </a:rPr>
              <a:t>Reflect and prepare to meet with line report to discuss career goals and development.</a:t>
            </a:r>
          </a:p>
          <a:p>
            <a:pPr algn="ctr"/>
            <a:endParaRPr lang="en-GB" sz="1100" dirty="0">
              <a:latin typeface="Arial"/>
              <a:cs typeface="Arial"/>
            </a:endParaRPr>
          </a:p>
          <a:p>
            <a:pPr algn="ctr"/>
            <a:r>
              <a:rPr lang="en-GB" sz="1100" b="1" dirty="0">
                <a:latin typeface="Arial"/>
                <a:cs typeface="Arial"/>
              </a:rPr>
              <a:t>Line report:</a:t>
            </a:r>
          </a:p>
          <a:p>
            <a:pPr algn="ctr"/>
            <a:r>
              <a:rPr lang="en-GB" sz="1100" dirty="0">
                <a:latin typeface="Arial"/>
                <a:cs typeface="Arial"/>
              </a:rPr>
              <a:t>Reflect and complete skills self-assessment (ideally, complete with manager as a joint exercise, agreeing best way to do this).</a:t>
            </a:r>
          </a:p>
        </p:txBody>
      </p:sp>
      <p:sp>
        <p:nvSpPr>
          <p:cNvPr id="33" name="Freeform: Shape 3">
            <a:extLst>
              <a:ext uri="{FF2B5EF4-FFF2-40B4-BE49-F238E27FC236}">
                <a16:creationId xmlns:a16="http://schemas.microsoft.com/office/drawing/2014/main" id="{D5D09D60-0AD7-1075-D992-9EBD3880E559}"/>
              </a:ext>
            </a:extLst>
          </p:cNvPr>
          <p:cNvSpPr/>
          <p:nvPr/>
        </p:nvSpPr>
        <p:spPr>
          <a:xfrm>
            <a:off x="1823070" y="4080577"/>
            <a:ext cx="1769676" cy="466012"/>
          </a:xfrm>
          <a:prstGeom prst="roundRect">
            <a:avLst/>
          </a:prstGeom>
          <a:solidFill>
            <a:schemeClr val="accent1"/>
          </a:solidFill>
          <a:ln w="14194" cap="flat">
            <a:solidFill>
              <a:schemeClr val="accent1"/>
            </a:solidFill>
            <a:prstDash val="solid"/>
            <a:miter/>
          </a:ln>
        </p:spPr>
        <p:txBody>
          <a:bodyPr rtlCol="0" anchor="ctr"/>
          <a:lstStyle/>
          <a:p>
            <a:pPr algn="ctr"/>
            <a:r>
              <a:rPr lang="en-GB" sz="2400" b="1">
                <a:solidFill>
                  <a:schemeClr val="bg1"/>
                </a:solidFill>
                <a:latin typeface="Arial"/>
                <a:cs typeface="Arial"/>
              </a:rPr>
              <a:t>1. Reflect</a:t>
            </a:r>
          </a:p>
        </p:txBody>
      </p:sp>
      <p:sp>
        <p:nvSpPr>
          <p:cNvPr id="34" name="Freeform: Shape 5">
            <a:extLst>
              <a:ext uri="{FF2B5EF4-FFF2-40B4-BE49-F238E27FC236}">
                <a16:creationId xmlns:a16="http://schemas.microsoft.com/office/drawing/2014/main" id="{C10A8E9C-902D-3699-A186-EFD408FF0226}"/>
              </a:ext>
            </a:extLst>
          </p:cNvPr>
          <p:cNvSpPr/>
          <p:nvPr/>
        </p:nvSpPr>
        <p:spPr>
          <a:xfrm>
            <a:off x="4075735" y="4053509"/>
            <a:ext cx="1769295" cy="466012"/>
          </a:xfrm>
          <a:prstGeom prst="roundRect">
            <a:avLst/>
          </a:prstGeom>
          <a:solidFill>
            <a:srgbClr val="00A651"/>
          </a:solidFill>
          <a:ln w="14194" cap="flat">
            <a:noFill/>
            <a:prstDash val="solid"/>
            <a:miter/>
          </a:ln>
        </p:spPr>
        <p:txBody>
          <a:bodyPr lIns="0" tIns="0" rIns="0" bIns="0" rtlCol="0" anchor="ctr"/>
          <a:lstStyle/>
          <a:p>
            <a:pPr algn="ctr"/>
            <a:r>
              <a:rPr lang="en-GB" sz="2400" b="1" dirty="0">
                <a:solidFill>
                  <a:schemeClr val="bg1"/>
                </a:solidFill>
                <a:latin typeface="Arial"/>
                <a:cs typeface="Arial"/>
              </a:rPr>
              <a:t>2. Meet</a:t>
            </a:r>
          </a:p>
        </p:txBody>
      </p:sp>
      <p:sp>
        <p:nvSpPr>
          <p:cNvPr id="35" name="Freeform: Shape 7">
            <a:extLst>
              <a:ext uri="{FF2B5EF4-FFF2-40B4-BE49-F238E27FC236}">
                <a16:creationId xmlns:a16="http://schemas.microsoft.com/office/drawing/2014/main" id="{44BA0E7F-7C45-7128-9F35-6F786CAA3A3A}"/>
              </a:ext>
            </a:extLst>
          </p:cNvPr>
          <p:cNvSpPr/>
          <p:nvPr/>
        </p:nvSpPr>
        <p:spPr>
          <a:xfrm>
            <a:off x="6298605" y="4053509"/>
            <a:ext cx="1769295" cy="466012"/>
          </a:xfrm>
          <a:prstGeom prst="roundRect">
            <a:avLst/>
          </a:prstGeom>
          <a:solidFill>
            <a:srgbClr val="330072"/>
          </a:solidFill>
          <a:ln w="14194" cap="flat">
            <a:noFill/>
            <a:prstDash val="solid"/>
            <a:miter/>
          </a:ln>
        </p:spPr>
        <p:txBody>
          <a:bodyPr lIns="0" tIns="0" rIns="0" bIns="0" rtlCol="0" anchor="ctr"/>
          <a:lstStyle/>
          <a:p>
            <a:pPr algn="ctr"/>
            <a:r>
              <a:rPr lang="en-GB" sz="2400" b="1" dirty="0">
                <a:solidFill>
                  <a:schemeClr val="bg1"/>
                </a:solidFill>
                <a:latin typeface="Arial"/>
                <a:cs typeface="Arial"/>
              </a:rPr>
              <a:t>3. Reflect </a:t>
            </a:r>
          </a:p>
        </p:txBody>
      </p:sp>
      <p:sp>
        <p:nvSpPr>
          <p:cNvPr id="36" name="Freeform: Shape 9">
            <a:extLst>
              <a:ext uri="{FF2B5EF4-FFF2-40B4-BE49-F238E27FC236}">
                <a16:creationId xmlns:a16="http://schemas.microsoft.com/office/drawing/2014/main" id="{370F1A22-2096-934E-D7E6-59B59EEAF7ED}"/>
              </a:ext>
            </a:extLst>
          </p:cNvPr>
          <p:cNvSpPr/>
          <p:nvPr/>
        </p:nvSpPr>
        <p:spPr>
          <a:xfrm>
            <a:off x="8529162" y="4053509"/>
            <a:ext cx="1769299" cy="466012"/>
          </a:xfrm>
          <a:prstGeom prst="roundRect">
            <a:avLst/>
          </a:prstGeom>
          <a:solidFill>
            <a:srgbClr val="008F9C"/>
          </a:solidFill>
          <a:ln w="14194" cap="flat">
            <a:noFill/>
            <a:prstDash val="solid"/>
            <a:miter/>
          </a:ln>
        </p:spPr>
        <p:txBody>
          <a:bodyPr wrap="none" lIns="0" tIns="0" rIns="0" bIns="0" rtlCol="0" anchor="ctr"/>
          <a:lstStyle/>
          <a:p>
            <a:pPr algn="ctr"/>
            <a:r>
              <a:rPr lang="en-GB" sz="2400" b="1" dirty="0">
                <a:solidFill>
                  <a:schemeClr val="bg1"/>
                </a:solidFill>
                <a:latin typeface="Arial"/>
                <a:cs typeface="Arial"/>
              </a:rPr>
              <a:t>4. Check-in</a:t>
            </a:r>
          </a:p>
        </p:txBody>
      </p:sp>
      <p:sp>
        <p:nvSpPr>
          <p:cNvPr id="37" name="TextBox 36">
            <a:extLst>
              <a:ext uri="{FF2B5EF4-FFF2-40B4-BE49-F238E27FC236}">
                <a16:creationId xmlns:a16="http://schemas.microsoft.com/office/drawing/2014/main" id="{8B3317F2-109A-AE14-0C29-5D94F1BB428D}"/>
              </a:ext>
            </a:extLst>
          </p:cNvPr>
          <p:cNvSpPr txBox="1"/>
          <p:nvPr/>
        </p:nvSpPr>
        <p:spPr>
          <a:xfrm>
            <a:off x="4069004" y="4552335"/>
            <a:ext cx="1738768" cy="2238782"/>
          </a:xfrm>
          <a:prstGeom prst="rect">
            <a:avLst/>
          </a:prstGeom>
          <a:noFill/>
        </p:spPr>
        <p:txBody>
          <a:bodyPr wrap="square" lIns="0" tIns="0" rIns="0" bIns="0" rtlCol="0">
            <a:noAutofit/>
          </a:bodyPr>
          <a:lstStyle/>
          <a:p>
            <a:pPr algn="ctr"/>
            <a:r>
              <a:rPr lang="en-GB" sz="1100" b="1" dirty="0">
                <a:latin typeface="Arial"/>
                <a:cs typeface="Arial"/>
              </a:rPr>
              <a:t>Manager: </a:t>
            </a:r>
          </a:p>
          <a:p>
            <a:pPr algn="ctr"/>
            <a:r>
              <a:rPr lang="en-GB" sz="1100" dirty="0">
                <a:latin typeface="Arial"/>
                <a:cs typeface="Arial"/>
              </a:rPr>
              <a:t> Discuss with your line report their career aspirations and agree development areas.</a:t>
            </a:r>
          </a:p>
          <a:p>
            <a:pPr algn="ctr"/>
            <a:endParaRPr lang="en-GB" sz="1100" dirty="0">
              <a:latin typeface="Arial"/>
              <a:cs typeface="Arial"/>
            </a:endParaRPr>
          </a:p>
          <a:p>
            <a:pPr algn="ctr"/>
            <a:r>
              <a:rPr lang="en-GB" sz="1100" b="1" dirty="0">
                <a:latin typeface="Arial"/>
                <a:cs typeface="Arial"/>
              </a:rPr>
              <a:t>Line report:</a:t>
            </a:r>
          </a:p>
          <a:p>
            <a:pPr algn="ctr"/>
            <a:r>
              <a:rPr lang="en-GB" sz="1100" dirty="0">
                <a:latin typeface="Arial"/>
                <a:cs typeface="Arial"/>
              </a:rPr>
              <a:t>Use your self-assessment to discuss your areas of strengths and development, for your career plan.  </a:t>
            </a:r>
          </a:p>
        </p:txBody>
      </p:sp>
      <p:sp>
        <p:nvSpPr>
          <p:cNvPr id="38" name="TextBox 37">
            <a:extLst>
              <a:ext uri="{FF2B5EF4-FFF2-40B4-BE49-F238E27FC236}">
                <a16:creationId xmlns:a16="http://schemas.microsoft.com/office/drawing/2014/main" id="{91053688-8EAE-3193-C4B3-B514999798C0}"/>
              </a:ext>
            </a:extLst>
          </p:cNvPr>
          <p:cNvSpPr txBox="1"/>
          <p:nvPr/>
        </p:nvSpPr>
        <p:spPr>
          <a:xfrm>
            <a:off x="6278966" y="4552335"/>
            <a:ext cx="1738768" cy="2202966"/>
          </a:xfrm>
          <a:prstGeom prst="rect">
            <a:avLst/>
          </a:prstGeom>
          <a:noFill/>
        </p:spPr>
        <p:txBody>
          <a:bodyPr wrap="square" lIns="0" tIns="0" rIns="0" bIns="0" rtlCol="0">
            <a:noAutofit/>
          </a:bodyPr>
          <a:lstStyle/>
          <a:p>
            <a:pPr algn="ctr"/>
            <a:r>
              <a:rPr lang="en-GB" sz="1100" b="1" dirty="0">
                <a:latin typeface="Arial"/>
                <a:cs typeface="Arial"/>
              </a:rPr>
              <a:t>Manager: </a:t>
            </a:r>
          </a:p>
          <a:p>
            <a:pPr algn="ctr"/>
            <a:r>
              <a:rPr lang="en-GB" sz="1100" dirty="0">
                <a:latin typeface="Arial"/>
                <a:cs typeface="Arial"/>
              </a:rPr>
              <a:t> Reflect on how the discussion went, follow up with line report if needed.</a:t>
            </a:r>
          </a:p>
          <a:p>
            <a:pPr algn="ctr"/>
            <a:endParaRPr lang="en-GB" sz="1100" dirty="0">
              <a:latin typeface="Arial"/>
              <a:cs typeface="Arial"/>
            </a:endParaRPr>
          </a:p>
          <a:p>
            <a:pPr algn="ctr"/>
            <a:r>
              <a:rPr lang="en-GB" sz="1100" b="1" dirty="0">
                <a:latin typeface="Arial"/>
                <a:cs typeface="Arial"/>
              </a:rPr>
              <a:t>Line report:</a:t>
            </a:r>
          </a:p>
          <a:p>
            <a:pPr algn="ctr"/>
            <a:r>
              <a:rPr lang="en-GB" sz="1100" dirty="0">
                <a:latin typeface="Arial"/>
                <a:cs typeface="Arial"/>
              </a:rPr>
              <a:t>Reflect on the discussion, update, if required, the career development plan template and share with manager.   </a:t>
            </a:r>
          </a:p>
        </p:txBody>
      </p:sp>
      <p:sp>
        <p:nvSpPr>
          <p:cNvPr id="39" name="TextBox 38">
            <a:extLst>
              <a:ext uri="{FF2B5EF4-FFF2-40B4-BE49-F238E27FC236}">
                <a16:creationId xmlns:a16="http://schemas.microsoft.com/office/drawing/2014/main" id="{38B3CA34-DA50-989C-E239-0970E99B90C8}"/>
              </a:ext>
            </a:extLst>
          </p:cNvPr>
          <p:cNvSpPr txBox="1"/>
          <p:nvPr/>
        </p:nvSpPr>
        <p:spPr>
          <a:xfrm>
            <a:off x="8601389" y="4564328"/>
            <a:ext cx="1580698" cy="2190973"/>
          </a:xfrm>
          <a:prstGeom prst="rect">
            <a:avLst/>
          </a:prstGeom>
          <a:noFill/>
        </p:spPr>
        <p:txBody>
          <a:bodyPr wrap="square" lIns="0" tIns="0" rIns="0" bIns="0" rtlCol="0">
            <a:noAutofit/>
          </a:bodyPr>
          <a:lstStyle/>
          <a:p>
            <a:pPr algn="ctr"/>
            <a:r>
              <a:rPr lang="en-GB" sz="1100" b="1" dirty="0">
                <a:latin typeface="Arial"/>
                <a:cs typeface="Arial"/>
              </a:rPr>
              <a:t>Manager: </a:t>
            </a:r>
          </a:p>
          <a:p>
            <a:pPr algn="ctr"/>
            <a:r>
              <a:rPr lang="en-GB" sz="1100" dirty="0">
                <a:latin typeface="Arial"/>
                <a:cs typeface="Arial"/>
              </a:rPr>
              <a:t> Meet with line report, frequency as agreed, to check-in on progress against the career plan. Support and encourage them. </a:t>
            </a:r>
          </a:p>
          <a:p>
            <a:pPr algn="ctr"/>
            <a:endParaRPr lang="en-GB" sz="1100" dirty="0">
              <a:latin typeface="Arial"/>
              <a:cs typeface="Arial"/>
            </a:endParaRPr>
          </a:p>
          <a:p>
            <a:pPr algn="ctr"/>
            <a:r>
              <a:rPr lang="en-GB" sz="1100" b="1" dirty="0">
                <a:latin typeface="Arial"/>
                <a:cs typeface="Arial"/>
              </a:rPr>
              <a:t>Line report:</a:t>
            </a:r>
          </a:p>
          <a:p>
            <a:pPr algn="ctr"/>
            <a:r>
              <a:rPr lang="en-GB" sz="1100" dirty="0">
                <a:latin typeface="Arial"/>
                <a:cs typeface="Arial"/>
              </a:rPr>
              <a:t>Update on progress with your career development plan.</a:t>
            </a:r>
          </a:p>
        </p:txBody>
      </p:sp>
      <p:pic>
        <p:nvPicPr>
          <p:cNvPr id="40" name="Graphic 39" descr="Thought outline">
            <a:extLst>
              <a:ext uri="{FF2B5EF4-FFF2-40B4-BE49-F238E27FC236}">
                <a16:creationId xmlns:a16="http://schemas.microsoft.com/office/drawing/2014/main" id="{88B617AC-FDA5-535D-A4C6-B03C3E59BF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3498" y="2451955"/>
            <a:ext cx="914400" cy="914400"/>
          </a:xfrm>
          <a:prstGeom prst="rect">
            <a:avLst/>
          </a:prstGeom>
        </p:spPr>
      </p:pic>
      <p:pic>
        <p:nvPicPr>
          <p:cNvPr id="41" name="Graphic 40" descr="Thought outline">
            <a:extLst>
              <a:ext uri="{FF2B5EF4-FFF2-40B4-BE49-F238E27FC236}">
                <a16:creationId xmlns:a16="http://schemas.microsoft.com/office/drawing/2014/main" id="{51B09764-4583-545D-7B78-CE3970B6B7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0701" y="2517508"/>
            <a:ext cx="914400" cy="914400"/>
          </a:xfrm>
          <a:prstGeom prst="rect">
            <a:avLst/>
          </a:prstGeom>
        </p:spPr>
      </p:pic>
      <p:pic>
        <p:nvPicPr>
          <p:cNvPr id="42" name="Graphic 41" descr="Agriculture outline">
            <a:extLst>
              <a:ext uri="{FF2B5EF4-FFF2-40B4-BE49-F238E27FC236}">
                <a16:creationId xmlns:a16="http://schemas.microsoft.com/office/drawing/2014/main" id="{A876EC4D-545D-3553-483F-04ADCDB5AB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7573" y="2433311"/>
            <a:ext cx="914400" cy="914400"/>
          </a:xfrm>
          <a:prstGeom prst="rect">
            <a:avLst/>
          </a:prstGeom>
        </p:spPr>
      </p:pic>
    </p:spTree>
    <p:extLst>
      <p:ext uri="{BB962C8B-B14F-4D97-AF65-F5344CB8AC3E}">
        <p14:creationId xmlns:p14="http://schemas.microsoft.com/office/powerpoint/2010/main" val="391666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05B2-A56D-F17F-FDF7-7EE7D5D812C2}"/>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00A8158D-6FA7-4EB0-347C-0F55FBD6FAD0}"/>
              </a:ext>
            </a:extLst>
          </p:cNvPr>
          <p:cNvSpPr txBox="1">
            <a:spLocks/>
          </p:cNvSpPr>
          <p:nvPr/>
        </p:nvSpPr>
        <p:spPr>
          <a:xfrm>
            <a:off x="495302" y="355317"/>
            <a:ext cx="8907463"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buAutoNum type="arabicPeriod"/>
            </a:pPr>
            <a:r>
              <a:rPr lang="en-GB" sz="3200" b="1" dirty="0">
                <a:solidFill>
                  <a:srgbClr val="606060"/>
                </a:solidFill>
                <a:latin typeface="Arial" panose="020B0604020202020204" pitchFamily="34" charset="0"/>
                <a:cs typeface="Arial" panose="020B0604020202020204" pitchFamily="34" charset="0"/>
              </a:rPr>
              <a:t>Reflect and prepare for the career </a:t>
            </a:r>
          </a:p>
          <a:p>
            <a:r>
              <a:rPr lang="en-GB" sz="3200" b="1" dirty="0">
                <a:solidFill>
                  <a:srgbClr val="606060"/>
                </a:solidFill>
                <a:latin typeface="Arial" panose="020B0604020202020204" pitchFamily="34" charset="0"/>
                <a:cs typeface="Arial" panose="020B0604020202020204" pitchFamily="34" charset="0"/>
              </a:rPr>
              <a:t>and development conversation</a:t>
            </a:r>
          </a:p>
        </p:txBody>
      </p:sp>
      <p:sp>
        <p:nvSpPr>
          <p:cNvPr id="17" name="Rectangle: Rounded Corners 16">
            <a:extLst>
              <a:ext uri="{FF2B5EF4-FFF2-40B4-BE49-F238E27FC236}">
                <a16:creationId xmlns:a16="http://schemas.microsoft.com/office/drawing/2014/main" id="{6B68592F-B901-0AB1-3E5A-31FD682C280C}"/>
              </a:ext>
            </a:extLst>
          </p:cNvPr>
          <p:cNvSpPr/>
          <p:nvPr/>
        </p:nvSpPr>
        <p:spPr>
          <a:xfrm>
            <a:off x="523803" y="2066605"/>
            <a:ext cx="1672289" cy="1738581"/>
          </a:xfrm>
          <a:prstGeom prst="roundRect">
            <a:avLst/>
          </a:prstGeom>
          <a:solidFill>
            <a:srgbClr val="A200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Manager</a:t>
            </a:r>
          </a:p>
        </p:txBody>
      </p:sp>
      <p:grpSp>
        <p:nvGrpSpPr>
          <p:cNvPr id="19" name="Group 18">
            <a:extLst>
              <a:ext uri="{FF2B5EF4-FFF2-40B4-BE49-F238E27FC236}">
                <a16:creationId xmlns:a16="http://schemas.microsoft.com/office/drawing/2014/main" id="{D1484F42-F1DC-97E6-B986-FF89E2CB436C}"/>
              </a:ext>
            </a:extLst>
          </p:cNvPr>
          <p:cNvGrpSpPr/>
          <p:nvPr/>
        </p:nvGrpSpPr>
        <p:grpSpPr>
          <a:xfrm>
            <a:off x="902686" y="2545457"/>
            <a:ext cx="914521" cy="914521"/>
            <a:chOff x="926006" y="4808561"/>
            <a:chExt cx="864000" cy="912543"/>
          </a:xfrm>
        </p:grpSpPr>
        <p:sp>
          <p:nvSpPr>
            <p:cNvPr id="21" name="Oval 20">
              <a:extLst>
                <a:ext uri="{FF2B5EF4-FFF2-40B4-BE49-F238E27FC236}">
                  <a16:creationId xmlns:a16="http://schemas.microsoft.com/office/drawing/2014/main" id="{9032723C-E149-24C5-2A10-408E60E99C9E}"/>
                </a:ext>
              </a:extLst>
            </p:cNvPr>
            <p:cNvSpPr/>
            <p:nvPr/>
          </p:nvSpPr>
          <p:spPr>
            <a:xfrm>
              <a:off x="926006" y="4808561"/>
              <a:ext cx="864000" cy="864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22" name="Picture 21" descr="A person wearing glasses and a grey shirt&#10;&#10;Description automatically generated">
              <a:extLst>
                <a:ext uri="{FF2B5EF4-FFF2-40B4-BE49-F238E27FC236}">
                  <a16:creationId xmlns:a16="http://schemas.microsoft.com/office/drawing/2014/main" id="{39F607F7-A531-999A-3730-DDF25C1943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67" r="6894" b="13661"/>
            <a:stretch/>
          </p:blipFill>
          <p:spPr>
            <a:xfrm>
              <a:off x="985488" y="4944702"/>
              <a:ext cx="754822" cy="776402"/>
            </a:xfrm>
            <a:prstGeom prst="ellipse">
              <a:avLst/>
            </a:prstGeom>
          </p:spPr>
        </p:pic>
      </p:grpSp>
      <p:sp>
        <p:nvSpPr>
          <p:cNvPr id="23" name="Rectangle: Rounded Corners 22">
            <a:extLst>
              <a:ext uri="{FF2B5EF4-FFF2-40B4-BE49-F238E27FC236}">
                <a16:creationId xmlns:a16="http://schemas.microsoft.com/office/drawing/2014/main" id="{7A034159-436D-3D21-F67C-C181900B0742}"/>
              </a:ext>
            </a:extLst>
          </p:cNvPr>
          <p:cNvSpPr/>
          <p:nvPr/>
        </p:nvSpPr>
        <p:spPr>
          <a:xfrm>
            <a:off x="6238652" y="2066605"/>
            <a:ext cx="1672289" cy="1736774"/>
          </a:xfrm>
          <a:prstGeom prst="roundRect">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1038995"/>
            <a:r>
              <a:rPr lang="en-GB" sz="1400" b="1" dirty="0">
                <a:solidFill>
                  <a:schemeClr val="bg1"/>
                </a:solidFill>
                <a:latin typeface="Arial" panose="020B0604020202020204"/>
              </a:rPr>
              <a:t>Line report</a:t>
            </a:r>
          </a:p>
        </p:txBody>
      </p:sp>
      <p:grpSp>
        <p:nvGrpSpPr>
          <p:cNvPr id="24" name="Group 23">
            <a:extLst>
              <a:ext uri="{FF2B5EF4-FFF2-40B4-BE49-F238E27FC236}">
                <a16:creationId xmlns:a16="http://schemas.microsoft.com/office/drawing/2014/main" id="{D42D90C9-2335-9304-2358-91CE03DEEE44}"/>
              </a:ext>
            </a:extLst>
          </p:cNvPr>
          <p:cNvGrpSpPr/>
          <p:nvPr/>
        </p:nvGrpSpPr>
        <p:grpSpPr>
          <a:xfrm>
            <a:off x="6612154" y="2529683"/>
            <a:ext cx="914521" cy="914528"/>
            <a:chOff x="998975" y="1969682"/>
            <a:chExt cx="742002" cy="758700"/>
          </a:xfrm>
        </p:grpSpPr>
        <p:sp>
          <p:nvSpPr>
            <p:cNvPr id="43" name="Oval 42">
              <a:extLst>
                <a:ext uri="{FF2B5EF4-FFF2-40B4-BE49-F238E27FC236}">
                  <a16:creationId xmlns:a16="http://schemas.microsoft.com/office/drawing/2014/main" id="{CAE85097-7BD4-97A8-7B26-99E2D0873EF9}"/>
                </a:ext>
              </a:extLst>
            </p:cNvPr>
            <p:cNvSpPr/>
            <p:nvPr/>
          </p:nvSpPr>
          <p:spPr>
            <a:xfrm>
              <a:off x="998975" y="1969682"/>
              <a:ext cx="741335" cy="7447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995"/>
              <a:endParaRPr lang="en-GB" sz="1999">
                <a:solidFill>
                  <a:prstClr val="white"/>
                </a:solidFill>
                <a:latin typeface="Arial" panose="020B0604020202020204"/>
              </a:endParaRPr>
            </a:p>
          </p:txBody>
        </p:sp>
        <p:pic>
          <p:nvPicPr>
            <p:cNvPr id="44" name="Picture 43" descr="A cartoon of a child&#10;&#10;Description automatically generated">
              <a:extLst>
                <a:ext uri="{FF2B5EF4-FFF2-40B4-BE49-F238E27FC236}">
                  <a16:creationId xmlns:a16="http://schemas.microsoft.com/office/drawing/2014/main" id="{AF743645-8C98-9943-B823-1C6241BB13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2" t="-11177" r="2308" b="14407"/>
            <a:stretch/>
          </p:blipFill>
          <p:spPr>
            <a:xfrm>
              <a:off x="1008151" y="1969690"/>
              <a:ext cx="732826" cy="758692"/>
            </a:xfrm>
            <a:prstGeom prst="ellipse">
              <a:avLst/>
            </a:prstGeom>
          </p:spPr>
        </p:pic>
      </p:grpSp>
      <p:sp>
        <p:nvSpPr>
          <p:cNvPr id="45" name="TextBox 44">
            <a:extLst>
              <a:ext uri="{FF2B5EF4-FFF2-40B4-BE49-F238E27FC236}">
                <a16:creationId xmlns:a16="http://schemas.microsoft.com/office/drawing/2014/main" id="{065F12FB-FB7B-4054-65A7-7CC0E2C31EEF}"/>
              </a:ext>
            </a:extLst>
          </p:cNvPr>
          <p:cNvSpPr txBox="1"/>
          <p:nvPr/>
        </p:nvSpPr>
        <p:spPr>
          <a:xfrm>
            <a:off x="2196092" y="2066605"/>
            <a:ext cx="3695555" cy="2862322"/>
          </a:xfrm>
          <a:prstGeom prst="rect">
            <a:avLst/>
          </a:prstGeom>
          <a:noFill/>
        </p:spPr>
        <p:txBody>
          <a:bodyPr wrap="square" rtlCol="0">
            <a:spAutoFit/>
          </a:bodyPr>
          <a:lstStyle/>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Read the Pathway role category for your line report to understand the skills, knowledge, behaviours and training required</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Think of how you want your line report to feel about their career using the Pathway (inspired, empowered, supported)</a:t>
            </a:r>
          </a:p>
          <a:p>
            <a:pPr marL="171450" indent="-171450" algn="l" defTabSz="1038995" rtl="0">
              <a:buFont typeface="Wingdings" panose="05000000000000000000" pitchFamily="2" charset="2"/>
              <a:buChar char="§"/>
            </a:pPr>
            <a:endParaRPr lang="en-GB" sz="1200" kern="1200" dirty="0">
              <a:solidFill>
                <a:prstClr val="black"/>
              </a:solidFill>
              <a:latin typeface="Arial" panose="020B0604020202020204"/>
              <a:ea typeface="+mn-ea"/>
              <a:cs typeface="+mn-cs"/>
            </a:endParaRPr>
          </a:p>
          <a:p>
            <a:pPr marL="171450" indent="-171450" algn="l" defTabSz="1038995" rtl="0">
              <a:buFont typeface="Wingdings" panose="05000000000000000000" pitchFamily="2" charset="2"/>
              <a:buChar char="§"/>
            </a:pPr>
            <a:r>
              <a:rPr lang="en-GB" sz="1200" kern="1200" dirty="0">
                <a:solidFill>
                  <a:prstClr val="black"/>
                </a:solidFill>
                <a:latin typeface="Arial" panose="020B0604020202020204"/>
                <a:ea typeface="+mn-ea"/>
                <a:cs typeface="+mn-cs"/>
              </a:rPr>
              <a:t>Think of </a:t>
            </a:r>
            <a:r>
              <a:rPr lang="en-GB" sz="1200" b="1" kern="1200" dirty="0">
                <a:solidFill>
                  <a:prstClr val="black"/>
                </a:solidFill>
                <a:latin typeface="Arial" panose="020B0604020202020204"/>
                <a:ea typeface="+mn-ea"/>
                <a:cs typeface="+mn-cs"/>
              </a:rPr>
              <a:t>empowering coaching questions </a:t>
            </a:r>
            <a:r>
              <a:rPr lang="en-GB" sz="1200" kern="1200" dirty="0">
                <a:solidFill>
                  <a:prstClr val="black"/>
                </a:solidFill>
                <a:latin typeface="Arial" panose="020B0604020202020204"/>
                <a:ea typeface="+mn-ea"/>
                <a:cs typeface="+mn-cs"/>
              </a:rPr>
              <a:t>to guide the conversation and help them to develop a meaningful development plan when you meet (see pages 13-15 for suggestions. Alternatively, you can use the GROW model questions instead if you wish, pages 16-17)</a:t>
            </a:r>
          </a:p>
          <a:p>
            <a:pPr marL="171450" indent="-171450" algn="l" defTabSz="1038995" rtl="0">
              <a:buFont typeface="Arial" panose="020B0604020202020204" pitchFamily="34" charset="0"/>
              <a:buChar char="•"/>
            </a:pPr>
            <a:endParaRPr lang="en-GB" sz="1200" b="1" kern="1200" dirty="0">
              <a:solidFill>
                <a:prstClr val="black"/>
              </a:solidFill>
              <a:latin typeface="Arial" panose="020B0604020202020204"/>
              <a:ea typeface="+mn-ea"/>
              <a:cs typeface="+mn-cs"/>
            </a:endParaRPr>
          </a:p>
        </p:txBody>
      </p:sp>
      <p:sp>
        <p:nvSpPr>
          <p:cNvPr id="46" name="TextBox 45">
            <a:extLst>
              <a:ext uri="{FF2B5EF4-FFF2-40B4-BE49-F238E27FC236}">
                <a16:creationId xmlns:a16="http://schemas.microsoft.com/office/drawing/2014/main" id="{C5D1CEE1-739D-0A51-57BF-15B89AAB338F}"/>
              </a:ext>
            </a:extLst>
          </p:cNvPr>
          <p:cNvSpPr txBox="1"/>
          <p:nvPr/>
        </p:nvSpPr>
        <p:spPr>
          <a:xfrm>
            <a:off x="8015620" y="2105596"/>
            <a:ext cx="3428945" cy="2693045"/>
          </a:xfrm>
          <a:prstGeom prst="rect">
            <a:avLst/>
          </a:prstGeom>
          <a:noFill/>
        </p:spPr>
        <p:txBody>
          <a:bodyPr wrap="square" rtlCol="0">
            <a:spAutoFit/>
          </a:bodyPr>
          <a:lstStyle/>
          <a:p>
            <a:pPr algn="l" defTabSz="1038995" rtl="0"/>
            <a:r>
              <a:rPr lang="en-GB" sz="1200" kern="1200" dirty="0">
                <a:solidFill>
                  <a:prstClr val="black"/>
                </a:solidFill>
                <a:latin typeface="Arial" panose="020B0604020202020204"/>
                <a:ea typeface="+mn-ea"/>
                <a:cs typeface="+mn-cs"/>
              </a:rPr>
              <a:t>Complete the skills assessment for your role, and consider the following to help you complete the Career Development Plan (see Skills for Care website for these toolkits):</a:t>
            </a:r>
          </a:p>
          <a:p>
            <a:pPr marL="182563" indent="-182563"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How do I want to develop and/or progress? (next 3 months/6 months/12 months)</a:t>
            </a:r>
          </a:p>
          <a:p>
            <a:pPr marL="182563" indent="-182563"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Which skills and knowledge areas am I strong at? </a:t>
            </a:r>
          </a:p>
          <a:p>
            <a:pPr marL="182563" indent="-182563"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What are my areas for development? </a:t>
            </a:r>
          </a:p>
          <a:p>
            <a:pPr marL="182563" indent="-182563" algn="l" defTabSz="1038995" rtl="0">
              <a:spcBef>
                <a:spcPts val="600"/>
              </a:spcBef>
              <a:buFont typeface="Wingdings" panose="05000000000000000000" pitchFamily="2" charset="2"/>
              <a:buChar char="§"/>
            </a:pPr>
            <a:r>
              <a:rPr lang="en-GB" sz="1200" kern="1200" dirty="0">
                <a:solidFill>
                  <a:prstClr val="black"/>
                </a:solidFill>
                <a:latin typeface="Arial" panose="020B0604020202020204"/>
                <a:ea typeface="+mn-ea"/>
                <a:cs typeface="+mn-cs"/>
              </a:rPr>
              <a:t>Is there anything I can do to improve the quality of care I provide?</a:t>
            </a:r>
          </a:p>
          <a:p>
            <a:pPr algn="l" defTabSz="1038995" rtl="0">
              <a:spcBef>
                <a:spcPts val="600"/>
              </a:spcBef>
            </a:pPr>
            <a:r>
              <a:rPr lang="en-GB" sz="1200" kern="1200" dirty="0">
                <a:solidFill>
                  <a:prstClr val="black"/>
                </a:solidFill>
                <a:latin typeface="Arial" panose="020B0604020202020204"/>
                <a:ea typeface="+mn-ea"/>
                <a:cs typeface="+mn-cs"/>
              </a:rPr>
              <a:t> </a:t>
            </a:r>
          </a:p>
        </p:txBody>
      </p:sp>
      <p:pic>
        <p:nvPicPr>
          <p:cNvPr id="48" name="Picture 2" descr="Hint Icon Images – Browse 18,006 Stock Photos, Vectors, and Video | Adobe  Stock">
            <a:extLst>
              <a:ext uri="{FF2B5EF4-FFF2-40B4-BE49-F238E27FC236}">
                <a16:creationId xmlns:a16="http://schemas.microsoft.com/office/drawing/2014/main" id="{75975F2D-153F-06E6-2F5D-FDFAF9FDC3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47" y="5082463"/>
            <a:ext cx="560669" cy="56066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2812FE3-4870-6CCC-1C90-0A118EFE16F7}"/>
              </a:ext>
            </a:extLst>
          </p:cNvPr>
          <p:cNvSpPr txBox="1"/>
          <p:nvPr/>
        </p:nvSpPr>
        <p:spPr>
          <a:xfrm>
            <a:off x="869670" y="5269279"/>
            <a:ext cx="10452659" cy="276999"/>
          </a:xfrm>
          <a:prstGeom prst="rect">
            <a:avLst/>
          </a:prstGeom>
          <a:noFill/>
        </p:spPr>
        <p:txBody>
          <a:bodyPr wrap="square" rtlCol="0">
            <a:spAutoFit/>
          </a:bodyPr>
          <a:lstStyle/>
          <a:p>
            <a:pPr algn="l" rtl="0"/>
            <a:r>
              <a:rPr lang="en-GB" sz="1200" b="1" kern="1200" dirty="0">
                <a:solidFill>
                  <a:srgbClr val="0068B3"/>
                </a:solidFill>
                <a:latin typeface="Arial" panose="020B0604020202020204"/>
                <a:ea typeface="+mn-ea"/>
                <a:cs typeface="+mn-cs"/>
              </a:rPr>
              <a:t>Tip 1: </a:t>
            </a:r>
            <a:r>
              <a:rPr lang="en-GB" sz="1200" kern="1200" dirty="0">
                <a:solidFill>
                  <a:prstClr val="black"/>
                </a:solidFill>
                <a:latin typeface="Arial" panose="020B0604020202020204"/>
                <a:ea typeface="+mn-ea"/>
                <a:cs typeface="+mn-cs"/>
              </a:rPr>
              <a:t>The role category skills self-assessment for the line report can be completed as a joint exercise</a:t>
            </a:r>
          </a:p>
        </p:txBody>
      </p:sp>
      <p:pic>
        <p:nvPicPr>
          <p:cNvPr id="49" name="Picture 2" descr="Hint Icon Images – Browse 18,006 Stock Photos, Vectors, and Video | Adobe  Stock">
            <a:extLst>
              <a:ext uri="{FF2B5EF4-FFF2-40B4-BE49-F238E27FC236}">
                <a16:creationId xmlns:a16="http://schemas.microsoft.com/office/drawing/2014/main" id="{C48CEBDC-3F69-1223-F6B3-E7C6C2A71D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7862" y="2121224"/>
            <a:ext cx="408459" cy="40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34427"/>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2.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 ds:uri="35342a04-905a-4a06-a048-93bc2601b274"/>
    <ds:schemaRef ds:uri="aee78e43-5371-409f-b4e4-f3bf035ddbd7"/>
  </ds:schemaRefs>
</ds:datastoreItem>
</file>

<file path=customXml/itemProps3.xml><?xml version="1.0" encoding="utf-8"?>
<ds:datastoreItem xmlns:ds="http://schemas.openxmlformats.org/officeDocument/2006/customXml" ds:itemID="{9934FBFB-6F93-4300-8927-886EF228A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78e43-5371-409f-b4e4-f3bf035ddbd7"/>
    <ds:schemaRef ds:uri="35342a04-905a-4a06-a048-93bc2601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732</TotalTime>
  <Words>3327</Words>
  <Application>Microsoft Office PowerPoint</Application>
  <PresentationFormat>Widescreen</PresentationFormat>
  <Paragraphs>262</Paragraphs>
  <Slides>18</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Aptos</vt:lpstr>
      <vt:lpstr>Arial</vt:lpstr>
      <vt:lpstr>Calibri</vt:lpstr>
      <vt:lpstr>Wingdings</vt:lpstr>
      <vt:lpstr>Content slides</vt:lpstr>
      <vt:lpstr>Title slides</vt:lpstr>
      <vt:lpstr>Holding slides</vt:lpstr>
      <vt:lpstr>Speaker Slides</vt:lpstr>
      <vt:lpstr>Blank</vt:lpstr>
      <vt:lpstr>Care Workforce Pathway</vt:lpstr>
      <vt:lpstr>PowerPoint Presentation</vt:lpstr>
      <vt:lpstr>PowerPoint Presentation</vt:lpstr>
      <vt:lpstr>PowerPoint Presentation</vt:lpstr>
      <vt:lpstr>PowerPoint Presentation</vt:lpstr>
      <vt:lpstr>PowerPoint Presentation</vt:lpstr>
      <vt:lpstr>Having a career conversation A step-by-step guide</vt:lpstr>
      <vt:lpstr>PowerPoint Presentation</vt:lpstr>
      <vt:lpstr>PowerPoint Presentation</vt:lpstr>
      <vt:lpstr>PowerPoint Presentation</vt:lpstr>
      <vt:lpstr>PowerPoint Presentation</vt:lpstr>
      <vt:lpstr>PowerPoint Presentation</vt:lpstr>
      <vt:lpstr>For managers: Structuring career conversations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27</cp:revision>
  <dcterms:created xsi:type="dcterms:W3CDTF">2024-02-05T11:50:09Z</dcterms:created>
  <dcterms:modified xsi:type="dcterms:W3CDTF">2025-04-04T10:58:48Z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33495900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