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3666" r:id="rId5"/>
    <p:sldMasterId id="2147483707" r:id="rId6"/>
    <p:sldMasterId id="2147483727" r:id="rId7"/>
    <p:sldMasterId id="2147483735" r:id="rId8"/>
  </p:sldMasterIdLst>
  <p:notesMasterIdLst>
    <p:notesMasterId r:id="rId26"/>
  </p:notesMasterIdLst>
  <p:handoutMasterIdLst>
    <p:handoutMasterId r:id="rId27"/>
  </p:handoutMasterIdLst>
  <p:sldIdLst>
    <p:sldId id="2147468702" r:id="rId9"/>
    <p:sldId id="2147468703" r:id="rId10"/>
    <p:sldId id="2147468704" r:id="rId11"/>
    <p:sldId id="2147468705" r:id="rId12"/>
    <p:sldId id="2147468706" r:id="rId13"/>
    <p:sldId id="2147468707" r:id="rId14"/>
    <p:sldId id="2147468708" r:id="rId15"/>
    <p:sldId id="2147472963" r:id="rId16"/>
    <p:sldId id="2147472978" r:id="rId17"/>
    <p:sldId id="2147472964" r:id="rId18"/>
    <p:sldId id="2147472966" r:id="rId19"/>
    <p:sldId id="2147472969" r:id="rId20"/>
    <p:sldId id="2147472981" r:id="rId21"/>
    <p:sldId id="2147472973" r:id="rId22"/>
    <p:sldId id="2147472988" r:id="rId23"/>
    <p:sldId id="2147472976" r:id="rId24"/>
    <p:sldId id="2147472977" r:id="rId2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3"/>
    <a:srgbClr val="008F9C"/>
    <a:srgbClr val="606060"/>
    <a:srgbClr val="BA0C2F"/>
    <a:srgbClr val="CACACA"/>
    <a:srgbClr val="00A651"/>
    <a:srgbClr val="330072"/>
    <a:srgbClr val="FFB81C"/>
    <a:srgbClr val="008C95"/>
    <a:srgbClr val="A2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09B63-EE69-8811-507E-363CDA20F80B}" v="17" dt="2025-03-18T12:37:02.2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98" y="56"/>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arrison" userId="S::claire.harrison@skillsforcare.org.uk::c7c817ee-8ac4-43a7-9e17-62414c60257a" providerId="AD" clId="Web-{D6D09B63-EE69-8811-507E-363CDA20F80B}"/>
    <pc:docChg chg="modSld">
      <pc:chgData name="Claire Harrison" userId="S::claire.harrison@skillsforcare.org.uk::c7c817ee-8ac4-43a7-9e17-62414c60257a" providerId="AD" clId="Web-{D6D09B63-EE69-8811-507E-363CDA20F80B}" dt="2025-03-18T12:37:02.282" v="16"/>
      <pc:docMkLst>
        <pc:docMk/>
      </pc:docMkLst>
      <pc:sldChg chg="modSp">
        <pc:chgData name="Claire Harrison" userId="S::claire.harrison@skillsforcare.org.uk::c7c817ee-8ac4-43a7-9e17-62414c60257a" providerId="AD" clId="Web-{D6D09B63-EE69-8811-507E-363CDA20F80B}" dt="2025-03-18T12:37:02.282" v="16"/>
        <pc:sldMkLst>
          <pc:docMk/>
          <pc:sldMk cId="4026664586" sldId="2147472963"/>
        </pc:sldMkLst>
        <pc:spChg chg="mod">
          <ac:chgData name="Claire Harrison" userId="S::claire.harrison@skillsforcare.org.uk::c7c817ee-8ac4-43a7-9e17-62414c60257a" providerId="AD" clId="Web-{D6D09B63-EE69-8811-507E-363CDA20F80B}" dt="2025-03-18T12:37:01.892" v="0"/>
          <ac:spMkLst>
            <pc:docMk/>
            <pc:sldMk cId="4026664586" sldId="2147472963"/>
            <ac:spMk id="7" creationId="{0D67BADE-AE4B-4FA9-4812-1E9D99977FA8}"/>
          </ac:spMkLst>
        </pc:spChg>
        <pc:spChg chg="mod">
          <ac:chgData name="Claire Harrison" userId="S::claire.harrison@skillsforcare.org.uk::c7c817ee-8ac4-43a7-9e17-62414c60257a" providerId="AD" clId="Web-{D6D09B63-EE69-8811-507E-363CDA20F80B}" dt="2025-03-18T12:37:01.892" v="1"/>
          <ac:spMkLst>
            <pc:docMk/>
            <pc:sldMk cId="4026664586" sldId="2147472963"/>
            <ac:spMk id="8" creationId="{7C7A139C-48D3-F482-3A9B-0A08FA4302CD}"/>
          </ac:spMkLst>
        </pc:spChg>
        <pc:spChg chg="mod">
          <ac:chgData name="Claire Harrison" userId="S::claire.harrison@skillsforcare.org.uk::c7c817ee-8ac4-43a7-9e17-62414c60257a" providerId="AD" clId="Web-{D6D09B63-EE69-8811-507E-363CDA20F80B}" dt="2025-03-18T12:37:01.892" v="2"/>
          <ac:spMkLst>
            <pc:docMk/>
            <pc:sldMk cId="4026664586" sldId="2147472963"/>
            <ac:spMk id="9" creationId="{60409156-0B49-A1CC-5ABC-37CE38265858}"/>
          </ac:spMkLst>
        </pc:spChg>
        <pc:spChg chg="mod">
          <ac:chgData name="Claire Harrison" userId="S::claire.harrison@skillsforcare.org.uk::c7c817ee-8ac4-43a7-9e17-62414c60257a" providerId="AD" clId="Web-{D6D09B63-EE69-8811-507E-363CDA20F80B}" dt="2025-03-18T12:37:01.892" v="3"/>
          <ac:spMkLst>
            <pc:docMk/>
            <pc:sldMk cId="4026664586" sldId="2147472963"/>
            <ac:spMk id="14" creationId="{D123B554-2C78-F0ED-B232-47284490EC11}"/>
          </ac:spMkLst>
        </pc:spChg>
        <pc:spChg chg="mod">
          <ac:chgData name="Claire Harrison" userId="S::claire.harrison@skillsforcare.org.uk::c7c817ee-8ac4-43a7-9e17-62414c60257a" providerId="AD" clId="Web-{D6D09B63-EE69-8811-507E-363CDA20F80B}" dt="2025-03-18T12:37:01.892" v="4"/>
          <ac:spMkLst>
            <pc:docMk/>
            <pc:sldMk cId="4026664586" sldId="2147472963"/>
            <ac:spMk id="15" creationId="{B7257FC2-4EE1-FEF3-234A-7E286FBAC664}"/>
          </ac:spMkLst>
        </pc:spChg>
        <pc:spChg chg="mod">
          <ac:chgData name="Claire Harrison" userId="S::claire.harrison@skillsforcare.org.uk::c7c817ee-8ac4-43a7-9e17-62414c60257a" providerId="AD" clId="Web-{D6D09B63-EE69-8811-507E-363CDA20F80B}" dt="2025-03-18T12:37:01.892" v="5"/>
          <ac:spMkLst>
            <pc:docMk/>
            <pc:sldMk cId="4026664586" sldId="2147472963"/>
            <ac:spMk id="16" creationId="{1D32F870-E345-8CD3-703D-188C55E580C7}"/>
          </ac:spMkLst>
        </pc:spChg>
        <pc:spChg chg="mod">
          <ac:chgData name="Claire Harrison" userId="S::claire.harrison@skillsforcare.org.uk::c7c817ee-8ac4-43a7-9e17-62414c60257a" providerId="AD" clId="Web-{D6D09B63-EE69-8811-507E-363CDA20F80B}" dt="2025-03-18T12:37:01.892" v="6"/>
          <ac:spMkLst>
            <pc:docMk/>
            <pc:sldMk cId="4026664586" sldId="2147472963"/>
            <ac:spMk id="21" creationId="{A46D28E8-6811-3580-5E1B-69664C51611B}"/>
          </ac:spMkLst>
        </pc:spChg>
        <pc:spChg chg="mod">
          <ac:chgData name="Claire Harrison" userId="S::claire.harrison@skillsforcare.org.uk::c7c817ee-8ac4-43a7-9e17-62414c60257a" providerId="AD" clId="Web-{D6D09B63-EE69-8811-507E-363CDA20F80B}" dt="2025-03-18T12:37:01.892" v="7"/>
          <ac:spMkLst>
            <pc:docMk/>
            <pc:sldMk cId="4026664586" sldId="2147472963"/>
            <ac:spMk id="22" creationId="{7B4232EE-AEDB-8172-471F-3AC49E210ADF}"/>
          </ac:spMkLst>
        </pc:spChg>
        <pc:spChg chg="mod">
          <ac:chgData name="Claire Harrison" userId="S::claire.harrison@skillsforcare.org.uk::c7c817ee-8ac4-43a7-9e17-62414c60257a" providerId="AD" clId="Web-{D6D09B63-EE69-8811-507E-363CDA20F80B}" dt="2025-03-18T12:37:01.892" v="8"/>
          <ac:spMkLst>
            <pc:docMk/>
            <pc:sldMk cId="4026664586" sldId="2147472963"/>
            <ac:spMk id="23" creationId="{ED316A62-5271-EBCB-C564-8A3965D371A4}"/>
          </ac:spMkLst>
        </pc:spChg>
        <pc:spChg chg="mod">
          <ac:chgData name="Claire Harrison" userId="S::claire.harrison@skillsforcare.org.uk::c7c817ee-8ac4-43a7-9e17-62414c60257a" providerId="AD" clId="Web-{D6D09B63-EE69-8811-507E-363CDA20F80B}" dt="2025-03-18T12:37:01.907" v="9"/>
          <ac:spMkLst>
            <pc:docMk/>
            <pc:sldMk cId="4026664586" sldId="2147472963"/>
            <ac:spMk id="26" creationId="{BDEAD59F-A0B9-AA96-4E70-90610B21DCE0}"/>
          </ac:spMkLst>
        </pc:spChg>
        <pc:spChg chg="mod">
          <ac:chgData name="Claire Harrison" userId="S::claire.harrison@skillsforcare.org.uk::c7c817ee-8ac4-43a7-9e17-62414c60257a" providerId="AD" clId="Web-{D6D09B63-EE69-8811-507E-363CDA20F80B}" dt="2025-03-18T12:37:01.907" v="10"/>
          <ac:spMkLst>
            <pc:docMk/>
            <pc:sldMk cId="4026664586" sldId="2147472963"/>
            <ac:spMk id="28" creationId="{5496A64D-C165-5F45-6BC2-CC2C29F6F61C}"/>
          </ac:spMkLst>
        </pc:spChg>
        <pc:spChg chg="mod">
          <ac:chgData name="Claire Harrison" userId="S::claire.harrison@skillsforcare.org.uk::c7c817ee-8ac4-43a7-9e17-62414c60257a" providerId="AD" clId="Web-{D6D09B63-EE69-8811-507E-363CDA20F80B}" dt="2025-03-18T12:37:01.907" v="11"/>
          <ac:spMkLst>
            <pc:docMk/>
            <pc:sldMk cId="4026664586" sldId="2147472963"/>
            <ac:spMk id="29" creationId="{E02FD69A-F93D-3DC6-C736-3B00483B6F08}"/>
          </ac:spMkLst>
        </pc:spChg>
        <pc:spChg chg="mod">
          <ac:chgData name="Claire Harrison" userId="S::claire.harrison@skillsforcare.org.uk::c7c817ee-8ac4-43a7-9e17-62414c60257a" providerId="AD" clId="Web-{D6D09B63-EE69-8811-507E-363CDA20F80B}" dt="2025-03-18T12:37:01.907" v="12"/>
          <ac:spMkLst>
            <pc:docMk/>
            <pc:sldMk cId="4026664586" sldId="2147472963"/>
            <ac:spMk id="30" creationId="{335AE62B-9D86-7EF6-6B16-A04413265A5A}"/>
          </ac:spMkLst>
        </pc:spChg>
        <pc:spChg chg="mod">
          <ac:chgData name="Claire Harrison" userId="S::claire.harrison@skillsforcare.org.uk::c7c817ee-8ac4-43a7-9e17-62414c60257a" providerId="AD" clId="Web-{D6D09B63-EE69-8811-507E-363CDA20F80B}" dt="2025-03-18T12:37:01.907" v="13"/>
          <ac:spMkLst>
            <pc:docMk/>
            <pc:sldMk cId="4026664586" sldId="2147472963"/>
            <ac:spMk id="34" creationId="{F8918EEE-DB57-7B86-B88F-F9D80A2F9311}"/>
          </ac:spMkLst>
        </pc:spChg>
        <pc:spChg chg="mod">
          <ac:chgData name="Claire Harrison" userId="S::claire.harrison@skillsforcare.org.uk::c7c817ee-8ac4-43a7-9e17-62414c60257a" providerId="AD" clId="Web-{D6D09B63-EE69-8811-507E-363CDA20F80B}" dt="2025-03-18T12:37:01.907" v="14"/>
          <ac:spMkLst>
            <pc:docMk/>
            <pc:sldMk cId="4026664586" sldId="2147472963"/>
            <ac:spMk id="35" creationId="{175E092E-3217-FB74-8D64-162DCA702778}"/>
          </ac:spMkLst>
        </pc:spChg>
        <pc:spChg chg="mod">
          <ac:chgData name="Claire Harrison" userId="S::claire.harrison@skillsforcare.org.uk::c7c817ee-8ac4-43a7-9e17-62414c60257a" providerId="AD" clId="Web-{D6D09B63-EE69-8811-507E-363CDA20F80B}" dt="2025-03-18T12:37:01.907" v="15"/>
          <ac:spMkLst>
            <pc:docMk/>
            <pc:sldMk cId="4026664586" sldId="2147472963"/>
            <ac:spMk id="36" creationId="{8D217381-C159-C11F-3E1E-F2164883EC0C}"/>
          </ac:spMkLst>
        </pc:spChg>
        <pc:spChg chg="mod">
          <ac:chgData name="Claire Harrison" userId="S::claire.harrison@skillsforcare.org.uk::c7c817ee-8ac4-43a7-9e17-62414c60257a" providerId="AD" clId="Web-{D6D09B63-EE69-8811-507E-363CDA20F80B}" dt="2025-03-18T12:37:02.282" v="16"/>
          <ac:spMkLst>
            <pc:docMk/>
            <pc:sldMk cId="4026664586" sldId="2147472963"/>
            <ac:spMk id="37" creationId="{2B9BDE4C-1537-00EC-C6E3-CB81FD0B6A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3/18/2025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3/18/2025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2E55-85D7-C947-5472-63A343A7B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51E74-F294-068B-FBF0-5AABA75FC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B3215-62BD-67F3-86E8-73F2AE05FD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B178F1-B78E-3D25-8E2B-B74C6BAD6639}"/>
              </a:ext>
            </a:extLst>
          </p:cNvPr>
          <p:cNvSpPr>
            <a:spLocks noGrp="1"/>
          </p:cNvSpPr>
          <p:nvPr>
            <p:ph type="sldNum" sz="quarter" idx="5"/>
          </p:nvPr>
        </p:nvSpPr>
        <p:spPr/>
        <p:txBody>
          <a:bodyPr/>
          <a:lstStyle/>
          <a:p>
            <a:fld id="{2B9240D4-6F14-3449-8FA2-7400E50A5229}" type="slidenum">
              <a:rPr lang="en-US" smtClean="0"/>
              <a:t>12</a:t>
            </a:fld>
            <a:endParaRPr lang="en-US"/>
          </a:p>
        </p:txBody>
      </p:sp>
    </p:spTree>
    <p:extLst>
      <p:ext uri="{BB962C8B-B14F-4D97-AF65-F5344CB8AC3E}">
        <p14:creationId xmlns:p14="http://schemas.microsoft.com/office/powerpoint/2010/main" val="87768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A95B-3455-FB68-E420-8CECAC997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5DAC0-77A5-8C5F-F08D-1A17B3936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0C621-9637-8268-33F5-0E8AB3C9EC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E6EAD1-621A-3C32-E367-FD8024AA0E98}"/>
              </a:ext>
            </a:extLst>
          </p:cNvPr>
          <p:cNvSpPr>
            <a:spLocks noGrp="1"/>
          </p:cNvSpPr>
          <p:nvPr>
            <p:ph type="sldNum" sz="quarter" idx="5"/>
          </p:nvPr>
        </p:nvSpPr>
        <p:spPr/>
        <p:txBody>
          <a:bodyPr/>
          <a:lstStyle/>
          <a:p>
            <a:fld id="{2B9240D4-6F14-3449-8FA2-7400E50A5229}" type="slidenum">
              <a:rPr lang="en-US" smtClean="0"/>
              <a:t>13</a:t>
            </a:fld>
            <a:endParaRPr lang="en-US"/>
          </a:p>
        </p:txBody>
      </p:sp>
    </p:spTree>
    <p:extLst>
      <p:ext uri="{BB962C8B-B14F-4D97-AF65-F5344CB8AC3E}">
        <p14:creationId xmlns:p14="http://schemas.microsoft.com/office/powerpoint/2010/main" val="13225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E0B9-74BF-F29F-2924-C821D9A87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5CA5C-4293-DC68-58EA-AD7DDD56F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1F6B9-BE73-C4D6-4B5A-AF462B8CEC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0385BA-0472-595C-E2F7-A15BAC13DBE7}"/>
              </a:ext>
            </a:extLst>
          </p:cNvPr>
          <p:cNvSpPr>
            <a:spLocks noGrp="1"/>
          </p:cNvSpPr>
          <p:nvPr>
            <p:ph type="sldNum" sz="quarter" idx="5"/>
          </p:nvPr>
        </p:nvSpPr>
        <p:spPr/>
        <p:txBody>
          <a:bodyPr/>
          <a:lstStyle/>
          <a:p>
            <a:fld id="{2B9240D4-6F14-3449-8FA2-7400E50A5229}" type="slidenum">
              <a:rPr lang="en-US" smtClean="0"/>
              <a:t>14</a:t>
            </a:fld>
            <a:endParaRPr lang="en-US"/>
          </a:p>
        </p:txBody>
      </p:sp>
    </p:spTree>
    <p:extLst>
      <p:ext uri="{BB962C8B-B14F-4D97-AF65-F5344CB8AC3E}">
        <p14:creationId xmlns:p14="http://schemas.microsoft.com/office/powerpoint/2010/main" val="279474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1BC09-11C2-67E8-8D58-B73066428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E1AAF-1BC6-BD91-4822-6E34775AB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E6AF0-1170-7E4C-5D49-643A94CAB7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2F8F175-5495-7C4A-1A9E-D921F3C1BAFC}"/>
              </a:ext>
            </a:extLst>
          </p:cNvPr>
          <p:cNvSpPr>
            <a:spLocks noGrp="1"/>
          </p:cNvSpPr>
          <p:nvPr>
            <p:ph type="sldNum" sz="quarter" idx="5"/>
          </p:nvPr>
        </p:nvSpPr>
        <p:spPr/>
        <p:txBody>
          <a:bodyPr/>
          <a:lstStyle/>
          <a:p>
            <a:fld id="{2B9240D4-6F14-3449-8FA2-7400E50A5229}" type="slidenum">
              <a:rPr lang="en-US" smtClean="0"/>
              <a:t>15</a:t>
            </a:fld>
            <a:endParaRPr lang="en-US"/>
          </a:p>
        </p:txBody>
      </p:sp>
    </p:spTree>
    <p:extLst>
      <p:ext uri="{BB962C8B-B14F-4D97-AF65-F5344CB8AC3E}">
        <p14:creationId xmlns:p14="http://schemas.microsoft.com/office/powerpoint/2010/main" val="245877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DF6E-4A79-DC24-C43F-DB3BEAC01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D4B71-2ACF-1620-E73F-16D7849AC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1ADD0-1C5F-E59C-1899-298F3276B0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5B002-4059-4671-C5B9-C1DCA72D9F88}"/>
              </a:ext>
            </a:extLst>
          </p:cNvPr>
          <p:cNvSpPr>
            <a:spLocks noGrp="1"/>
          </p:cNvSpPr>
          <p:nvPr>
            <p:ph type="sldNum" sz="quarter" idx="5"/>
          </p:nvPr>
        </p:nvSpPr>
        <p:spPr/>
        <p:txBody>
          <a:bodyPr/>
          <a:lstStyle/>
          <a:p>
            <a:fld id="{2B9240D4-6F14-3449-8FA2-7400E50A5229}" type="slidenum">
              <a:rPr lang="en-US" smtClean="0"/>
              <a:t>16</a:t>
            </a:fld>
            <a:endParaRPr lang="en-US"/>
          </a:p>
        </p:txBody>
      </p:sp>
    </p:spTree>
    <p:extLst>
      <p:ext uri="{BB962C8B-B14F-4D97-AF65-F5344CB8AC3E}">
        <p14:creationId xmlns:p14="http://schemas.microsoft.com/office/powerpoint/2010/main" val="3035513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7"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3"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9672309" y="4180219"/>
            <a:ext cx="2186016" cy="2028851"/>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9" y="2667427"/>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6" y="2667004"/>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9" y="4114589"/>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802" y="4363830"/>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8"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0604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601"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31"/>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1"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3"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3"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3" y="2653272"/>
            <a:ext cx="2599035"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pic>
        <p:nvPicPr>
          <p:cNvPr id="8" name="Picture 7" descr="A green and white logo&#10;&#10;AI-generated content may be incorrect.">
            <a:extLst>
              <a:ext uri="{FF2B5EF4-FFF2-40B4-BE49-F238E27FC236}">
                <a16:creationId xmlns:a16="http://schemas.microsoft.com/office/drawing/2014/main" id="{CAFD072C-4150-1F60-2422-FAEE728A0C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33677" y="471800"/>
            <a:ext cx="1338683" cy="411555"/>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4" r:id="rId3"/>
    <p:sldLayoutId id="214748370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533400"/>
            <a:ext cx="1921707" cy="914400"/>
          </a:xfrm>
          <a:prstGeom prst="rect">
            <a:avLst/>
          </a:prstGeom>
        </p:spPr>
      </p:pic>
      <p:pic>
        <p:nvPicPr>
          <p:cNvPr id="4" name="Picture 3" descr="A green and white logo&#10;&#10;AI-generated content may be incorrect.">
            <a:extLst>
              <a:ext uri="{FF2B5EF4-FFF2-40B4-BE49-F238E27FC236}">
                <a16:creationId xmlns:a16="http://schemas.microsoft.com/office/drawing/2014/main" id="{1C8399F8-3000-45BD-6F91-FBAE417DED8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12074" y="677965"/>
            <a:ext cx="1769699" cy="544063"/>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843" y="533400"/>
            <a:ext cx="1592865" cy="757928"/>
          </a:xfrm>
          <a:prstGeom prst="rect">
            <a:avLst/>
          </a:prstGeom>
        </p:spPr>
      </p:pic>
      <p:pic>
        <p:nvPicPr>
          <p:cNvPr id="4" name="Picture 3" descr="A green and white logo&#10;&#10;AI-generated content may be incorrect.">
            <a:extLst>
              <a:ext uri="{FF2B5EF4-FFF2-40B4-BE49-F238E27FC236}">
                <a16:creationId xmlns:a16="http://schemas.microsoft.com/office/drawing/2014/main" id="{CC7B8029-8777-B7C3-CCE1-D1192E188BD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39005" y="676688"/>
            <a:ext cx="1444892" cy="444206"/>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267936"/>
            <a:ext cx="1921707" cy="914400"/>
          </a:xfrm>
          <a:prstGeom prst="rect">
            <a:avLst/>
          </a:prstGeom>
        </p:spPr>
      </p:pic>
      <p:pic>
        <p:nvPicPr>
          <p:cNvPr id="3" name="Picture 2" descr="A green and white logo&#10;&#10;AI-generated content may be incorrect.">
            <a:extLst>
              <a:ext uri="{FF2B5EF4-FFF2-40B4-BE49-F238E27FC236}">
                <a16:creationId xmlns:a16="http://schemas.microsoft.com/office/drawing/2014/main" id="{3508F8EA-36C5-C342-863B-6947848FBE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48625" y="502741"/>
            <a:ext cx="1497246" cy="460302"/>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23427F39-4F8F-7889-8D70-164467F8DB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2" y="552562"/>
            <a:ext cx="1485777" cy="703373"/>
          </a:xfrm>
          <a:prstGeom prst="rect">
            <a:avLst/>
          </a:prstGeom>
        </p:spPr>
      </p:pic>
      <p:pic>
        <p:nvPicPr>
          <p:cNvPr id="3" name="Picture 2" descr="A green and white logo&#10;&#10;AI-generated content may be incorrect.">
            <a:extLst>
              <a:ext uri="{FF2B5EF4-FFF2-40B4-BE49-F238E27FC236}">
                <a16:creationId xmlns:a16="http://schemas.microsoft.com/office/drawing/2014/main" id="{401311E7-9E80-5DDF-D8BA-52EB7AEA8D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3677" y="700400"/>
            <a:ext cx="1338683" cy="411555"/>
          </a:xfrm>
          <a:prstGeom prst="rect">
            <a:avLst/>
          </a:prstGeom>
        </p:spPr>
      </p:pic>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31.svg"/><Relationship Id="rId2" Type="http://schemas.openxmlformats.org/officeDocument/2006/relationships/slide" Target="slide17.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slide" Target="slide14.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7.xml"/><Relationship Id="rId1" Type="http://schemas.openxmlformats.org/officeDocument/2006/relationships/slideLayout" Target="../slideLayouts/slideLayout20.xml"/><Relationship Id="rId5" Type="http://schemas.openxmlformats.org/officeDocument/2006/relationships/slide" Target="slide14.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slide" Target="slide16.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s://www.e-lfh.org.uk/programmes/the-oliver-mcgowan-mandatory-training-on-learning-disability-and-autism/"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80B-C6E5-3801-DBAF-D0E1899AE383}"/>
              </a:ext>
            </a:extLst>
          </p:cNvPr>
          <p:cNvSpPr>
            <a:spLocks noGrp="1"/>
          </p:cNvSpPr>
          <p:nvPr>
            <p:ph type="title"/>
          </p:nvPr>
        </p:nvSpPr>
        <p:spPr/>
        <p:txBody>
          <a:bodyPr/>
          <a:lstStyle/>
          <a:p>
            <a:r>
              <a:rPr lang="en-GB" sz="4400" dirty="0"/>
              <a:t>Skills assessment</a:t>
            </a:r>
          </a:p>
        </p:txBody>
      </p:sp>
      <p:sp>
        <p:nvSpPr>
          <p:cNvPr id="3" name="Text Placeholder 2">
            <a:extLst>
              <a:ext uri="{FF2B5EF4-FFF2-40B4-BE49-F238E27FC236}">
                <a16:creationId xmlns:a16="http://schemas.microsoft.com/office/drawing/2014/main" id="{26DCFB96-CDE2-3BEC-5F7C-76CAF211ACFB}"/>
              </a:ext>
            </a:extLst>
          </p:cNvPr>
          <p:cNvSpPr>
            <a:spLocks noGrp="1"/>
          </p:cNvSpPr>
          <p:nvPr>
            <p:ph type="body" sz="quarter" idx="10"/>
          </p:nvPr>
        </p:nvSpPr>
        <p:spPr>
          <a:xfrm>
            <a:off x="558946" y="2743204"/>
            <a:ext cx="8377237" cy="626647"/>
          </a:xfrm>
        </p:spPr>
        <p:txBody>
          <a:bodyPr/>
          <a:lstStyle/>
          <a:p>
            <a:r>
              <a:rPr lang="en-GB" sz="2400" dirty="0"/>
              <a:t>For Supervisor or Leader role</a:t>
            </a:r>
          </a:p>
        </p:txBody>
      </p:sp>
    </p:spTree>
    <p:extLst>
      <p:ext uri="{BB962C8B-B14F-4D97-AF65-F5344CB8AC3E}">
        <p14:creationId xmlns:p14="http://schemas.microsoft.com/office/powerpoint/2010/main" val="16897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C5730F0-1448-3864-6C00-9990AA0621D6}"/>
              </a:ext>
            </a:extLst>
          </p:cNvPr>
          <p:cNvSpPr/>
          <p:nvPr/>
        </p:nvSpPr>
        <p:spPr>
          <a:xfrm>
            <a:off x="8364835" y="638221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TextBox 3">
            <a:extLst>
              <a:ext uri="{FF2B5EF4-FFF2-40B4-BE49-F238E27FC236}">
                <a16:creationId xmlns:a16="http://schemas.microsoft.com/office/drawing/2014/main" id="{FE0B4782-5B79-0E29-E1CD-AF274506709F}"/>
              </a:ext>
            </a:extLst>
          </p:cNvPr>
          <p:cNvSpPr txBox="1"/>
          <p:nvPr/>
        </p:nvSpPr>
        <p:spPr>
          <a:xfrm>
            <a:off x="8493955" y="6341411"/>
            <a:ext cx="3049248" cy="261610"/>
          </a:xfrm>
          <a:prstGeom prst="rect">
            <a:avLst/>
          </a:prstGeom>
          <a:noFill/>
        </p:spPr>
        <p:txBody>
          <a:bodyPr wrap="square" rtlCol="0">
            <a:spAutoFit/>
          </a:bodyPr>
          <a:lstStyle/>
          <a:p>
            <a:r>
              <a:rPr lang="en-GB" sz="1100" dirty="0"/>
              <a:t>Your assessment</a:t>
            </a:r>
          </a:p>
        </p:txBody>
      </p:sp>
      <p:sp>
        <p:nvSpPr>
          <p:cNvPr id="5" name="Oval 4">
            <a:extLst>
              <a:ext uri="{FF2B5EF4-FFF2-40B4-BE49-F238E27FC236}">
                <a16:creationId xmlns:a16="http://schemas.microsoft.com/office/drawing/2014/main" id="{75CA00BE-284C-7E25-A876-05F24F60E972}"/>
              </a:ext>
            </a:extLst>
          </p:cNvPr>
          <p:cNvSpPr/>
          <p:nvPr/>
        </p:nvSpPr>
        <p:spPr>
          <a:xfrm>
            <a:off x="9765950" y="636969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TextBox 5">
            <a:extLst>
              <a:ext uri="{FF2B5EF4-FFF2-40B4-BE49-F238E27FC236}">
                <a16:creationId xmlns:a16="http://schemas.microsoft.com/office/drawing/2014/main" id="{8ACDE4E6-7F86-BBED-850E-FED08DBCACF2}"/>
              </a:ext>
            </a:extLst>
          </p:cNvPr>
          <p:cNvSpPr txBox="1"/>
          <p:nvPr/>
        </p:nvSpPr>
        <p:spPr>
          <a:xfrm>
            <a:off x="9925945" y="6336368"/>
            <a:ext cx="2113888" cy="261610"/>
          </a:xfrm>
          <a:prstGeom prst="rect">
            <a:avLst/>
          </a:prstGeom>
          <a:noFill/>
        </p:spPr>
        <p:txBody>
          <a:bodyPr wrap="square" rtlCol="0">
            <a:spAutoFit/>
          </a:bodyPr>
          <a:lstStyle/>
          <a:p>
            <a:r>
              <a:rPr lang="en-GB" sz="1100" dirty="0"/>
              <a:t>Your manager’s assessment</a:t>
            </a:r>
          </a:p>
        </p:txBody>
      </p:sp>
      <p:sp>
        <p:nvSpPr>
          <p:cNvPr id="7" name="TextBox 6">
            <a:extLst>
              <a:ext uri="{FF2B5EF4-FFF2-40B4-BE49-F238E27FC236}">
                <a16:creationId xmlns:a16="http://schemas.microsoft.com/office/drawing/2014/main" id="{C3D9D12F-6155-E170-0932-9F26B5C3E84F}"/>
              </a:ext>
            </a:extLst>
          </p:cNvPr>
          <p:cNvSpPr txBox="1"/>
          <p:nvPr/>
        </p:nvSpPr>
        <p:spPr>
          <a:xfrm>
            <a:off x="7751695" y="6327175"/>
            <a:ext cx="613140" cy="307777"/>
          </a:xfrm>
          <a:prstGeom prst="rect">
            <a:avLst/>
          </a:prstGeom>
          <a:noFill/>
        </p:spPr>
        <p:txBody>
          <a:bodyPr wrap="square" rtlCol="0">
            <a:spAutoFit/>
          </a:bodyPr>
          <a:lstStyle/>
          <a:p>
            <a:r>
              <a:rPr lang="en-GB" sz="1400" b="1" dirty="0"/>
              <a:t>Key:</a:t>
            </a:r>
          </a:p>
        </p:txBody>
      </p:sp>
      <p:sp>
        <p:nvSpPr>
          <p:cNvPr id="8" name="Slide Number Placeholder 1">
            <a:extLst>
              <a:ext uri="{FF2B5EF4-FFF2-40B4-BE49-F238E27FC236}">
                <a16:creationId xmlns:a16="http://schemas.microsoft.com/office/drawing/2014/main" id="{A325E9A8-C550-CD4D-0CFD-145C8485919E}"/>
              </a:ext>
            </a:extLst>
          </p:cNvPr>
          <p:cNvSpPr txBox="1">
            <a:spLocks/>
          </p:cNvSpPr>
          <p:nvPr/>
        </p:nvSpPr>
        <p:spPr>
          <a:xfrm>
            <a:off x="0" y="0"/>
            <a:ext cx="0" cy="0"/>
          </a:xfrm>
        </p:spPr>
        <p:txBody>
          <a:bodyPr/>
          <a:lstStyle>
            <a:defPPr>
              <a:defRPr kern="0"/>
            </a:defPPr>
          </a:lstStyle>
          <a:p>
            <a:fld id="{06A44ADC-FBC0-4698-B0EC-1AD4A4060383}" type="slidenum">
              <a:rPr lang="en-GB" smtClean="0"/>
              <a:pPr/>
              <a:t>10</a:t>
            </a:fld>
            <a:endParaRPr lang="en-GB"/>
          </a:p>
        </p:txBody>
      </p:sp>
      <p:sp>
        <p:nvSpPr>
          <p:cNvPr id="9" name="Rectangle: Rounded Corners 8">
            <a:extLst>
              <a:ext uri="{FF2B5EF4-FFF2-40B4-BE49-F238E27FC236}">
                <a16:creationId xmlns:a16="http://schemas.microsoft.com/office/drawing/2014/main" id="{A82BE3EA-AE47-A5E8-859F-AC5AB9B6CE11}"/>
              </a:ext>
            </a:extLst>
          </p:cNvPr>
          <p:cNvSpPr/>
          <p:nvPr/>
        </p:nvSpPr>
        <p:spPr>
          <a:xfrm rot="10800000" flipV="1">
            <a:off x="0" y="-1"/>
            <a:ext cx="1658983" cy="360000"/>
          </a:xfrm>
          <a:prstGeom prst="roundRect">
            <a:avLst/>
          </a:prstGeom>
          <a:solidFill>
            <a:srgbClr val="FFB81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BD2B41A6-4A9A-16A0-F483-576964611372}"/>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27A6B687-D13F-D464-0121-3883A859495C}"/>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7EC644A9-AC60-7414-CEB1-665E319A87FA}"/>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BFCB157D-4E06-0342-F1A7-C3D64302385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4" action="ppaction://hlinksldjump"/>
            <a:extLst>
              <a:ext uri="{FF2B5EF4-FFF2-40B4-BE49-F238E27FC236}">
                <a16:creationId xmlns:a16="http://schemas.microsoft.com/office/drawing/2014/main" id="{70C60E4E-377B-8F77-FB37-1E3E113450C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E51D1CE6-8219-B42A-BD8B-A2301B69935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FFB81C"/>
                </a:solidFill>
                <a:effectLst/>
                <a:uLnTx/>
                <a:uFillTx/>
                <a:latin typeface="Arial"/>
                <a:cs typeface="Arial"/>
                <a:sym typeface="Arial"/>
              </a:rPr>
              <a:t>Behaviours</a:t>
            </a:r>
          </a:p>
        </p:txBody>
      </p:sp>
      <p:graphicFrame>
        <p:nvGraphicFramePr>
          <p:cNvPr id="89" name="Table 88">
            <a:extLst>
              <a:ext uri="{FF2B5EF4-FFF2-40B4-BE49-F238E27FC236}">
                <a16:creationId xmlns:a16="http://schemas.microsoft.com/office/drawing/2014/main" id="{EB463064-A476-2BD7-868F-14E5C744551B}"/>
              </a:ext>
            </a:extLst>
          </p:cNvPr>
          <p:cNvGraphicFramePr/>
          <p:nvPr>
            <p:extLst>
              <p:ext uri="{D42A27DB-BD31-4B8C-83A1-F6EECF244321}">
                <p14:modId xmlns:p14="http://schemas.microsoft.com/office/powerpoint/2010/main" val="1900540461"/>
              </p:ext>
            </p:extLst>
          </p:nvPr>
        </p:nvGraphicFramePr>
        <p:xfrm>
          <a:off x="619601" y="1817976"/>
          <a:ext cx="11184473" cy="3562181"/>
        </p:xfrm>
        <a:graphic>
          <a:graphicData uri="http://schemas.openxmlformats.org/drawingml/2006/table">
            <a:tbl>
              <a:tblPr firstRow="1" bandRow="1"/>
              <a:tblGrid>
                <a:gridCol w="6016656">
                  <a:extLst>
                    <a:ext uri="{9D8B030D-6E8A-4147-A177-3AD203B41FA5}">
                      <a16:colId xmlns:a16="http://schemas.microsoft.com/office/drawing/2014/main" val="2582755497"/>
                    </a:ext>
                  </a:extLst>
                </a:gridCol>
                <a:gridCol w="5167817">
                  <a:extLst>
                    <a:ext uri="{9D8B030D-6E8A-4147-A177-3AD203B41FA5}">
                      <a16:colId xmlns:a16="http://schemas.microsoft.com/office/drawing/2014/main" val="697235041"/>
                    </a:ext>
                  </a:extLst>
                </a:gridCol>
              </a:tblGrid>
              <a:tr h="30178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a:r>
                        <a:rPr lang="en-GB" sz="1200" b="1" dirty="0">
                          <a:solidFill>
                            <a:schemeClr val="bg1"/>
                          </a:solidFill>
                        </a:rPr>
                        <a:t>Behaviour</a:t>
                      </a:r>
                    </a:p>
                  </a:txBody>
                  <a:tcPr marL="100558" marR="100558" marT="45708" marB="45708">
                    <a:lnL>
                      <a:noFill/>
                    </a:lnL>
                    <a:lnR>
                      <a:noFill/>
                    </a:lnR>
                    <a:lnT>
                      <a:noFill/>
                    </a:lnT>
                    <a:lnB>
                      <a:noFill/>
                    </a:lnB>
                    <a:lnTlToBr w="12700" cmpd="sng">
                      <a:noFill/>
                      <a:prstDash val="solid"/>
                    </a:lnTlToBr>
                    <a:lnBlToTr w="12700" cmpd="sng">
                      <a:noFill/>
                      <a:prstDash val="solid"/>
                    </a:lnBlToTr>
                    <a:solidFill>
                      <a:srgbClr val="0068B3"/>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600" dirty="0">
                        <a:solidFill>
                          <a:schemeClr val="bg1"/>
                        </a:solidFill>
                      </a:endParaRPr>
                    </a:p>
                  </a:txBody>
                  <a:tcPr marL="100558" marR="100558" marT="45708" marB="45708">
                    <a:lnL>
                      <a:noFill/>
                    </a:lnL>
                    <a:lnR>
                      <a:noFill/>
                    </a:lnR>
                    <a:lnT>
                      <a:noFill/>
                    </a:lnT>
                    <a:lnB>
                      <a:no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71994065"/>
                  </a:ext>
                </a:extLst>
              </a:tr>
              <a:tr h="364895">
                <a:tc>
                  <a:txBody>
                    <a:bodyPr/>
                    <a:lstStyle/>
                    <a:p>
                      <a:r>
                        <a:rPr lang="en-GB" sz="1200" dirty="0">
                          <a:solidFill>
                            <a:schemeClr val="tx1"/>
                          </a:solidFill>
                          <a:latin typeface="Arial" panose="020B0604020202020204" pitchFamily="34" charset="0"/>
                          <a:cs typeface="Arial" panose="020B0604020202020204" pitchFamily="34" charset="0"/>
                        </a:rPr>
                        <a:t>Treat all individuals equitably and with a professional manner in the workplace.</a:t>
                      </a:r>
                    </a:p>
                  </a:txBody>
                  <a:tcPr marL="100558" marR="100558" marT="45708" marB="4570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7806090"/>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Take responsibility for your own actions, demonstrating resilience, determination and impartiality when managing difficult situations.</a:t>
                      </a:r>
                      <a:endParaRPr lang="en-GB" sz="1200" dirty="0">
                        <a:latin typeface="Arial" panose="020B0604020202020204" pitchFamily="34" charset="0"/>
                        <a:cs typeface="Arial" panose="020B0604020202020204" pitchFamily="34" charset="0"/>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78680"/>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Build and maintain positive relationships with others and seek their views when needed.</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091905"/>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Take an organised approach to time-sensitive tasks, and act in an open and approachable manner when completing tasks with others.</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591927"/>
                  </a:ext>
                </a:extLst>
              </a:tr>
              <a:tr h="364895">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 open to new digital knowledge and skills that may enhance performance in the care sector.</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75213"/>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Act in a flexible, creative, innovative and proactive way when problem solving, taking account of best practice.</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81331"/>
                  </a:ext>
                </a:extLst>
              </a:tr>
              <a:tr h="576150">
                <a:tc>
                  <a:txBody>
                    <a:bodyPr/>
                    <a:lstStyle/>
                    <a:p>
                      <a:r>
                        <a:rPr lang="en-GB" sz="1200" dirty="0">
                          <a:latin typeface="Arial" panose="020B0604020202020204" pitchFamily="34" charset="0"/>
                          <a:cs typeface="Arial" panose="020B0604020202020204" pitchFamily="34" charset="0"/>
                        </a:rPr>
                        <a:t>Be adaptable and act in an open and responsive way to feedback.</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dirty="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155022"/>
                  </a:ext>
                </a:extLst>
              </a:tr>
            </a:tbl>
          </a:graphicData>
        </a:graphic>
      </p:graphicFrame>
      <p:pic>
        <p:nvPicPr>
          <p:cNvPr id="90" name="Graphic 89" descr="Group brainstorm outline">
            <a:extLst>
              <a:ext uri="{FF2B5EF4-FFF2-40B4-BE49-F238E27FC236}">
                <a16:creationId xmlns:a16="http://schemas.microsoft.com/office/drawing/2014/main" id="{21700333-B165-79EB-9000-9057322CF7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4363" y="3571419"/>
            <a:ext cx="540000" cy="540000"/>
          </a:xfrm>
          <a:prstGeom prst="rect">
            <a:avLst/>
          </a:prstGeom>
        </p:spPr>
      </p:pic>
      <p:sp>
        <p:nvSpPr>
          <p:cNvPr id="91" name="Oval 90">
            <a:extLst>
              <a:ext uri="{FF2B5EF4-FFF2-40B4-BE49-F238E27FC236}">
                <a16:creationId xmlns:a16="http://schemas.microsoft.com/office/drawing/2014/main" id="{A39A5F52-403C-777B-50AB-717973F49A11}"/>
              </a:ext>
            </a:extLst>
          </p:cNvPr>
          <p:cNvSpPr/>
          <p:nvPr/>
        </p:nvSpPr>
        <p:spPr>
          <a:xfrm>
            <a:off x="7359944" y="2251821"/>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2" name="Oval 91">
            <a:extLst>
              <a:ext uri="{FF2B5EF4-FFF2-40B4-BE49-F238E27FC236}">
                <a16:creationId xmlns:a16="http://schemas.microsoft.com/office/drawing/2014/main" id="{209BEE61-21F7-70E6-CA11-360D25BD7599}"/>
              </a:ext>
            </a:extLst>
          </p:cNvPr>
          <p:cNvSpPr/>
          <p:nvPr/>
        </p:nvSpPr>
        <p:spPr>
          <a:xfrm>
            <a:off x="7695683" y="2253081"/>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3" name="Oval 92">
            <a:extLst>
              <a:ext uri="{FF2B5EF4-FFF2-40B4-BE49-F238E27FC236}">
                <a16:creationId xmlns:a16="http://schemas.microsoft.com/office/drawing/2014/main" id="{EB3CD975-ACCA-D6A6-291D-CF15A1E9E7F1}"/>
              </a:ext>
            </a:extLst>
          </p:cNvPr>
          <p:cNvSpPr/>
          <p:nvPr/>
        </p:nvSpPr>
        <p:spPr>
          <a:xfrm>
            <a:off x="7359944" y="4991490"/>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4" name="Oval 93">
            <a:extLst>
              <a:ext uri="{FF2B5EF4-FFF2-40B4-BE49-F238E27FC236}">
                <a16:creationId xmlns:a16="http://schemas.microsoft.com/office/drawing/2014/main" id="{B545056D-29B5-78E6-09DF-7CFC01EF9D02}"/>
              </a:ext>
            </a:extLst>
          </p:cNvPr>
          <p:cNvSpPr/>
          <p:nvPr/>
        </p:nvSpPr>
        <p:spPr>
          <a:xfrm>
            <a:off x="7695683" y="4992750"/>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5" name="Oval 94">
            <a:extLst>
              <a:ext uri="{FF2B5EF4-FFF2-40B4-BE49-F238E27FC236}">
                <a16:creationId xmlns:a16="http://schemas.microsoft.com/office/drawing/2014/main" id="{024B57CA-7844-E7C7-20DA-4DC6E2938243}"/>
              </a:ext>
            </a:extLst>
          </p:cNvPr>
          <p:cNvSpPr/>
          <p:nvPr/>
        </p:nvSpPr>
        <p:spPr>
          <a:xfrm>
            <a:off x="7359944" y="2701273"/>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6" name="Oval 95">
            <a:extLst>
              <a:ext uri="{FF2B5EF4-FFF2-40B4-BE49-F238E27FC236}">
                <a16:creationId xmlns:a16="http://schemas.microsoft.com/office/drawing/2014/main" id="{94EDE742-B5A8-36D1-A96F-795D7F60C625}"/>
              </a:ext>
            </a:extLst>
          </p:cNvPr>
          <p:cNvSpPr/>
          <p:nvPr/>
        </p:nvSpPr>
        <p:spPr>
          <a:xfrm>
            <a:off x="7695683" y="2702533"/>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7" name="Oval 96">
            <a:extLst>
              <a:ext uri="{FF2B5EF4-FFF2-40B4-BE49-F238E27FC236}">
                <a16:creationId xmlns:a16="http://schemas.microsoft.com/office/drawing/2014/main" id="{06CDACFB-E816-9A92-4230-17EA2F422A84}"/>
              </a:ext>
            </a:extLst>
          </p:cNvPr>
          <p:cNvSpPr/>
          <p:nvPr/>
        </p:nvSpPr>
        <p:spPr>
          <a:xfrm>
            <a:off x="7359944" y="3101944"/>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8" name="Oval 97">
            <a:extLst>
              <a:ext uri="{FF2B5EF4-FFF2-40B4-BE49-F238E27FC236}">
                <a16:creationId xmlns:a16="http://schemas.microsoft.com/office/drawing/2014/main" id="{FD99F340-45AD-CC2C-6EF1-9B626C6B403E}"/>
              </a:ext>
            </a:extLst>
          </p:cNvPr>
          <p:cNvSpPr/>
          <p:nvPr/>
        </p:nvSpPr>
        <p:spPr>
          <a:xfrm>
            <a:off x="7695683" y="3103204"/>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9" name="Oval 98">
            <a:extLst>
              <a:ext uri="{FF2B5EF4-FFF2-40B4-BE49-F238E27FC236}">
                <a16:creationId xmlns:a16="http://schemas.microsoft.com/office/drawing/2014/main" id="{94F0A4BA-84F6-1E4D-A6F4-66CB7D24BB9B}"/>
              </a:ext>
            </a:extLst>
          </p:cNvPr>
          <p:cNvSpPr/>
          <p:nvPr/>
        </p:nvSpPr>
        <p:spPr>
          <a:xfrm>
            <a:off x="7359944" y="3551396"/>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0" name="Oval 99">
            <a:extLst>
              <a:ext uri="{FF2B5EF4-FFF2-40B4-BE49-F238E27FC236}">
                <a16:creationId xmlns:a16="http://schemas.microsoft.com/office/drawing/2014/main" id="{3428745D-251F-A1DD-2E50-4727E900FD56}"/>
              </a:ext>
            </a:extLst>
          </p:cNvPr>
          <p:cNvSpPr/>
          <p:nvPr/>
        </p:nvSpPr>
        <p:spPr>
          <a:xfrm>
            <a:off x="7695683" y="3552656"/>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5" name="Oval 174">
            <a:extLst>
              <a:ext uri="{FF2B5EF4-FFF2-40B4-BE49-F238E27FC236}">
                <a16:creationId xmlns:a16="http://schemas.microsoft.com/office/drawing/2014/main" id="{4503D121-A8DE-F2B2-F7FE-EBA3796BE13F}"/>
              </a:ext>
            </a:extLst>
          </p:cNvPr>
          <p:cNvSpPr/>
          <p:nvPr/>
        </p:nvSpPr>
        <p:spPr>
          <a:xfrm>
            <a:off x="7359944" y="4065596"/>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6" name="Oval 175">
            <a:extLst>
              <a:ext uri="{FF2B5EF4-FFF2-40B4-BE49-F238E27FC236}">
                <a16:creationId xmlns:a16="http://schemas.microsoft.com/office/drawing/2014/main" id="{B7491539-F3E5-A5B1-EF77-6B2AC469DC38}"/>
              </a:ext>
            </a:extLst>
          </p:cNvPr>
          <p:cNvSpPr/>
          <p:nvPr/>
        </p:nvSpPr>
        <p:spPr>
          <a:xfrm>
            <a:off x="7695683" y="4066856"/>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7" name="Oval 176">
            <a:extLst>
              <a:ext uri="{FF2B5EF4-FFF2-40B4-BE49-F238E27FC236}">
                <a16:creationId xmlns:a16="http://schemas.microsoft.com/office/drawing/2014/main" id="{8577611E-619B-6935-41B8-80C77C35DFB4}"/>
              </a:ext>
            </a:extLst>
          </p:cNvPr>
          <p:cNvSpPr/>
          <p:nvPr/>
        </p:nvSpPr>
        <p:spPr>
          <a:xfrm>
            <a:off x="7359944" y="4515050"/>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8" name="Oval 177">
            <a:extLst>
              <a:ext uri="{FF2B5EF4-FFF2-40B4-BE49-F238E27FC236}">
                <a16:creationId xmlns:a16="http://schemas.microsoft.com/office/drawing/2014/main" id="{88F4E272-1348-4F5F-A6E7-32944C486765}"/>
              </a:ext>
            </a:extLst>
          </p:cNvPr>
          <p:cNvSpPr/>
          <p:nvPr/>
        </p:nvSpPr>
        <p:spPr>
          <a:xfrm>
            <a:off x="7695683" y="4516310"/>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79" name="Group 178">
            <a:extLst>
              <a:ext uri="{FF2B5EF4-FFF2-40B4-BE49-F238E27FC236}">
                <a16:creationId xmlns:a16="http://schemas.microsoft.com/office/drawing/2014/main" id="{4D553C35-2C09-3C92-C2EF-0EE070DF8803}"/>
              </a:ext>
            </a:extLst>
          </p:cNvPr>
          <p:cNvGrpSpPr/>
          <p:nvPr/>
        </p:nvGrpSpPr>
        <p:grpSpPr>
          <a:xfrm>
            <a:off x="8399142" y="2190095"/>
            <a:ext cx="2817319" cy="293202"/>
            <a:chOff x="7998846" y="1867220"/>
            <a:chExt cx="3448967" cy="253573"/>
          </a:xfrm>
        </p:grpSpPr>
        <p:cxnSp>
          <p:nvCxnSpPr>
            <p:cNvPr id="180" name="Straight Connector 179">
              <a:extLst>
                <a:ext uri="{FF2B5EF4-FFF2-40B4-BE49-F238E27FC236}">
                  <a16:creationId xmlns:a16="http://schemas.microsoft.com/office/drawing/2014/main" id="{AF0F7659-4219-0D1F-B398-F5CB6858DDD4}"/>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181" name="Straight Connector 180">
              <a:extLst>
                <a:ext uri="{FF2B5EF4-FFF2-40B4-BE49-F238E27FC236}">
                  <a16:creationId xmlns:a16="http://schemas.microsoft.com/office/drawing/2014/main" id="{9ACBACDA-61AE-ECC5-9CE5-054D749727E6}"/>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182" name="Straight Connector 181">
              <a:extLst>
                <a:ext uri="{FF2B5EF4-FFF2-40B4-BE49-F238E27FC236}">
                  <a16:creationId xmlns:a16="http://schemas.microsoft.com/office/drawing/2014/main" id="{2E66FE66-A759-8B50-F296-4058DA633237}"/>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183" name="Straight Connector 182">
              <a:extLst>
                <a:ext uri="{FF2B5EF4-FFF2-40B4-BE49-F238E27FC236}">
                  <a16:creationId xmlns:a16="http://schemas.microsoft.com/office/drawing/2014/main" id="{B938AEBD-BF1E-F217-B72C-EE134132A581}"/>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184" name="Straight Connector 183">
              <a:extLst>
                <a:ext uri="{FF2B5EF4-FFF2-40B4-BE49-F238E27FC236}">
                  <a16:creationId xmlns:a16="http://schemas.microsoft.com/office/drawing/2014/main" id="{F062DABF-A3FC-68D8-E6DD-FA6BE2D51DD4}"/>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185" name="Straight Connector 184">
              <a:extLst>
                <a:ext uri="{FF2B5EF4-FFF2-40B4-BE49-F238E27FC236}">
                  <a16:creationId xmlns:a16="http://schemas.microsoft.com/office/drawing/2014/main" id="{53F07C1C-A64F-6DFC-C28E-E138F4363870}"/>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sp>
        <p:nvSpPr>
          <p:cNvPr id="186" name="TextBox 185">
            <a:extLst>
              <a:ext uri="{FF2B5EF4-FFF2-40B4-BE49-F238E27FC236}">
                <a16:creationId xmlns:a16="http://schemas.microsoft.com/office/drawing/2014/main" id="{5486A56D-BA9C-1E70-B4E1-82DC831B01C9}"/>
              </a:ext>
            </a:extLst>
          </p:cNvPr>
          <p:cNvSpPr txBox="1"/>
          <p:nvPr/>
        </p:nvSpPr>
        <p:spPr>
          <a:xfrm>
            <a:off x="8704565" y="1836629"/>
            <a:ext cx="792000" cy="230832"/>
          </a:xfrm>
          <a:prstGeom prst="rect">
            <a:avLst/>
          </a:prstGeom>
          <a:noFill/>
        </p:spPr>
        <p:txBody>
          <a:bodyPr wrap="square" rtlCol="0">
            <a:spAutoFit/>
          </a:bodyPr>
          <a:lstStyle/>
          <a:p>
            <a:pPr algn="l" rtl="0"/>
            <a:r>
              <a:rPr lang="en-GB" sz="900" kern="1200">
                <a:solidFill>
                  <a:prstClr val="white"/>
                </a:solidFill>
                <a:latin typeface="Arial" panose="020B0604020202020204"/>
                <a:ea typeface="+mn-ea"/>
                <a:cs typeface="+mn-cs"/>
              </a:rPr>
              <a:t>Awareness</a:t>
            </a:r>
          </a:p>
        </p:txBody>
      </p:sp>
      <p:sp>
        <p:nvSpPr>
          <p:cNvPr id="187" name="TextBox 186">
            <a:extLst>
              <a:ext uri="{FF2B5EF4-FFF2-40B4-BE49-F238E27FC236}">
                <a16:creationId xmlns:a16="http://schemas.microsoft.com/office/drawing/2014/main" id="{52B4023F-1FBC-44D9-098E-D62775BF708C}"/>
              </a:ext>
            </a:extLst>
          </p:cNvPr>
          <p:cNvSpPr txBox="1"/>
          <p:nvPr/>
        </p:nvSpPr>
        <p:spPr>
          <a:xfrm>
            <a:off x="10831633" y="1836629"/>
            <a:ext cx="792000" cy="230832"/>
          </a:xfrm>
          <a:prstGeom prst="rect">
            <a:avLst/>
          </a:prstGeom>
          <a:noFill/>
        </p:spPr>
        <p:txBody>
          <a:bodyPr wrap="square" rtlCol="0">
            <a:spAutoFit/>
          </a:bodyPr>
          <a:lstStyle/>
          <a:p>
            <a:pPr algn="ctr" rtl="0"/>
            <a:r>
              <a:rPr lang="en-GB" sz="900" kern="1200" dirty="0">
                <a:solidFill>
                  <a:prstClr val="white"/>
                </a:solidFill>
                <a:latin typeface="Arial" panose="020B0604020202020204"/>
                <a:ea typeface="+mn-ea"/>
                <a:cs typeface="+mn-cs"/>
              </a:rPr>
              <a:t>Expert</a:t>
            </a:r>
          </a:p>
        </p:txBody>
      </p:sp>
      <p:sp>
        <p:nvSpPr>
          <p:cNvPr id="188" name="TextBox 187">
            <a:extLst>
              <a:ext uri="{FF2B5EF4-FFF2-40B4-BE49-F238E27FC236}">
                <a16:creationId xmlns:a16="http://schemas.microsoft.com/office/drawing/2014/main" id="{1CBDFFCE-7EDE-AC0D-9B08-D4434DEFDEAC}"/>
              </a:ext>
            </a:extLst>
          </p:cNvPr>
          <p:cNvSpPr txBox="1"/>
          <p:nvPr/>
        </p:nvSpPr>
        <p:spPr>
          <a:xfrm>
            <a:off x="9413588" y="1836629"/>
            <a:ext cx="792000" cy="230832"/>
          </a:xfrm>
          <a:prstGeom prst="rect">
            <a:avLst/>
          </a:prstGeom>
          <a:noFill/>
        </p:spPr>
        <p:txBody>
          <a:bodyPr wrap="square" rtlCol="0">
            <a:spAutoFit/>
          </a:bodyPr>
          <a:lstStyle/>
          <a:p>
            <a:pPr algn="ctr" rtl="0"/>
            <a:r>
              <a:rPr lang="en-GB" sz="900" kern="1200">
                <a:solidFill>
                  <a:prstClr val="white"/>
                </a:solidFill>
                <a:latin typeface="Arial" panose="020B0604020202020204"/>
                <a:ea typeface="+mn-ea"/>
                <a:cs typeface="+mn-cs"/>
              </a:rPr>
              <a:t>Working</a:t>
            </a:r>
          </a:p>
        </p:txBody>
      </p:sp>
      <p:sp>
        <p:nvSpPr>
          <p:cNvPr id="189" name="TextBox 188">
            <a:extLst>
              <a:ext uri="{FF2B5EF4-FFF2-40B4-BE49-F238E27FC236}">
                <a16:creationId xmlns:a16="http://schemas.microsoft.com/office/drawing/2014/main" id="{D2993F80-DE68-7C2B-1E5C-54C27D626D55}"/>
              </a:ext>
            </a:extLst>
          </p:cNvPr>
          <p:cNvSpPr txBox="1"/>
          <p:nvPr/>
        </p:nvSpPr>
        <p:spPr>
          <a:xfrm>
            <a:off x="10122611" y="1836629"/>
            <a:ext cx="792000" cy="230832"/>
          </a:xfrm>
          <a:prstGeom prst="rect">
            <a:avLst/>
          </a:prstGeom>
          <a:noFill/>
        </p:spPr>
        <p:txBody>
          <a:bodyPr wrap="square" rtlCol="0">
            <a:spAutoFit/>
          </a:bodyPr>
          <a:lstStyle/>
          <a:p>
            <a:pPr algn="ctr" rtl="0"/>
            <a:r>
              <a:rPr lang="en-GB" sz="900" kern="1200">
                <a:solidFill>
                  <a:prstClr val="white"/>
                </a:solidFill>
                <a:latin typeface="Arial" panose="020B0604020202020204"/>
                <a:ea typeface="+mn-ea"/>
                <a:cs typeface="+mn-cs"/>
              </a:rPr>
              <a:t>Practitioner</a:t>
            </a:r>
          </a:p>
        </p:txBody>
      </p:sp>
      <p:sp>
        <p:nvSpPr>
          <p:cNvPr id="190" name="TextBox 189">
            <a:extLst>
              <a:ext uri="{FF2B5EF4-FFF2-40B4-BE49-F238E27FC236}">
                <a16:creationId xmlns:a16="http://schemas.microsoft.com/office/drawing/2014/main" id="{0D63CB7E-4A6B-C602-A642-21691D4479A4}"/>
              </a:ext>
            </a:extLst>
          </p:cNvPr>
          <p:cNvSpPr txBox="1"/>
          <p:nvPr/>
        </p:nvSpPr>
        <p:spPr>
          <a:xfrm>
            <a:off x="8003142" y="1839694"/>
            <a:ext cx="792000" cy="230832"/>
          </a:xfrm>
          <a:prstGeom prst="rect">
            <a:avLst/>
          </a:prstGeom>
          <a:noFill/>
        </p:spPr>
        <p:txBody>
          <a:bodyPr wrap="square" rtlCol="0">
            <a:spAutoFit/>
          </a:bodyPr>
          <a:lstStyle/>
          <a:p>
            <a:pPr algn="ctr" rtl="0"/>
            <a:r>
              <a:rPr lang="en-GB" sz="900" kern="1200">
                <a:solidFill>
                  <a:prstClr val="white"/>
                </a:solidFill>
                <a:latin typeface="Arial" panose="020B0604020202020204"/>
                <a:ea typeface="+mn-ea"/>
                <a:cs typeface="+mn-cs"/>
              </a:rPr>
              <a:t>N/A</a:t>
            </a:r>
          </a:p>
        </p:txBody>
      </p:sp>
      <p:grpSp>
        <p:nvGrpSpPr>
          <p:cNvPr id="191" name="Group 190">
            <a:extLst>
              <a:ext uri="{FF2B5EF4-FFF2-40B4-BE49-F238E27FC236}">
                <a16:creationId xmlns:a16="http://schemas.microsoft.com/office/drawing/2014/main" id="{9128F4BF-330A-5990-572E-58B510402A6B}"/>
              </a:ext>
            </a:extLst>
          </p:cNvPr>
          <p:cNvGrpSpPr/>
          <p:nvPr/>
        </p:nvGrpSpPr>
        <p:grpSpPr>
          <a:xfrm>
            <a:off x="8399142" y="2644672"/>
            <a:ext cx="2817319" cy="293202"/>
            <a:chOff x="7998846" y="1867220"/>
            <a:chExt cx="3448967" cy="253573"/>
          </a:xfrm>
        </p:grpSpPr>
        <p:cxnSp>
          <p:nvCxnSpPr>
            <p:cNvPr id="192" name="Straight Connector 191">
              <a:extLst>
                <a:ext uri="{FF2B5EF4-FFF2-40B4-BE49-F238E27FC236}">
                  <a16:creationId xmlns:a16="http://schemas.microsoft.com/office/drawing/2014/main" id="{672612E3-9786-3B57-02A5-CF3E29245501}"/>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193" name="Straight Connector 192">
              <a:extLst>
                <a:ext uri="{FF2B5EF4-FFF2-40B4-BE49-F238E27FC236}">
                  <a16:creationId xmlns:a16="http://schemas.microsoft.com/office/drawing/2014/main" id="{964E6B8A-E3D3-6964-DB6E-6CCD0710EA20}"/>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194" name="Straight Connector 193">
              <a:extLst>
                <a:ext uri="{FF2B5EF4-FFF2-40B4-BE49-F238E27FC236}">
                  <a16:creationId xmlns:a16="http://schemas.microsoft.com/office/drawing/2014/main" id="{1A646DF6-8FFE-9F43-AA68-6693E62B9D33}"/>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195" name="Straight Connector 194">
              <a:extLst>
                <a:ext uri="{FF2B5EF4-FFF2-40B4-BE49-F238E27FC236}">
                  <a16:creationId xmlns:a16="http://schemas.microsoft.com/office/drawing/2014/main" id="{DC251612-909C-5E2F-3A1B-FA59970649C5}"/>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196" name="Straight Connector 195">
              <a:extLst>
                <a:ext uri="{FF2B5EF4-FFF2-40B4-BE49-F238E27FC236}">
                  <a16:creationId xmlns:a16="http://schemas.microsoft.com/office/drawing/2014/main" id="{41080944-E455-F829-48FC-1C4A2EBC8691}"/>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197" name="Straight Connector 196">
              <a:extLst>
                <a:ext uri="{FF2B5EF4-FFF2-40B4-BE49-F238E27FC236}">
                  <a16:creationId xmlns:a16="http://schemas.microsoft.com/office/drawing/2014/main" id="{2FC5205C-CE9C-5113-BDA6-F0783B6B57E5}"/>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198" name="Group 197">
            <a:extLst>
              <a:ext uri="{FF2B5EF4-FFF2-40B4-BE49-F238E27FC236}">
                <a16:creationId xmlns:a16="http://schemas.microsoft.com/office/drawing/2014/main" id="{3F57E6BE-6438-A9A8-D411-711B25864615}"/>
              </a:ext>
            </a:extLst>
          </p:cNvPr>
          <p:cNvGrpSpPr/>
          <p:nvPr/>
        </p:nvGrpSpPr>
        <p:grpSpPr>
          <a:xfrm>
            <a:off x="8399142" y="3066399"/>
            <a:ext cx="2817319" cy="293202"/>
            <a:chOff x="7998846" y="1867220"/>
            <a:chExt cx="3448967" cy="253573"/>
          </a:xfrm>
        </p:grpSpPr>
        <p:cxnSp>
          <p:nvCxnSpPr>
            <p:cNvPr id="199" name="Straight Connector 198">
              <a:extLst>
                <a:ext uri="{FF2B5EF4-FFF2-40B4-BE49-F238E27FC236}">
                  <a16:creationId xmlns:a16="http://schemas.microsoft.com/office/drawing/2014/main" id="{53233BB7-6E9C-BAAE-1841-41595F92193A}"/>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00" name="Straight Connector 199">
              <a:extLst>
                <a:ext uri="{FF2B5EF4-FFF2-40B4-BE49-F238E27FC236}">
                  <a16:creationId xmlns:a16="http://schemas.microsoft.com/office/drawing/2014/main" id="{D3180884-08AF-5F7E-6C86-00114109E684}"/>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01" name="Straight Connector 200">
              <a:extLst>
                <a:ext uri="{FF2B5EF4-FFF2-40B4-BE49-F238E27FC236}">
                  <a16:creationId xmlns:a16="http://schemas.microsoft.com/office/drawing/2014/main" id="{167C63C0-5CD6-F0D8-8117-9937B6C0B6BF}"/>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02" name="Straight Connector 201">
              <a:extLst>
                <a:ext uri="{FF2B5EF4-FFF2-40B4-BE49-F238E27FC236}">
                  <a16:creationId xmlns:a16="http://schemas.microsoft.com/office/drawing/2014/main" id="{C92CA468-6AB1-AA30-8655-44CCC95EF87E}"/>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03" name="Straight Connector 202">
              <a:extLst>
                <a:ext uri="{FF2B5EF4-FFF2-40B4-BE49-F238E27FC236}">
                  <a16:creationId xmlns:a16="http://schemas.microsoft.com/office/drawing/2014/main" id="{857AA953-4764-F27E-2B7C-736AF54C9EBD}"/>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04" name="Straight Connector 203">
              <a:extLst>
                <a:ext uri="{FF2B5EF4-FFF2-40B4-BE49-F238E27FC236}">
                  <a16:creationId xmlns:a16="http://schemas.microsoft.com/office/drawing/2014/main" id="{08187B35-AA20-8D36-B055-B99948432908}"/>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05" name="Group 204">
            <a:extLst>
              <a:ext uri="{FF2B5EF4-FFF2-40B4-BE49-F238E27FC236}">
                <a16:creationId xmlns:a16="http://schemas.microsoft.com/office/drawing/2014/main" id="{C99505D7-DF32-DD01-E576-BDC1CFC0DDE3}"/>
              </a:ext>
            </a:extLst>
          </p:cNvPr>
          <p:cNvGrpSpPr/>
          <p:nvPr/>
        </p:nvGrpSpPr>
        <p:grpSpPr>
          <a:xfrm>
            <a:off x="8399142" y="3525400"/>
            <a:ext cx="2817319" cy="293202"/>
            <a:chOff x="7998846" y="1867220"/>
            <a:chExt cx="3448967" cy="253573"/>
          </a:xfrm>
        </p:grpSpPr>
        <p:cxnSp>
          <p:nvCxnSpPr>
            <p:cNvPr id="206" name="Straight Connector 205">
              <a:extLst>
                <a:ext uri="{FF2B5EF4-FFF2-40B4-BE49-F238E27FC236}">
                  <a16:creationId xmlns:a16="http://schemas.microsoft.com/office/drawing/2014/main" id="{A93CB512-8F81-A068-32B1-0F65AFE4521B}"/>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07" name="Straight Connector 206">
              <a:extLst>
                <a:ext uri="{FF2B5EF4-FFF2-40B4-BE49-F238E27FC236}">
                  <a16:creationId xmlns:a16="http://schemas.microsoft.com/office/drawing/2014/main" id="{8F6B61EE-62CA-C01C-24FA-52C1762854C5}"/>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08" name="Straight Connector 207">
              <a:extLst>
                <a:ext uri="{FF2B5EF4-FFF2-40B4-BE49-F238E27FC236}">
                  <a16:creationId xmlns:a16="http://schemas.microsoft.com/office/drawing/2014/main" id="{071FD4FD-4166-B4F1-6262-D4920A6B6B8D}"/>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09" name="Straight Connector 208">
              <a:extLst>
                <a:ext uri="{FF2B5EF4-FFF2-40B4-BE49-F238E27FC236}">
                  <a16:creationId xmlns:a16="http://schemas.microsoft.com/office/drawing/2014/main" id="{F9730DDF-974A-80A1-2D5D-D5B9349908D4}"/>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10" name="Straight Connector 209">
              <a:extLst>
                <a:ext uri="{FF2B5EF4-FFF2-40B4-BE49-F238E27FC236}">
                  <a16:creationId xmlns:a16="http://schemas.microsoft.com/office/drawing/2014/main" id="{AB02EFAC-6097-3AFD-87F3-9F4FF1EA0E32}"/>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11" name="Straight Connector 210">
              <a:extLst>
                <a:ext uri="{FF2B5EF4-FFF2-40B4-BE49-F238E27FC236}">
                  <a16:creationId xmlns:a16="http://schemas.microsoft.com/office/drawing/2014/main" id="{3A3EE896-41AA-1F9A-94FD-5D27BE3053DE}"/>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12" name="Group 211">
            <a:extLst>
              <a:ext uri="{FF2B5EF4-FFF2-40B4-BE49-F238E27FC236}">
                <a16:creationId xmlns:a16="http://schemas.microsoft.com/office/drawing/2014/main" id="{204C2E35-1041-D75D-D567-1AECD7C43D44}"/>
              </a:ext>
            </a:extLst>
          </p:cNvPr>
          <p:cNvGrpSpPr/>
          <p:nvPr/>
        </p:nvGrpSpPr>
        <p:grpSpPr>
          <a:xfrm>
            <a:off x="8399142" y="4011737"/>
            <a:ext cx="2817319" cy="293202"/>
            <a:chOff x="7998846" y="1867220"/>
            <a:chExt cx="3448967" cy="253573"/>
          </a:xfrm>
        </p:grpSpPr>
        <p:cxnSp>
          <p:nvCxnSpPr>
            <p:cNvPr id="213" name="Straight Connector 212">
              <a:extLst>
                <a:ext uri="{FF2B5EF4-FFF2-40B4-BE49-F238E27FC236}">
                  <a16:creationId xmlns:a16="http://schemas.microsoft.com/office/drawing/2014/main" id="{91D303AA-F7BF-CFD9-B22B-A8BF090D90D5}"/>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14" name="Straight Connector 213">
              <a:extLst>
                <a:ext uri="{FF2B5EF4-FFF2-40B4-BE49-F238E27FC236}">
                  <a16:creationId xmlns:a16="http://schemas.microsoft.com/office/drawing/2014/main" id="{DB4BB0A4-ADD5-61DD-2B77-499E18A08B2C}"/>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15" name="Straight Connector 214">
              <a:extLst>
                <a:ext uri="{FF2B5EF4-FFF2-40B4-BE49-F238E27FC236}">
                  <a16:creationId xmlns:a16="http://schemas.microsoft.com/office/drawing/2014/main" id="{41608421-E564-8826-0D44-E47140B56691}"/>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16" name="Straight Connector 215">
              <a:extLst>
                <a:ext uri="{FF2B5EF4-FFF2-40B4-BE49-F238E27FC236}">
                  <a16:creationId xmlns:a16="http://schemas.microsoft.com/office/drawing/2014/main" id="{282F11D7-C434-CFEB-7CB1-66D67F495DBB}"/>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17" name="Straight Connector 216">
              <a:extLst>
                <a:ext uri="{FF2B5EF4-FFF2-40B4-BE49-F238E27FC236}">
                  <a16:creationId xmlns:a16="http://schemas.microsoft.com/office/drawing/2014/main" id="{C2B5B9B7-E02B-5828-E679-98D045877CB2}"/>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18" name="Straight Connector 217">
              <a:extLst>
                <a:ext uri="{FF2B5EF4-FFF2-40B4-BE49-F238E27FC236}">
                  <a16:creationId xmlns:a16="http://schemas.microsoft.com/office/drawing/2014/main" id="{599A761C-0665-EE79-60C9-5158D02C1B24}"/>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19" name="Group 218">
            <a:extLst>
              <a:ext uri="{FF2B5EF4-FFF2-40B4-BE49-F238E27FC236}">
                <a16:creationId xmlns:a16="http://schemas.microsoft.com/office/drawing/2014/main" id="{B2AF20A9-4C4C-ECE9-9AB3-DCF410623F4F}"/>
              </a:ext>
            </a:extLst>
          </p:cNvPr>
          <p:cNvGrpSpPr/>
          <p:nvPr/>
        </p:nvGrpSpPr>
        <p:grpSpPr>
          <a:xfrm>
            <a:off x="8408145" y="4462372"/>
            <a:ext cx="2817319" cy="293202"/>
            <a:chOff x="7998846" y="1867220"/>
            <a:chExt cx="3448967" cy="253573"/>
          </a:xfrm>
        </p:grpSpPr>
        <p:cxnSp>
          <p:nvCxnSpPr>
            <p:cNvPr id="220" name="Straight Connector 219">
              <a:extLst>
                <a:ext uri="{FF2B5EF4-FFF2-40B4-BE49-F238E27FC236}">
                  <a16:creationId xmlns:a16="http://schemas.microsoft.com/office/drawing/2014/main" id="{38760E13-E7B5-A4A9-ABE9-7A1420019AD6}"/>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21" name="Straight Connector 220">
              <a:extLst>
                <a:ext uri="{FF2B5EF4-FFF2-40B4-BE49-F238E27FC236}">
                  <a16:creationId xmlns:a16="http://schemas.microsoft.com/office/drawing/2014/main" id="{00A26312-CD48-E743-9CB0-4AC1BE5E2028}"/>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22" name="Straight Connector 221">
              <a:extLst>
                <a:ext uri="{FF2B5EF4-FFF2-40B4-BE49-F238E27FC236}">
                  <a16:creationId xmlns:a16="http://schemas.microsoft.com/office/drawing/2014/main" id="{A3E9E0C5-496B-BB48-4AC8-C24D38B61A93}"/>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23" name="Straight Connector 222">
              <a:extLst>
                <a:ext uri="{FF2B5EF4-FFF2-40B4-BE49-F238E27FC236}">
                  <a16:creationId xmlns:a16="http://schemas.microsoft.com/office/drawing/2014/main" id="{4AF252C2-2209-543F-EC36-C28F5FE34DCF}"/>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24" name="Straight Connector 223">
              <a:extLst>
                <a:ext uri="{FF2B5EF4-FFF2-40B4-BE49-F238E27FC236}">
                  <a16:creationId xmlns:a16="http://schemas.microsoft.com/office/drawing/2014/main" id="{F188E231-7725-D8BF-DE1F-30534C39B485}"/>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25" name="Straight Connector 224">
              <a:extLst>
                <a:ext uri="{FF2B5EF4-FFF2-40B4-BE49-F238E27FC236}">
                  <a16:creationId xmlns:a16="http://schemas.microsoft.com/office/drawing/2014/main" id="{A369EB27-976C-8C35-5013-8CDCF6E5AF26}"/>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26" name="Group 225">
            <a:extLst>
              <a:ext uri="{FF2B5EF4-FFF2-40B4-BE49-F238E27FC236}">
                <a16:creationId xmlns:a16="http://schemas.microsoft.com/office/drawing/2014/main" id="{FF8D6285-E050-92D1-C60B-6833507C5FA6}"/>
              </a:ext>
            </a:extLst>
          </p:cNvPr>
          <p:cNvGrpSpPr/>
          <p:nvPr/>
        </p:nvGrpSpPr>
        <p:grpSpPr>
          <a:xfrm>
            <a:off x="8399142" y="4975857"/>
            <a:ext cx="2817319" cy="293202"/>
            <a:chOff x="7998846" y="1867220"/>
            <a:chExt cx="3448967" cy="253573"/>
          </a:xfrm>
        </p:grpSpPr>
        <p:cxnSp>
          <p:nvCxnSpPr>
            <p:cNvPr id="227" name="Straight Connector 226">
              <a:extLst>
                <a:ext uri="{FF2B5EF4-FFF2-40B4-BE49-F238E27FC236}">
                  <a16:creationId xmlns:a16="http://schemas.microsoft.com/office/drawing/2014/main" id="{23782A01-A8DE-E03D-3B5A-82627E061D12}"/>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28" name="Straight Connector 227">
              <a:extLst>
                <a:ext uri="{FF2B5EF4-FFF2-40B4-BE49-F238E27FC236}">
                  <a16:creationId xmlns:a16="http://schemas.microsoft.com/office/drawing/2014/main" id="{18D4AA54-AA4B-84F3-08BF-525EF73A86D1}"/>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29" name="Straight Connector 228">
              <a:extLst>
                <a:ext uri="{FF2B5EF4-FFF2-40B4-BE49-F238E27FC236}">
                  <a16:creationId xmlns:a16="http://schemas.microsoft.com/office/drawing/2014/main" id="{990DF657-7683-3D5C-C7ED-ED19732998F2}"/>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30" name="Straight Connector 229">
              <a:extLst>
                <a:ext uri="{FF2B5EF4-FFF2-40B4-BE49-F238E27FC236}">
                  <a16:creationId xmlns:a16="http://schemas.microsoft.com/office/drawing/2014/main" id="{B74983A0-ADC9-E26B-2FC6-95A2268ED272}"/>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31" name="Straight Connector 230">
              <a:extLst>
                <a:ext uri="{FF2B5EF4-FFF2-40B4-BE49-F238E27FC236}">
                  <a16:creationId xmlns:a16="http://schemas.microsoft.com/office/drawing/2014/main" id="{471BD412-6DAD-7249-F8C4-66E34636CEBF}"/>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32" name="Straight Connector 231">
              <a:extLst>
                <a:ext uri="{FF2B5EF4-FFF2-40B4-BE49-F238E27FC236}">
                  <a16:creationId xmlns:a16="http://schemas.microsoft.com/office/drawing/2014/main" id="{2C53FA14-47C6-76E2-7EF1-01D81B2DD837}"/>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spTree>
    <p:extLst>
      <p:ext uri="{BB962C8B-B14F-4D97-AF65-F5344CB8AC3E}">
        <p14:creationId xmlns:p14="http://schemas.microsoft.com/office/powerpoint/2010/main" val="56690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508D-A5F3-D4A7-1F1E-8A3B834456C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A98304A-516B-438C-D91E-2408F71F10D0}"/>
              </a:ext>
            </a:extLst>
          </p:cNvPr>
          <p:cNvGraphicFramePr>
            <a:graphicFrameLocks/>
          </p:cNvGraphicFramePr>
          <p:nvPr>
            <p:extLst>
              <p:ext uri="{D42A27DB-BD31-4B8C-83A1-F6EECF244321}">
                <p14:modId xmlns:p14="http://schemas.microsoft.com/office/powerpoint/2010/main" val="1458073740"/>
              </p:ext>
            </p:extLst>
          </p:nvPr>
        </p:nvGraphicFramePr>
        <p:xfrm>
          <a:off x="373988" y="1410804"/>
          <a:ext cx="11430086" cy="509791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100343">
                  <a:extLst>
                    <a:ext uri="{9D8B030D-6E8A-4147-A177-3AD203B41FA5}">
                      <a16:colId xmlns:a16="http://schemas.microsoft.com/office/drawing/2014/main" val="3537765484"/>
                    </a:ext>
                  </a:extLst>
                </a:gridCol>
                <a:gridCol w="534215">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45431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716261">
                <a:tc>
                  <a:txBody>
                    <a:bodyPr/>
                    <a:lstStyle/>
                    <a:p>
                      <a:r>
                        <a:rPr lang="en-GB" sz="1200" b="1" dirty="0">
                          <a:latin typeface="Arial" panose="020B0604020202020204" pitchFamily="34" charset="0"/>
                          <a:cs typeface="Arial" panose="020B0604020202020204" pitchFamily="34" charset="0"/>
                        </a:rPr>
                        <a:t>Lead communication in adult care settings</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communication needs and the factors affecting them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support the use of assistive technology to enhance communication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interact with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convey information to individuals and others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confidentiality in interactions with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manage conflict in the workplace through effective communication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606174">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 supervision in adult care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individuals’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how to monitor individuals’ health</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assess and respond to changes in an individual’s health and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Promote individuals’ health and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your own responsibilities and the responsibilities of others relating to health and safety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procedures for responding to accidents and sudden illness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Carry out your own responsibilities for health and safety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Move and handle equipment and other objects safely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Handle hazardous substances and materials safely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Promote fire safety in the work setting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Implement security measures in the work setting</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A06F635D-0CA4-273C-C8AB-8E4EEE910F04}"/>
              </a:ext>
            </a:extLst>
          </p:cNvPr>
          <p:cNvSpPr txBox="1">
            <a:spLocks/>
          </p:cNvSpPr>
          <p:nvPr/>
        </p:nvSpPr>
        <p:spPr>
          <a:xfrm>
            <a:off x="0" y="0"/>
            <a:ext cx="0" cy="0"/>
          </a:xfrm>
        </p:spPr>
        <p:txBody>
          <a:bodyPr/>
          <a:lstStyle>
            <a:defPPr>
              <a:defRPr kern="0"/>
            </a:defPPr>
          </a:lstStyle>
          <a:p>
            <a:fld id="{06A44ADC-FBC0-4698-B0EC-1AD4A4060383}" type="slidenum">
              <a:rPr lang="en-GB" smtClean="0"/>
              <a:pPr/>
              <a:t>11</a:t>
            </a:fld>
            <a:endParaRPr lang="en-GB"/>
          </a:p>
        </p:txBody>
      </p:sp>
      <p:sp>
        <p:nvSpPr>
          <p:cNvPr id="9" name="Rectangle: Rounded Corners 8">
            <a:extLst>
              <a:ext uri="{FF2B5EF4-FFF2-40B4-BE49-F238E27FC236}">
                <a16:creationId xmlns:a16="http://schemas.microsoft.com/office/drawing/2014/main" id="{1B691B78-5C2F-F9AB-E5F9-41BB5CB0219E}"/>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2C8BA537-0DA6-8BE0-7217-6A076F801291}"/>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CD07E82B-982E-B7DF-7B49-3B83F47D5C97}"/>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864AB030-CC25-2B4C-76B5-541BEB908046}"/>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3E4BFD38-4631-7F7C-5625-CB793814857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2" action="ppaction://hlinksldjump"/>
            <a:extLst>
              <a:ext uri="{FF2B5EF4-FFF2-40B4-BE49-F238E27FC236}">
                <a16:creationId xmlns:a16="http://schemas.microsoft.com/office/drawing/2014/main" id="{3EF422CF-2993-13EA-681F-D0408C5146EC}"/>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163D5FF2-DE5E-F75A-8C6C-E285FBBE9269}"/>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80" name="TextBox 79">
            <a:extLst>
              <a:ext uri="{FF2B5EF4-FFF2-40B4-BE49-F238E27FC236}">
                <a16:creationId xmlns:a16="http://schemas.microsoft.com/office/drawing/2014/main" id="{256CD4F3-B856-DE65-8B7F-B88A57E70D72}"/>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9F36B4A-2159-D381-8DD9-5E5550BCE1CF}"/>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C1345B9-1462-A5A2-8D70-3157AFB9F226}"/>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26353DB1-D316-D7E9-CAF4-F2C3260F5295}"/>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045A930-1124-3B48-2741-FA756665210A}"/>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extBox 1">
            <a:extLst>
              <a:ext uri="{FF2B5EF4-FFF2-40B4-BE49-F238E27FC236}">
                <a16:creationId xmlns:a16="http://schemas.microsoft.com/office/drawing/2014/main" id="{5D371DE5-02BA-D872-DEA0-3277A47E9A78}"/>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105" name="TextBox 104">
            <a:extLst>
              <a:ext uri="{FF2B5EF4-FFF2-40B4-BE49-F238E27FC236}">
                <a16:creationId xmlns:a16="http://schemas.microsoft.com/office/drawing/2014/main" id="{7ABCB613-8FD4-4493-CB58-494288BDEF96}"/>
              </a:ext>
            </a:extLst>
          </p:cNvPr>
          <p:cNvSpPr txBox="1"/>
          <p:nvPr/>
        </p:nvSpPr>
        <p:spPr>
          <a:xfrm>
            <a:off x="9805778" y="401083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4" name="TextBox 3">
            <a:extLst>
              <a:ext uri="{FF2B5EF4-FFF2-40B4-BE49-F238E27FC236}">
                <a16:creationId xmlns:a16="http://schemas.microsoft.com/office/drawing/2014/main" id="{4D8387F9-A295-3271-6753-FB596FA4B700}"/>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D3F4F587-E15D-DCB3-0E29-0C5111298C5C}"/>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B213D54B-6751-BEC9-E411-B3D9AD623284}"/>
              </a:ext>
            </a:extLst>
          </p:cNvPr>
          <p:cNvSpPr txBox="1"/>
          <p:nvPr/>
        </p:nvSpPr>
        <p:spPr>
          <a:xfrm>
            <a:off x="10598901" y="2878985"/>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72F97B4C-E59D-FAFC-CDC9-D6F2FA0A3B72}"/>
              </a:ext>
            </a:extLst>
          </p:cNvPr>
          <p:cNvSpPr txBox="1"/>
          <p:nvPr/>
        </p:nvSpPr>
        <p:spPr>
          <a:xfrm>
            <a:off x="9785271" y="213910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4E41538A-3FB0-4CDC-D89C-CD4A87A2E50B}"/>
              </a:ext>
            </a:extLst>
          </p:cNvPr>
          <p:cNvGrpSpPr/>
          <p:nvPr/>
        </p:nvGrpSpPr>
        <p:grpSpPr>
          <a:xfrm>
            <a:off x="5992404" y="2445859"/>
            <a:ext cx="3827594" cy="646668"/>
            <a:chOff x="6090704" y="3952941"/>
            <a:chExt cx="3827594" cy="646668"/>
          </a:xfrm>
        </p:grpSpPr>
        <p:sp>
          <p:nvSpPr>
            <p:cNvPr id="25" name="Oval 24">
              <a:extLst>
                <a:ext uri="{FF2B5EF4-FFF2-40B4-BE49-F238E27FC236}">
                  <a16:creationId xmlns:a16="http://schemas.microsoft.com/office/drawing/2014/main" id="{B10E7483-D047-B40B-2C75-A5B233B5A97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1A84EE4D-D8EC-8088-C341-0A2209CF583A}"/>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3FE58D3E-F51E-D36E-66D1-5BCEDFB7FE5D}"/>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9899EEB1-F4EE-E74D-4727-835446006D70}"/>
                  </a:ext>
                </a:extLst>
              </p:cNvPr>
              <p:cNvGrpSpPr/>
              <p:nvPr/>
            </p:nvGrpSpPr>
            <p:grpSpPr>
              <a:xfrm>
                <a:off x="4200749" y="2631808"/>
                <a:ext cx="3448967" cy="253573"/>
                <a:chOff x="7998846" y="1867220"/>
                <a:chExt cx="3448967" cy="253573"/>
              </a:xfrm>
            </p:grpSpPr>
            <p:cxnSp>
              <p:nvCxnSpPr>
                <p:cNvPr id="56" name="Straight Connector 55">
                  <a:extLst>
                    <a:ext uri="{FF2B5EF4-FFF2-40B4-BE49-F238E27FC236}">
                      <a16:creationId xmlns:a16="http://schemas.microsoft.com/office/drawing/2014/main" id="{71B7217B-979B-B51B-27F8-46DA50C14A2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B67856E-AF90-F3A4-5913-5B0274E34AD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869F264-C354-A821-E0D3-6566C2FD7DE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7D3C53-21CB-EF6B-CA21-1DD89EE6C513}"/>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CFD0F46-7980-2586-2FC8-C0BCF06BA7C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CC3107E-7F42-FC1D-682E-B27BC4AE2A4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0419D75B-7563-D493-305E-D132EAC059D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0B46BFE3-DD10-D117-2DB7-94072542C5EC}"/>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CDAD81E3-1A7C-5852-D845-039C07A9ABE7}"/>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4" name="TextBox 53">
                <a:extLst>
                  <a:ext uri="{FF2B5EF4-FFF2-40B4-BE49-F238E27FC236}">
                    <a16:creationId xmlns:a16="http://schemas.microsoft.com/office/drawing/2014/main" id="{7647B42C-8901-86C4-D4B1-A2F88BB2E06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5" name="TextBox 54">
                <a:extLst>
                  <a:ext uri="{FF2B5EF4-FFF2-40B4-BE49-F238E27FC236}">
                    <a16:creationId xmlns:a16="http://schemas.microsoft.com/office/drawing/2014/main" id="{9084F572-536A-23B7-DBB7-C494BBE4F77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87" name="Group 86">
            <a:extLst>
              <a:ext uri="{FF2B5EF4-FFF2-40B4-BE49-F238E27FC236}">
                <a16:creationId xmlns:a16="http://schemas.microsoft.com/office/drawing/2014/main" id="{41599A62-C005-49A8-91DA-90F680E868E8}"/>
              </a:ext>
            </a:extLst>
          </p:cNvPr>
          <p:cNvGrpSpPr/>
          <p:nvPr/>
        </p:nvGrpSpPr>
        <p:grpSpPr>
          <a:xfrm>
            <a:off x="5998800" y="4035978"/>
            <a:ext cx="3827594" cy="646668"/>
            <a:chOff x="6090704" y="3952941"/>
            <a:chExt cx="3827594" cy="646668"/>
          </a:xfrm>
        </p:grpSpPr>
        <p:sp>
          <p:nvSpPr>
            <p:cNvPr id="88" name="Oval 87">
              <a:extLst>
                <a:ext uri="{FF2B5EF4-FFF2-40B4-BE49-F238E27FC236}">
                  <a16:creationId xmlns:a16="http://schemas.microsoft.com/office/drawing/2014/main" id="{E238EB84-11E9-A328-1BF2-B8FC327555EE}"/>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9" name="Oval 88">
              <a:extLst>
                <a:ext uri="{FF2B5EF4-FFF2-40B4-BE49-F238E27FC236}">
                  <a16:creationId xmlns:a16="http://schemas.microsoft.com/office/drawing/2014/main" id="{B4FC7EF6-8E4A-525B-4D8C-FE4017311DD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90" name="Group 89">
              <a:extLst>
                <a:ext uri="{FF2B5EF4-FFF2-40B4-BE49-F238E27FC236}">
                  <a16:creationId xmlns:a16="http://schemas.microsoft.com/office/drawing/2014/main" id="{0D8AD79D-ABBD-7AB4-D98D-85D592739A64}"/>
                </a:ext>
              </a:extLst>
            </p:cNvPr>
            <p:cNvGrpSpPr/>
            <p:nvPr/>
          </p:nvGrpSpPr>
          <p:grpSpPr>
            <a:xfrm>
              <a:off x="6290207" y="3952941"/>
              <a:ext cx="3628091" cy="646668"/>
              <a:chOff x="3706661" y="2326116"/>
              <a:chExt cx="4441515" cy="559265"/>
            </a:xfrm>
          </p:grpSpPr>
          <p:grpSp>
            <p:nvGrpSpPr>
              <p:cNvPr id="91" name="Group 90">
                <a:extLst>
                  <a:ext uri="{FF2B5EF4-FFF2-40B4-BE49-F238E27FC236}">
                    <a16:creationId xmlns:a16="http://schemas.microsoft.com/office/drawing/2014/main" id="{7E682E2A-99CA-BFD9-234C-F530B6106327}"/>
                  </a:ext>
                </a:extLst>
              </p:cNvPr>
              <p:cNvGrpSpPr/>
              <p:nvPr/>
            </p:nvGrpSpPr>
            <p:grpSpPr>
              <a:xfrm>
                <a:off x="4200749" y="2631808"/>
                <a:ext cx="3448967" cy="253573"/>
                <a:chOff x="7998846" y="1867220"/>
                <a:chExt cx="3448967" cy="253573"/>
              </a:xfrm>
            </p:grpSpPr>
            <p:cxnSp>
              <p:nvCxnSpPr>
                <p:cNvPr id="97" name="Straight Connector 96">
                  <a:extLst>
                    <a:ext uri="{FF2B5EF4-FFF2-40B4-BE49-F238E27FC236}">
                      <a16:creationId xmlns:a16="http://schemas.microsoft.com/office/drawing/2014/main" id="{AC099EAF-F6E3-8203-D917-356E7AC00EE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1E88336-8896-820B-3FE8-E50AE6329711}"/>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116998D-2D9F-C52F-731D-09E2239943C4}"/>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5C7C6F0-C8D4-D719-AFBB-04FAFE86A5F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B414729-CCC7-F172-E38A-789AD76C567A}"/>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BDBFC76-076A-E3AF-5B74-FA5903738D5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DC3016F8-EFD2-0C20-68DD-159062C7AA06}"/>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93" name="TextBox 92">
                <a:extLst>
                  <a:ext uri="{FF2B5EF4-FFF2-40B4-BE49-F238E27FC236}">
                    <a16:creationId xmlns:a16="http://schemas.microsoft.com/office/drawing/2014/main" id="{36534BAC-ADE6-A6B0-C9FF-7F6DD2C5C95F}"/>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4" name="TextBox 93">
                <a:extLst>
                  <a:ext uri="{FF2B5EF4-FFF2-40B4-BE49-F238E27FC236}">
                    <a16:creationId xmlns:a16="http://schemas.microsoft.com/office/drawing/2014/main" id="{199C4C95-C2ED-E6B1-6477-B5137A98889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5" name="TextBox 94">
                <a:extLst>
                  <a:ext uri="{FF2B5EF4-FFF2-40B4-BE49-F238E27FC236}">
                    <a16:creationId xmlns:a16="http://schemas.microsoft.com/office/drawing/2014/main" id="{F1BCB315-6E34-BE3A-D3BF-ED24D1397EE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6" name="TextBox 95">
                <a:extLst>
                  <a:ext uri="{FF2B5EF4-FFF2-40B4-BE49-F238E27FC236}">
                    <a16:creationId xmlns:a16="http://schemas.microsoft.com/office/drawing/2014/main" id="{94162D77-05A3-E612-8CCF-65014C7E13FF}"/>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393349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D7D1B-3233-2D66-F935-AA85D767380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C5421DF-53C1-525C-6AF0-5B61F41D56A9}"/>
              </a:ext>
            </a:extLst>
          </p:cNvPr>
          <p:cNvSpPr txBox="1">
            <a:spLocks/>
          </p:cNvSpPr>
          <p:nvPr/>
        </p:nvSpPr>
        <p:spPr>
          <a:xfrm>
            <a:off x="0" y="0"/>
            <a:ext cx="0" cy="0"/>
          </a:xfrm>
        </p:spPr>
        <p:txBody>
          <a:bodyPr/>
          <a:lstStyle>
            <a:defPPr>
              <a:defRPr kern="0"/>
            </a:defPPr>
          </a:lstStyle>
          <a:p>
            <a:fld id="{06A44ADC-FBC0-4698-B0EC-1AD4A4060383}" type="slidenum">
              <a:rPr lang="en-GB" smtClean="0"/>
              <a:pPr/>
              <a:t>12</a:t>
            </a:fld>
            <a:endParaRPr lang="en-GB"/>
          </a:p>
        </p:txBody>
      </p:sp>
      <p:sp>
        <p:nvSpPr>
          <p:cNvPr id="9" name="Rectangle: Rounded Corners 8">
            <a:extLst>
              <a:ext uri="{FF2B5EF4-FFF2-40B4-BE49-F238E27FC236}">
                <a16:creationId xmlns:a16="http://schemas.microsoft.com/office/drawing/2014/main" id="{DCCB31DA-3365-5DDF-B884-9F8FC22A6EFB}"/>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00E3C7BC-ACC8-1FCC-CA0C-F388D4970480}"/>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13906970-6811-63EC-050E-14BAC6EE24B1}"/>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9D5D601F-21EE-88F8-224F-98694AA7712C}"/>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1755462-15A9-02FE-379D-332D6BBFD95C}"/>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D5908EA9-047D-A636-D537-C325E6F3604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51789AFA-2FF6-EB0F-287F-96FD4FF6B73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2E247E3C-3417-1623-8F75-82CF2E604894}"/>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89FC1F20-0608-35E8-53B0-B4443F8D0F7C}"/>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8F017F13-E97F-552C-5A01-AF2ED8D6C66E}"/>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8CDB5BA5-E7FD-3BED-63CE-1F23349B9E2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D3E4E8F-275C-28DE-770F-5C60916622C5}"/>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611C08B2-7781-3D56-73DB-994BA6B87556}"/>
              </a:ext>
            </a:extLst>
          </p:cNvPr>
          <p:cNvGraphicFramePr>
            <a:graphicFrameLocks/>
          </p:cNvGraphicFramePr>
          <p:nvPr>
            <p:extLst>
              <p:ext uri="{D42A27DB-BD31-4B8C-83A1-F6EECF244321}">
                <p14:modId xmlns:p14="http://schemas.microsoft.com/office/powerpoint/2010/main" val="1329981167"/>
              </p:ext>
            </p:extLst>
          </p:nvPr>
        </p:nvGraphicFramePr>
        <p:xfrm>
          <a:off x="373988" y="1651021"/>
          <a:ext cx="11430086" cy="434453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2967123">
                  <a:extLst>
                    <a:ext uri="{9D8B030D-6E8A-4147-A177-3AD203B41FA5}">
                      <a16:colId xmlns:a16="http://schemas.microsoft.com/office/drawing/2014/main" val="3537765484"/>
                    </a:ext>
                  </a:extLst>
                </a:gridCol>
                <a:gridCol w="1667435">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705419">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3639115">
                <a:tc>
                  <a:txBody>
                    <a:bodyPr/>
                    <a:lstStyle/>
                    <a:p>
                      <a:r>
                        <a:rPr lang="en-GB" sz="1200" b="1" dirty="0">
                          <a:latin typeface="Arial" panose="020B0604020202020204" pitchFamily="34" charset="0"/>
                          <a:cs typeface="Arial" panose="020B0604020202020204" pitchFamily="34" charset="0"/>
                        </a:rPr>
                        <a:t>Lead inclusive practice in adult care settings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equality, diversity and inclusion</a:t>
                      </a: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how inclusive practice supports equality and diversity</a:t>
                      </a: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how to promote equality, diversity and inclusion</a:t>
                      </a: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Be able to work in a way that supports equality and diversity</a:t>
                      </a:r>
                    </a:p>
                    <a:p>
                      <a:endParaRPr lang="en-GB" sz="105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47" name="TextBox 46">
            <a:extLst>
              <a:ext uri="{FF2B5EF4-FFF2-40B4-BE49-F238E27FC236}">
                <a16:creationId xmlns:a16="http://schemas.microsoft.com/office/drawing/2014/main" id="{1078B0F1-7B49-BC67-2A20-280468F9D892}"/>
              </a:ext>
            </a:extLst>
          </p:cNvPr>
          <p:cNvSpPr txBox="1"/>
          <p:nvPr/>
        </p:nvSpPr>
        <p:spPr>
          <a:xfrm>
            <a:off x="8704565" y="1796292"/>
            <a:ext cx="792000" cy="230832"/>
          </a:xfrm>
          <a:prstGeom prst="rect">
            <a:avLst/>
          </a:prstGeom>
          <a:noFill/>
        </p:spPr>
        <p:txBody>
          <a:bodyPr wrap="square" rtlCol="0">
            <a:spAutoFit/>
          </a:bodyPr>
          <a:lstStyle/>
          <a:p>
            <a:r>
              <a:rPr lang="en-GB" sz="900" dirty="0">
                <a:solidFill>
                  <a:schemeClr val="bg1"/>
                </a:solidFill>
              </a:rPr>
              <a:t>Awareness</a:t>
            </a:r>
          </a:p>
        </p:txBody>
      </p:sp>
      <p:sp>
        <p:nvSpPr>
          <p:cNvPr id="48" name="TextBox 47">
            <a:extLst>
              <a:ext uri="{FF2B5EF4-FFF2-40B4-BE49-F238E27FC236}">
                <a16:creationId xmlns:a16="http://schemas.microsoft.com/office/drawing/2014/main" id="{6CA30A78-40EA-3F09-7115-A982FAA15CD0}"/>
              </a:ext>
            </a:extLst>
          </p:cNvPr>
          <p:cNvSpPr txBox="1"/>
          <p:nvPr/>
        </p:nvSpPr>
        <p:spPr>
          <a:xfrm>
            <a:off x="10598901" y="3576406"/>
            <a:ext cx="792000" cy="230832"/>
          </a:xfrm>
          <a:prstGeom prst="rect">
            <a:avLst/>
          </a:prstGeom>
          <a:noFill/>
        </p:spPr>
        <p:txBody>
          <a:bodyPr wrap="square" rtlCol="0">
            <a:spAutoFit/>
          </a:bodyPr>
          <a:lstStyle/>
          <a:p>
            <a:pPr algn="ctr"/>
            <a:r>
              <a:rPr lang="en-GB" sz="900">
                <a:solidFill>
                  <a:schemeClr val="bg1"/>
                </a:solidFill>
              </a:rPr>
              <a:t>N/A</a:t>
            </a:r>
          </a:p>
        </p:txBody>
      </p:sp>
      <p:sp>
        <p:nvSpPr>
          <p:cNvPr id="49" name="TextBox 48">
            <a:extLst>
              <a:ext uri="{FF2B5EF4-FFF2-40B4-BE49-F238E27FC236}">
                <a16:creationId xmlns:a16="http://schemas.microsoft.com/office/drawing/2014/main" id="{D5B4ED97-9E4A-6A50-C555-E087EC5FB1E8}"/>
              </a:ext>
            </a:extLst>
          </p:cNvPr>
          <p:cNvSpPr txBox="1"/>
          <p:nvPr/>
        </p:nvSpPr>
        <p:spPr>
          <a:xfrm>
            <a:off x="9785271" y="245653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50" name="Group 49">
            <a:extLst>
              <a:ext uri="{FF2B5EF4-FFF2-40B4-BE49-F238E27FC236}">
                <a16:creationId xmlns:a16="http://schemas.microsoft.com/office/drawing/2014/main" id="{6EA34DB5-F0BD-59A3-72A5-70DC32D5BD82}"/>
              </a:ext>
            </a:extLst>
          </p:cNvPr>
          <p:cNvGrpSpPr/>
          <p:nvPr/>
        </p:nvGrpSpPr>
        <p:grpSpPr>
          <a:xfrm>
            <a:off x="5992404" y="3655561"/>
            <a:ext cx="3827594" cy="646668"/>
            <a:chOff x="6090704" y="3952941"/>
            <a:chExt cx="3827594" cy="646668"/>
          </a:xfrm>
        </p:grpSpPr>
        <p:sp>
          <p:nvSpPr>
            <p:cNvPr id="51" name="Oval 50">
              <a:extLst>
                <a:ext uri="{FF2B5EF4-FFF2-40B4-BE49-F238E27FC236}">
                  <a16:creationId xmlns:a16="http://schemas.microsoft.com/office/drawing/2014/main" id="{2148ECAD-33EA-87E5-CA92-BDAB2398188B}"/>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2" name="Oval 51">
              <a:extLst>
                <a:ext uri="{FF2B5EF4-FFF2-40B4-BE49-F238E27FC236}">
                  <a16:creationId xmlns:a16="http://schemas.microsoft.com/office/drawing/2014/main" id="{24897E1B-8A35-833E-E806-6F046D996B1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3" name="Group 52">
              <a:extLst>
                <a:ext uri="{FF2B5EF4-FFF2-40B4-BE49-F238E27FC236}">
                  <a16:creationId xmlns:a16="http://schemas.microsoft.com/office/drawing/2014/main" id="{A6ECD908-B6F9-5435-CF99-FF6742321899}"/>
                </a:ext>
              </a:extLst>
            </p:cNvPr>
            <p:cNvGrpSpPr/>
            <p:nvPr/>
          </p:nvGrpSpPr>
          <p:grpSpPr>
            <a:xfrm>
              <a:off x="6290207" y="3952941"/>
              <a:ext cx="3628091" cy="646668"/>
              <a:chOff x="3706661" y="2326116"/>
              <a:chExt cx="4441515" cy="559265"/>
            </a:xfrm>
          </p:grpSpPr>
          <p:grpSp>
            <p:nvGrpSpPr>
              <p:cNvPr id="54" name="Group 53">
                <a:extLst>
                  <a:ext uri="{FF2B5EF4-FFF2-40B4-BE49-F238E27FC236}">
                    <a16:creationId xmlns:a16="http://schemas.microsoft.com/office/drawing/2014/main" id="{CE7F9747-1B6F-7D45-891D-62C23A3012D5}"/>
                  </a:ext>
                </a:extLst>
              </p:cNvPr>
              <p:cNvGrpSpPr/>
              <p:nvPr/>
            </p:nvGrpSpPr>
            <p:grpSpPr>
              <a:xfrm>
                <a:off x="4200749" y="2631808"/>
                <a:ext cx="3448967" cy="253573"/>
                <a:chOff x="7998846" y="1867220"/>
                <a:chExt cx="3448967" cy="253573"/>
              </a:xfrm>
            </p:grpSpPr>
            <p:cxnSp>
              <p:nvCxnSpPr>
                <p:cNvPr id="60" name="Straight Connector 59">
                  <a:extLst>
                    <a:ext uri="{FF2B5EF4-FFF2-40B4-BE49-F238E27FC236}">
                      <a16:creationId xmlns:a16="http://schemas.microsoft.com/office/drawing/2014/main" id="{712DCE71-2BA5-120D-E04B-1ADCA4CD26F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5B5658E-D665-4C9E-8041-4F16DED9B1B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D6D9024-AAE6-9B5E-EA17-85B046A81C2A}"/>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F6390D5-AA8E-D48A-E802-ADE0ECA9F0F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B976415-1EE1-B04B-02CE-5F3F192390B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447742A-3A1B-F1E8-4875-6607B1FB86CF}"/>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C6002C48-32D6-C4B2-3F7D-9CCEBA249FE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6" name="TextBox 55">
                <a:extLst>
                  <a:ext uri="{FF2B5EF4-FFF2-40B4-BE49-F238E27FC236}">
                    <a16:creationId xmlns:a16="http://schemas.microsoft.com/office/drawing/2014/main" id="{33360041-B7D7-224C-54CB-B6D61714C2D6}"/>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7" name="TextBox 56">
                <a:extLst>
                  <a:ext uri="{FF2B5EF4-FFF2-40B4-BE49-F238E27FC236}">
                    <a16:creationId xmlns:a16="http://schemas.microsoft.com/office/drawing/2014/main" id="{352D5585-109E-9BF9-DE81-3BD5124000B4}"/>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8" name="TextBox 57">
                <a:extLst>
                  <a:ext uri="{FF2B5EF4-FFF2-40B4-BE49-F238E27FC236}">
                    <a16:creationId xmlns:a16="http://schemas.microsoft.com/office/drawing/2014/main" id="{E13778E4-439B-369E-021A-0D18FA4980DE}"/>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9" name="TextBox 58">
                <a:extLst>
                  <a:ext uri="{FF2B5EF4-FFF2-40B4-BE49-F238E27FC236}">
                    <a16:creationId xmlns:a16="http://schemas.microsoft.com/office/drawing/2014/main" id="{CA730A70-E1C7-D8D3-C07A-846984DE1C0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165674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E26B-E3AE-7C87-D82C-CBE19277750F}"/>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8116895F-7CC6-E3FB-961C-CDAD82C71DC2}"/>
              </a:ext>
            </a:extLst>
          </p:cNvPr>
          <p:cNvSpPr txBox="1">
            <a:spLocks/>
          </p:cNvSpPr>
          <p:nvPr/>
        </p:nvSpPr>
        <p:spPr>
          <a:xfrm>
            <a:off x="0" y="0"/>
            <a:ext cx="0" cy="0"/>
          </a:xfrm>
        </p:spPr>
        <p:txBody>
          <a:bodyPr/>
          <a:lstStyle>
            <a:defPPr>
              <a:defRPr kern="0"/>
            </a:defPPr>
          </a:lstStyle>
          <a:p>
            <a:fld id="{06A44ADC-FBC0-4698-B0EC-1AD4A4060383}" type="slidenum">
              <a:rPr lang="en-GB" smtClean="0"/>
              <a:pPr/>
              <a:t>13</a:t>
            </a:fld>
            <a:endParaRPr lang="en-GB"/>
          </a:p>
        </p:txBody>
      </p:sp>
      <p:sp>
        <p:nvSpPr>
          <p:cNvPr id="9" name="Rectangle: Rounded Corners 8">
            <a:extLst>
              <a:ext uri="{FF2B5EF4-FFF2-40B4-BE49-F238E27FC236}">
                <a16:creationId xmlns:a16="http://schemas.microsoft.com/office/drawing/2014/main" id="{7FAECB3B-9900-9252-4013-B1D64E44A260}"/>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26F46921-1969-85B9-664B-950746239FDB}"/>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 action="ppaction://noaction"/>
            <a:extLst>
              <a:ext uri="{FF2B5EF4-FFF2-40B4-BE49-F238E27FC236}">
                <a16:creationId xmlns:a16="http://schemas.microsoft.com/office/drawing/2014/main" id="{FF40BA18-778B-C48F-A314-A7CB3396EA89}"/>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F8567DF0-4690-69B2-81FC-3754A33EF436}"/>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121FD726-419C-7C17-1826-8FDFC5542B9D}"/>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5" action="ppaction://hlinksldjump"/>
            <a:extLst>
              <a:ext uri="{FF2B5EF4-FFF2-40B4-BE49-F238E27FC236}">
                <a16:creationId xmlns:a16="http://schemas.microsoft.com/office/drawing/2014/main" id="{0776CB6A-0651-E360-F738-A133A0DCDA9D}"/>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9864D4B1-2200-F3AD-3A20-F3E40E694C59}"/>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A1640C00-8C65-FC3D-9825-7965BDDEAB2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9BF30F6B-14AB-EC98-1623-4A9455FBC6BB}"/>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FCF15216-76DF-C6F2-F1AF-AF8409E11823}"/>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6F275B9-1625-469F-3985-168601ED8828}"/>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D4E9259C-CAD7-E8E3-8666-EE6FE325004E}"/>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86CEAD89-C323-9B9A-E33F-268477294DC8}"/>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EDC4BCA4-4515-D846-7443-2D070475C5C9}"/>
              </a:ext>
            </a:extLst>
          </p:cNvPr>
          <p:cNvGraphicFramePr>
            <a:graphicFrameLocks/>
          </p:cNvGraphicFramePr>
          <p:nvPr>
            <p:extLst>
              <p:ext uri="{D42A27DB-BD31-4B8C-83A1-F6EECF244321}">
                <p14:modId xmlns:p14="http://schemas.microsoft.com/office/powerpoint/2010/main" val="3791446893"/>
              </p:ext>
            </p:extLst>
          </p:nvPr>
        </p:nvGraphicFramePr>
        <p:xfrm>
          <a:off x="373988" y="1651022"/>
          <a:ext cx="11430086" cy="446922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248288">
                  <a:extLst>
                    <a:ext uri="{9D8B030D-6E8A-4147-A177-3AD203B41FA5}">
                      <a16:colId xmlns:a16="http://schemas.microsoft.com/office/drawing/2014/main" val="3537765484"/>
                    </a:ext>
                  </a:extLst>
                </a:gridCol>
                <a:gridCol w="138627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71305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3756166">
                <a:tc>
                  <a:txBody>
                    <a:bodyPr/>
                    <a:lstStyle/>
                    <a:p>
                      <a:r>
                        <a:rPr lang="en-GB" sz="1200" b="1" dirty="0">
                          <a:latin typeface="Arial" panose="020B0604020202020204" pitchFamily="34" charset="0"/>
                          <a:cs typeface="Arial" panose="020B0604020202020204" pitchFamily="34" charset="0"/>
                        </a:rPr>
                        <a:t>Specific areas of practice (as applicable)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This will depend on your organisation and the needs of the people you support, however could include:</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Dementia Training Standards Framework</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Core Capabilities Framework for Supporting Autistic People</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End of Life Care Core Skills Education and Training Framework</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Core Capabilities Framework for Supporting People with a Learning Disability</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Mental Health Core Skills Education and Training Framework</a:t>
                      </a:r>
                    </a:p>
                    <a:p>
                      <a:endParaRPr lang="en-GB" sz="105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47" name="TextBox 46">
            <a:extLst>
              <a:ext uri="{FF2B5EF4-FFF2-40B4-BE49-F238E27FC236}">
                <a16:creationId xmlns:a16="http://schemas.microsoft.com/office/drawing/2014/main" id="{57834987-9977-9318-D55B-2D795268C669}"/>
              </a:ext>
            </a:extLst>
          </p:cNvPr>
          <p:cNvSpPr txBox="1"/>
          <p:nvPr/>
        </p:nvSpPr>
        <p:spPr>
          <a:xfrm>
            <a:off x="8704565" y="1796292"/>
            <a:ext cx="792000" cy="230832"/>
          </a:xfrm>
          <a:prstGeom prst="rect">
            <a:avLst/>
          </a:prstGeom>
          <a:noFill/>
        </p:spPr>
        <p:txBody>
          <a:bodyPr wrap="square" rtlCol="0">
            <a:spAutoFit/>
          </a:bodyPr>
          <a:lstStyle/>
          <a:p>
            <a:r>
              <a:rPr lang="en-GB" sz="900" dirty="0">
                <a:solidFill>
                  <a:schemeClr val="bg1"/>
                </a:solidFill>
              </a:rPr>
              <a:t>Awareness</a:t>
            </a:r>
          </a:p>
        </p:txBody>
      </p:sp>
      <p:sp>
        <p:nvSpPr>
          <p:cNvPr id="48" name="TextBox 47">
            <a:extLst>
              <a:ext uri="{FF2B5EF4-FFF2-40B4-BE49-F238E27FC236}">
                <a16:creationId xmlns:a16="http://schemas.microsoft.com/office/drawing/2014/main" id="{BA2DA462-3887-B60B-ED12-E22A21C8C992}"/>
              </a:ext>
            </a:extLst>
          </p:cNvPr>
          <p:cNvSpPr txBox="1"/>
          <p:nvPr/>
        </p:nvSpPr>
        <p:spPr>
          <a:xfrm>
            <a:off x="10598901" y="3576406"/>
            <a:ext cx="792000" cy="230832"/>
          </a:xfrm>
          <a:prstGeom prst="rect">
            <a:avLst/>
          </a:prstGeom>
          <a:noFill/>
        </p:spPr>
        <p:txBody>
          <a:bodyPr wrap="square" rtlCol="0">
            <a:spAutoFit/>
          </a:bodyPr>
          <a:lstStyle/>
          <a:p>
            <a:pPr algn="ctr"/>
            <a:r>
              <a:rPr lang="en-GB" sz="900">
                <a:solidFill>
                  <a:schemeClr val="bg1"/>
                </a:solidFill>
              </a:rPr>
              <a:t>N/A</a:t>
            </a:r>
          </a:p>
        </p:txBody>
      </p:sp>
      <p:sp>
        <p:nvSpPr>
          <p:cNvPr id="49" name="TextBox 48">
            <a:extLst>
              <a:ext uri="{FF2B5EF4-FFF2-40B4-BE49-F238E27FC236}">
                <a16:creationId xmlns:a16="http://schemas.microsoft.com/office/drawing/2014/main" id="{1B874DDD-AF3A-A302-45DC-168747B6E9CD}"/>
              </a:ext>
            </a:extLst>
          </p:cNvPr>
          <p:cNvSpPr txBox="1"/>
          <p:nvPr/>
        </p:nvSpPr>
        <p:spPr>
          <a:xfrm>
            <a:off x="9785271" y="236301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50" name="Group 49">
            <a:extLst>
              <a:ext uri="{FF2B5EF4-FFF2-40B4-BE49-F238E27FC236}">
                <a16:creationId xmlns:a16="http://schemas.microsoft.com/office/drawing/2014/main" id="{EE1D1F04-FDE0-5FF0-44FC-4B35C609613E}"/>
              </a:ext>
            </a:extLst>
          </p:cNvPr>
          <p:cNvGrpSpPr/>
          <p:nvPr/>
        </p:nvGrpSpPr>
        <p:grpSpPr>
          <a:xfrm>
            <a:off x="5992404" y="3655561"/>
            <a:ext cx="3827594" cy="646668"/>
            <a:chOff x="6090704" y="3952941"/>
            <a:chExt cx="3827594" cy="646668"/>
          </a:xfrm>
        </p:grpSpPr>
        <p:sp>
          <p:nvSpPr>
            <p:cNvPr id="51" name="Oval 50">
              <a:extLst>
                <a:ext uri="{FF2B5EF4-FFF2-40B4-BE49-F238E27FC236}">
                  <a16:creationId xmlns:a16="http://schemas.microsoft.com/office/drawing/2014/main" id="{769B99D4-786D-9677-9AE3-66B36B400614}"/>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2" name="Oval 51">
              <a:extLst>
                <a:ext uri="{FF2B5EF4-FFF2-40B4-BE49-F238E27FC236}">
                  <a16:creationId xmlns:a16="http://schemas.microsoft.com/office/drawing/2014/main" id="{FB7110AD-B287-FC18-E3E8-084756990499}"/>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3" name="Group 52">
              <a:extLst>
                <a:ext uri="{FF2B5EF4-FFF2-40B4-BE49-F238E27FC236}">
                  <a16:creationId xmlns:a16="http://schemas.microsoft.com/office/drawing/2014/main" id="{E0C49346-0C02-BED0-5490-83724D5F4816}"/>
                </a:ext>
              </a:extLst>
            </p:cNvPr>
            <p:cNvGrpSpPr/>
            <p:nvPr/>
          </p:nvGrpSpPr>
          <p:grpSpPr>
            <a:xfrm>
              <a:off x="6290207" y="3952941"/>
              <a:ext cx="3628091" cy="646668"/>
              <a:chOff x="3706661" y="2326116"/>
              <a:chExt cx="4441515" cy="559265"/>
            </a:xfrm>
          </p:grpSpPr>
          <p:grpSp>
            <p:nvGrpSpPr>
              <p:cNvPr id="54" name="Group 53">
                <a:extLst>
                  <a:ext uri="{FF2B5EF4-FFF2-40B4-BE49-F238E27FC236}">
                    <a16:creationId xmlns:a16="http://schemas.microsoft.com/office/drawing/2014/main" id="{433A402C-0C0D-767A-D220-6918148C909A}"/>
                  </a:ext>
                </a:extLst>
              </p:cNvPr>
              <p:cNvGrpSpPr/>
              <p:nvPr/>
            </p:nvGrpSpPr>
            <p:grpSpPr>
              <a:xfrm>
                <a:off x="4200749" y="2631808"/>
                <a:ext cx="3448967" cy="253573"/>
                <a:chOff x="7998846" y="1867220"/>
                <a:chExt cx="3448967" cy="253573"/>
              </a:xfrm>
            </p:grpSpPr>
            <p:cxnSp>
              <p:nvCxnSpPr>
                <p:cNvPr id="60" name="Straight Connector 59">
                  <a:extLst>
                    <a:ext uri="{FF2B5EF4-FFF2-40B4-BE49-F238E27FC236}">
                      <a16:creationId xmlns:a16="http://schemas.microsoft.com/office/drawing/2014/main" id="{CE9FD52A-E6E8-1883-A5A6-A6C048CEBCD8}"/>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2A532E9-FDCE-1E35-78B3-9DCCD0C1266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049DF52-D473-FDC4-1D58-BC3FBD11DA1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8D36BE2-AD65-BBBF-F85B-ECC14842D1D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6B2D805-5923-A209-C586-318F064E7D8C}"/>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52DB7D-D97E-9C2F-2A91-2247937D645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6557A3F8-2DBD-3EB3-D1CE-8F57422003B7}"/>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6" name="TextBox 55">
                <a:extLst>
                  <a:ext uri="{FF2B5EF4-FFF2-40B4-BE49-F238E27FC236}">
                    <a16:creationId xmlns:a16="http://schemas.microsoft.com/office/drawing/2014/main" id="{E53849B4-9A02-B632-EB24-FC1C6313BD6B}"/>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7" name="TextBox 56">
                <a:extLst>
                  <a:ext uri="{FF2B5EF4-FFF2-40B4-BE49-F238E27FC236}">
                    <a16:creationId xmlns:a16="http://schemas.microsoft.com/office/drawing/2014/main" id="{77E37790-D54F-0475-DE79-6C681D4E5FE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8" name="TextBox 57">
                <a:extLst>
                  <a:ext uri="{FF2B5EF4-FFF2-40B4-BE49-F238E27FC236}">
                    <a16:creationId xmlns:a16="http://schemas.microsoft.com/office/drawing/2014/main" id="{B2663EEC-816A-D07E-BF40-15284522740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9" name="TextBox 58">
                <a:extLst>
                  <a:ext uri="{FF2B5EF4-FFF2-40B4-BE49-F238E27FC236}">
                    <a16:creationId xmlns:a16="http://schemas.microsoft.com/office/drawing/2014/main" id="{C44BDA29-2385-7958-6954-B3EC2183EEFA}"/>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361113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5B871-7703-6C6E-ED08-FBB23B1D0B68}"/>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FEAF92-46AD-0A2B-9629-72D4A0CCE6C6}"/>
              </a:ext>
            </a:extLst>
          </p:cNvPr>
          <p:cNvGraphicFramePr>
            <a:graphicFrameLocks/>
          </p:cNvGraphicFramePr>
          <p:nvPr>
            <p:extLst>
              <p:ext uri="{D42A27DB-BD31-4B8C-83A1-F6EECF244321}">
                <p14:modId xmlns:p14="http://schemas.microsoft.com/office/powerpoint/2010/main" val="3428616101"/>
              </p:ext>
            </p:extLst>
          </p:nvPr>
        </p:nvGraphicFramePr>
        <p:xfrm>
          <a:off x="411971" y="1327711"/>
          <a:ext cx="11430086" cy="5052309"/>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127752">
                  <a:extLst>
                    <a:ext uri="{9D8B030D-6E8A-4147-A177-3AD203B41FA5}">
                      <a16:colId xmlns:a16="http://schemas.microsoft.com/office/drawing/2014/main" val="3537765484"/>
                    </a:ext>
                  </a:extLst>
                </a:gridCol>
                <a:gridCol w="506806">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185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240529">
                <a:tc>
                  <a:txBody>
                    <a:bodyPr/>
                    <a:lstStyle/>
                    <a:p>
                      <a:r>
                        <a:rPr lang="en-GB" sz="1200" b="1" dirty="0">
                          <a:latin typeface="Arial" panose="020B0604020202020204" pitchFamily="34" charset="0"/>
                          <a:cs typeface="Arial" panose="020B0604020202020204" pitchFamily="34" charset="0"/>
                        </a:rPr>
                        <a:t>Mentor others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that a senior care or support worker or team leader has in relation to mentoring others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purpose of mentoring in adult care and the differences it has from coaching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develop a mentoring relationship with the mentee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mentee to set targets and review progress towards those targets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mentee to review progress towards targets and when completed, set new ones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Mentor others in the delivery of adult social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01839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Coach others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that a senior care or support worker or team leader has in relation to coaching others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purpose of coaching in adult care and the differences it has from mentoring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develop a coaching relationship with the person receiving coaching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person being coached to set targets and review progress towards those targets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person being coached to review progress towards targets and, when completed, set new ones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Coach others in the delivery of adult social care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4907C74E-B566-050A-3D41-97D3D9764DA9}"/>
              </a:ext>
            </a:extLst>
          </p:cNvPr>
          <p:cNvSpPr txBox="1">
            <a:spLocks/>
          </p:cNvSpPr>
          <p:nvPr/>
        </p:nvSpPr>
        <p:spPr>
          <a:xfrm>
            <a:off x="0" y="0"/>
            <a:ext cx="0" cy="0"/>
          </a:xfrm>
        </p:spPr>
        <p:txBody>
          <a:bodyPr/>
          <a:lstStyle>
            <a:defPPr>
              <a:defRPr kern="0"/>
            </a:defPPr>
          </a:lstStyle>
          <a:p>
            <a:fld id="{06A44ADC-FBC0-4698-B0EC-1AD4A4060383}" type="slidenum">
              <a:rPr lang="en-GB" smtClean="0"/>
              <a:pPr/>
              <a:t>14</a:t>
            </a:fld>
            <a:endParaRPr lang="en-GB"/>
          </a:p>
        </p:txBody>
      </p:sp>
      <p:sp>
        <p:nvSpPr>
          <p:cNvPr id="9" name="Rectangle: Rounded Corners 8">
            <a:extLst>
              <a:ext uri="{FF2B5EF4-FFF2-40B4-BE49-F238E27FC236}">
                <a16:creationId xmlns:a16="http://schemas.microsoft.com/office/drawing/2014/main" id="{C1248FCC-BC09-1060-2652-83DF98494CC9}"/>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D4B92A19-F443-84DB-B9AC-2405DCDB18A9}"/>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874AD8CA-04EE-0ADC-2E2C-96DB048A0E1A}"/>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FE9D943-F052-3970-D47D-94AC5AC20EF3}"/>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5105AC64-86B7-1A8D-A485-1866C828119F}"/>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4899B502-5DAC-82E2-3093-A0767801EA16}"/>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5254055-D302-5A4A-4E46-116C46EAF38B}"/>
              </a:ext>
            </a:extLst>
          </p:cNvPr>
          <p:cNvSpPr txBox="1"/>
          <p:nvPr/>
        </p:nvSpPr>
        <p:spPr>
          <a:xfrm>
            <a:off x="8704565" y="1078086"/>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EB487383-D1D0-30AC-8AB2-D8511AACE75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022596DB-A389-EE19-0DCE-F6303B49E31D}"/>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60B633E-53BC-A4D5-ECFE-2BF3B2CD51E3}"/>
              </a:ext>
            </a:extLst>
          </p:cNvPr>
          <p:cNvSpPr txBox="1">
            <a:spLocks/>
          </p:cNvSpPr>
          <p:nvPr/>
        </p:nvSpPr>
        <p:spPr>
          <a:xfrm>
            <a:off x="7085234" y="6540171"/>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C07790E4-C6EC-63D2-8B0A-628CD8E688D3}"/>
              </a:ext>
            </a:extLst>
          </p:cNvPr>
          <p:cNvSpPr txBox="1">
            <a:spLocks/>
          </p:cNvSpPr>
          <p:nvPr/>
        </p:nvSpPr>
        <p:spPr>
          <a:xfrm>
            <a:off x="8537229" y="6531572"/>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D5677FB-158A-A295-CFBE-A86DD2E93E8F}"/>
              </a:ext>
            </a:extLst>
          </p:cNvPr>
          <p:cNvSpPr>
            <a:spLocks/>
          </p:cNvSpPr>
          <p:nvPr/>
        </p:nvSpPr>
        <p:spPr>
          <a:xfrm>
            <a:off x="6956114" y="6591366"/>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FF67AC2-7E8A-A79D-4A91-B6A4A5EAE19C}"/>
              </a:ext>
            </a:extLst>
          </p:cNvPr>
          <p:cNvSpPr>
            <a:spLocks/>
          </p:cNvSpPr>
          <p:nvPr/>
        </p:nvSpPr>
        <p:spPr>
          <a:xfrm>
            <a:off x="8357229" y="657885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extBox 4">
            <a:extLst>
              <a:ext uri="{FF2B5EF4-FFF2-40B4-BE49-F238E27FC236}">
                <a16:creationId xmlns:a16="http://schemas.microsoft.com/office/drawing/2014/main" id="{DF3B1A70-5371-A831-07E3-4AC8A132C3FD}"/>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8BCC1438-589C-CD34-80FE-C329004C0C8C}"/>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360D507A-52A0-40CD-D817-4340DF2AC024}"/>
              </a:ext>
            </a:extLst>
          </p:cNvPr>
          <p:cNvSpPr txBox="1"/>
          <p:nvPr/>
        </p:nvSpPr>
        <p:spPr>
          <a:xfrm>
            <a:off x="10598901" y="3190712"/>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AA5AA4BA-25DE-E3F4-F7E7-614B45842BD9}"/>
              </a:ext>
            </a:extLst>
          </p:cNvPr>
          <p:cNvSpPr txBox="1"/>
          <p:nvPr/>
        </p:nvSpPr>
        <p:spPr>
          <a:xfrm>
            <a:off x="9785271" y="205597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55D9EBCF-43A6-3DDF-A8D5-CA0EDA8964EA}"/>
              </a:ext>
            </a:extLst>
          </p:cNvPr>
          <p:cNvGrpSpPr/>
          <p:nvPr/>
        </p:nvGrpSpPr>
        <p:grpSpPr>
          <a:xfrm>
            <a:off x="5992404" y="2907077"/>
            <a:ext cx="3827594" cy="646668"/>
            <a:chOff x="6090704" y="3952941"/>
            <a:chExt cx="3827594" cy="646668"/>
          </a:xfrm>
        </p:grpSpPr>
        <p:sp>
          <p:nvSpPr>
            <p:cNvPr id="25" name="Oval 24">
              <a:extLst>
                <a:ext uri="{FF2B5EF4-FFF2-40B4-BE49-F238E27FC236}">
                  <a16:creationId xmlns:a16="http://schemas.microsoft.com/office/drawing/2014/main" id="{4D8A4B47-3528-CBAF-A8E1-FACAA680E8F8}"/>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C9066D3D-BEDD-33D3-5B23-4A66F1FFD7BB}"/>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148A1800-3798-3B51-B3B0-90FB76F5E272}"/>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96C7D029-FA4B-242C-0F84-F7802C70892B}"/>
                  </a:ext>
                </a:extLst>
              </p:cNvPr>
              <p:cNvGrpSpPr/>
              <p:nvPr/>
            </p:nvGrpSpPr>
            <p:grpSpPr>
              <a:xfrm>
                <a:off x="4200749" y="2631808"/>
                <a:ext cx="3448967" cy="253573"/>
                <a:chOff x="7998846" y="1867220"/>
                <a:chExt cx="3448967" cy="253573"/>
              </a:xfrm>
            </p:grpSpPr>
            <p:cxnSp>
              <p:nvCxnSpPr>
                <p:cNvPr id="43" name="Straight Connector 42">
                  <a:extLst>
                    <a:ext uri="{FF2B5EF4-FFF2-40B4-BE49-F238E27FC236}">
                      <a16:creationId xmlns:a16="http://schemas.microsoft.com/office/drawing/2014/main" id="{05374B15-5754-C50E-313C-BD926BF7EB7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FA18BC6-8C56-ADD7-5893-65EFF4A799D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D45DB4A-E671-9CDC-A97B-8C709BEDCA6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60E2BF9-ADDF-53B3-0728-8D90E2C9A57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477C5C2-9421-BB61-E175-EDEB1CB79BF7}"/>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3E8C15-D76F-988F-D4CA-CB7CF012737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14AA981-CBD4-B2E5-D990-C870AF63101C}"/>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EC607C23-8A84-D2C4-D7E3-744C91D962E1}"/>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71A5B6A0-02A1-0579-3B3C-CABEEB15F95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1" name="TextBox 40">
                <a:extLst>
                  <a:ext uri="{FF2B5EF4-FFF2-40B4-BE49-F238E27FC236}">
                    <a16:creationId xmlns:a16="http://schemas.microsoft.com/office/drawing/2014/main" id="{123D3DBD-183D-D8BC-A1C2-86BBEB881B2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2" name="TextBox 41">
                <a:extLst>
                  <a:ext uri="{FF2B5EF4-FFF2-40B4-BE49-F238E27FC236}">
                    <a16:creationId xmlns:a16="http://schemas.microsoft.com/office/drawing/2014/main" id="{2B287E76-D55C-A758-83A0-D401F035E774}"/>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9" name="Group 48">
            <a:extLst>
              <a:ext uri="{FF2B5EF4-FFF2-40B4-BE49-F238E27FC236}">
                <a16:creationId xmlns:a16="http://schemas.microsoft.com/office/drawing/2014/main" id="{23959450-B841-4B17-49F5-2EDCA1815E24}"/>
              </a:ext>
            </a:extLst>
          </p:cNvPr>
          <p:cNvGrpSpPr/>
          <p:nvPr/>
        </p:nvGrpSpPr>
        <p:grpSpPr>
          <a:xfrm>
            <a:off x="5998800" y="5026808"/>
            <a:ext cx="3827594" cy="646668"/>
            <a:chOff x="6090704" y="3952941"/>
            <a:chExt cx="3827594" cy="646668"/>
          </a:xfrm>
        </p:grpSpPr>
        <p:sp>
          <p:nvSpPr>
            <p:cNvPr id="50" name="Oval 49">
              <a:extLst>
                <a:ext uri="{FF2B5EF4-FFF2-40B4-BE49-F238E27FC236}">
                  <a16:creationId xmlns:a16="http://schemas.microsoft.com/office/drawing/2014/main" id="{03B5F6C3-BA1F-BE8D-445D-4ACC2E875C0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Oval 50">
              <a:extLst>
                <a:ext uri="{FF2B5EF4-FFF2-40B4-BE49-F238E27FC236}">
                  <a16:creationId xmlns:a16="http://schemas.microsoft.com/office/drawing/2014/main" id="{E642759B-428B-6D96-DE1C-157FEAA1F4C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2" name="Group 51">
              <a:extLst>
                <a:ext uri="{FF2B5EF4-FFF2-40B4-BE49-F238E27FC236}">
                  <a16:creationId xmlns:a16="http://schemas.microsoft.com/office/drawing/2014/main" id="{3EF6FD06-C5F3-8F78-FF84-3E714D9CD563}"/>
                </a:ext>
              </a:extLst>
            </p:cNvPr>
            <p:cNvGrpSpPr/>
            <p:nvPr/>
          </p:nvGrpSpPr>
          <p:grpSpPr>
            <a:xfrm>
              <a:off x="6290207" y="3952941"/>
              <a:ext cx="3628091" cy="646668"/>
              <a:chOff x="3706661" y="2326116"/>
              <a:chExt cx="4441515" cy="559265"/>
            </a:xfrm>
          </p:grpSpPr>
          <p:grpSp>
            <p:nvGrpSpPr>
              <p:cNvPr id="53" name="Group 52">
                <a:extLst>
                  <a:ext uri="{FF2B5EF4-FFF2-40B4-BE49-F238E27FC236}">
                    <a16:creationId xmlns:a16="http://schemas.microsoft.com/office/drawing/2014/main" id="{39152F3E-2270-8B95-E03A-C1030A5C094F}"/>
                  </a:ext>
                </a:extLst>
              </p:cNvPr>
              <p:cNvGrpSpPr/>
              <p:nvPr/>
            </p:nvGrpSpPr>
            <p:grpSpPr>
              <a:xfrm>
                <a:off x="4200749" y="2631808"/>
                <a:ext cx="3448967" cy="253573"/>
                <a:chOff x="7998846" y="1867220"/>
                <a:chExt cx="3448967" cy="253573"/>
              </a:xfrm>
            </p:grpSpPr>
            <p:cxnSp>
              <p:nvCxnSpPr>
                <p:cNvPr id="59" name="Straight Connector 58">
                  <a:extLst>
                    <a:ext uri="{FF2B5EF4-FFF2-40B4-BE49-F238E27FC236}">
                      <a16:creationId xmlns:a16="http://schemas.microsoft.com/office/drawing/2014/main" id="{0ECCCDB0-BDAE-1440-F7E2-D4A2CD7F511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5C4E-2706-23B1-00B6-BB22F600B90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A1ADC92-A8FE-C213-136B-9B46E7B0988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F01A28-9FBA-F13C-59D7-812113A48A3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44A5CEF-B1E5-5C6B-C936-82EC3939650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B157B2D-29C6-E3BC-C1B1-23D97BC831F9}"/>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145B18C6-E1D7-8ABB-5541-9AC151420E3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5" name="TextBox 54">
                <a:extLst>
                  <a:ext uri="{FF2B5EF4-FFF2-40B4-BE49-F238E27FC236}">
                    <a16:creationId xmlns:a16="http://schemas.microsoft.com/office/drawing/2014/main" id="{9D010AA4-4080-3D8C-5095-2C4183347F5D}"/>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6" name="TextBox 55">
                <a:extLst>
                  <a:ext uri="{FF2B5EF4-FFF2-40B4-BE49-F238E27FC236}">
                    <a16:creationId xmlns:a16="http://schemas.microsoft.com/office/drawing/2014/main" id="{997C3B98-82CE-A297-B59D-17767785EE36}"/>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7" name="TextBox 56">
                <a:extLst>
                  <a:ext uri="{FF2B5EF4-FFF2-40B4-BE49-F238E27FC236}">
                    <a16:creationId xmlns:a16="http://schemas.microsoft.com/office/drawing/2014/main" id="{888ED11A-1072-8D26-407A-0AF076C4E1BF}"/>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8" name="TextBox 57">
                <a:extLst>
                  <a:ext uri="{FF2B5EF4-FFF2-40B4-BE49-F238E27FC236}">
                    <a16:creationId xmlns:a16="http://schemas.microsoft.com/office/drawing/2014/main" id="{F2A8B795-BD00-3528-1A80-E49336C4DCDB}"/>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5" name="TextBox 64">
            <a:extLst>
              <a:ext uri="{FF2B5EF4-FFF2-40B4-BE49-F238E27FC236}">
                <a16:creationId xmlns:a16="http://schemas.microsoft.com/office/drawing/2014/main" id="{7A638363-A245-1212-31DD-876D3F39479B}"/>
              </a:ext>
            </a:extLst>
          </p:cNvPr>
          <p:cNvSpPr txBox="1"/>
          <p:nvPr/>
        </p:nvSpPr>
        <p:spPr>
          <a:xfrm>
            <a:off x="9819998" y="473180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81422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AD125-82C5-FD30-04C2-4051844A5157}"/>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A901FE7-AA79-D7C9-9AD6-306096B29C8D}"/>
              </a:ext>
            </a:extLst>
          </p:cNvPr>
          <p:cNvGraphicFramePr>
            <a:graphicFrameLocks/>
          </p:cNvGraphicFramePr>
          <p:nvPr>
            <p:extLst>
              <p:ext uri="{D42A27DB-BD31-4B8C-83A1-F6EECF244321}">
                <p14:modId xmlns:p14="http://schemas.microsoft.com/office/powerpoint/2010/main" val="3430893093"/>
              </p:ext>
            </p:extLst>
          </p:nvPr>
        </p:nvGraphicFramePr>
        <p:xfrm>
          <a:off x="411971" y="1317320"/>
          <a:ext cx="11430086" cy="4990190"/>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729851">
                  <a:extLst>
                    <a:ext uri="{9D8B030D-6E8A-4147-A177-3AD203B41FA5}">
                      <a16:colId xmlns:a16="http://schemas.microsoft.com/office/drawing/2014/main" val="3537765484"/>
                    </a:ext>
                  </a:extLst>
                </a:gridCol>
                <a:gridCol w="904707">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185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302874">
                <a:tc>
                  <a:txBody>
                    <a:bodyPr/>
                    <a:lstStyle/>
                    <a:p>
                      <a:r>
                        <a:rPr lang="en-GB" sz="1200" b="1" dirty="0">
                          <a:latin typeface="Arial" panose="020B0604020202020204" pitchFamily="34" charset="0"/>
                          <a:cs typeface="Arial" panose="020B0604020202020204" pitchFamily="34" charset="0"/>
                        </a:rPr>
                        <a:t>Lead in learning and development in adult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Recognise the importance of learning and development within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and apply the principles of learning and development 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assess the learning and development that your team might need</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plan and implement a programme of learning and development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evaluate the learning and development completed</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value in reflective practice and how it can support learning and development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Lead others in using reflective practice to support their learning and development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01839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 personal development and wellbeing in adult social care settings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apply basic counselling skills to support your team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apply mental health first aid</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train the trainer (by completing Train the Trainer learning)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assess learning (by completing assessor training)</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1803A5F4-9CB7-D8FF-28C6-931EC516169B}"/>
              </a:ext>
            </a:extLst>
          </p:cNvPr>
          <p:cNvSpPr txBox="1">
            <a:spLocks/>
          </p:cNvSpPr>
          <p:nvPr/>
        </p:nvSpPr>
        <p:spPr>
          <a:xfrm>
            <a:off x="0" y="0"/>
            <a:ext cx="0" cy="0"/>
          </a:xfrm>
        </p:spPr>
        <p:txBody>
          <a:bodyPr/>
          <a:lstStyle>
            <a:defPPr>
              <a:defRPr kern="0"/>
            </a:defPPr>
          </a:lstStyle>
          <a:p>
            <a:fld id="{06A44ADC-FBC0-4698-B0EC-1AD4A4060383}" type="slidenum">
              <a:rPr lang="en-GB" smtClean="0"/>
              <a:pPr/>
              <a:t>15</a:t>
            </a:fld>
            <a:endParaRPr lang="en-GB"/>
          </a:p>
        </p:txBody>
      </p:sp>
      <p:sp>
        <p:nvSpPr>
          <p:cNvPr id="9" name="Rectangle: Rounded Corners 8">
            <a:extLst>
              <a:ext uri="{FF2B5EF4-FFF2-40B4-BE49-F238E27FC236}">
                <a16:creationId xmlns:a16="http://schemas.microsoft.com/office/drawing/2014/main" id="{449D4BD1-428C-88D5-CB21-0D090F09A7E4}"/>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63661947-E9DA-8452-83CB-24ED0C4D6BDF}"/>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B5F0D6E6-F5B4-DB34-9D82-1B85BA350629}"/>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2C88BB2-DFEE-ADA3-13EF-4BA485DBDBFB}"/>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688E4256-9B15-D1EF-C7D0-F7A601CBCCEF}"/>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35546E29-B2C3-361F-942D-C4E2415AABD6}"/>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0D59AC3E-E7E5-7436-C732-10C5082E369C}"/>
              </a:ext>
            </a:extLst>
          </p:cNvPr>
          <p:cNvSpPr txBox="1"/>
          <p:nvPr/>
        </p:nvSpPr>
        <p:spPr>
          <a:xfrm>
            <a:off x="8704565" y="1233951"/>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75148497-0BEE-20F1-FEE9-27F2290C078C}"/>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8A9A368F-2EE1-60CC-676C-AF728FBBFBF6}"/>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6C028F89-143B-FE66-81E0-5134B37ED5EF}"/>
              </a:ext>
            </a:extLst>
          </p:cNvPr>
          <p:cNvSpPr txBox="1">
            <a:spLocks/>
          </p:cNvSpPr>
          <p:nvPr/>
        </p:nvSpPr>
        <p:spPr>
          <a:xfrm>
            <a:off x="7085234" y="6540171"/>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61533379-EB38-FBEB-EB13-B070007ABF06}"/>
              </a:ext>
            </a:extLst>
          </p:cNvPr>
          <p:cNvSpPr txBox="1">
            <a:spLocks/>
          </p:cNvSpPr>
          <p:nvPr/>
        </p:nvSpPr>
        <p:spPr>
          <a:xfrm>
            <a:off x="8537229" y="6531572"/>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5F680D0-29D1-29DD-B5F9-D30C823509A8}"/>
              </a:ext>
            </a:extLst>
          </p:cNvPr>
          <p:cNvSpPr>
            <a:spLocks/>
          </p:cNvSpPr>
          <p:nvPr/>
        </p:nvSpPr>
        <p:spPr>
          <a:xfrm>
            <a:off x="6956114" y="6591366"/>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A32522E-B2EF-8F93-437F-E01A73126B77}"/>
              </a:ext>
            </a:extLst>
          </p:cNvPr>
          <p:cNvSpPr>
            <a:spLocks/>
          </p:cNvSpPr>
          <p:nvPr/>
        </p:nvSpPr>
        <p:spPr>
          <a:xfrm>
            <a:off x="8357229" y="657885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extBox 4">
            <a:extLst>
              <a:ext uri="{FF2B5EF4-FFF2-40B4-BE49-F238E27FC236}">
                <a16:creationId xmlns:a16="http://schemas.microsoft.com/office/drawing/2014/main" id="{02FDFE35-AA5D-9997-3E66-6AE9B85CABB4}"/>
              </a:ext>
            </a:extLst>
          </p:cNvPr>
          <p:cNvSpPr txBox="1"/>
          <p:nvPr/>
        </p:nvSpPr>
        <p:spPr>
          <a:xfrm>
            <a:off x="8704565" y="1400207"/>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B517515F-5027-5E55-D8BE-8B197A9BF1E0}"/>
              </a:ext>
            </a:extLst>
          </p:cNvPr>
          <p:cNvSpPr txBox="1"/>
          <p:nvPr/>
        </p:nvSpPr>
        <p:spPr>
          <a:xfrm>
            <a:off x="8704565" y="1400207"/>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B7A45E46-85BD-4DF8-FB31-3D03F1B156DD}"/>
              </a:ext>
            </a:extLst>
          </p:cNvPr>
          <p:cNvSpPr txBox="1"/>
          <p:nvPr/>
        </p:nvSpPr>
        <p:spPr>
          <a:xfrm>
            <a:off x="10598901" y="3180321"/>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A70ECE54-018E-3495-F9AE-B7D6F7715BCA}"/>
              </a:ext>
            </a:extLst>
          </p:cNvPr>
          <p:cNvSpPr txBox="1"/>
          <p:nvPr/>
        </p:nvSpPr>
        <p:spPr>
          <a:xfrm>
            <a:off x="9785271" y="2045584"/>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4034B6DC-1640-7707-B794-ACE3DFAA02B8}"/>
              </a:ext>
            </a:extLst>
          </p:cNvPr>
          <p:cNvGrpSpPr/>
          <p:nvPr/>
        </p:nvGrpSpPr>
        <p:grpSpPr>
          <a:xfrm>
            <a:off x="5992404" y="2699257"/>
            <a:ext cx="3827594" cy="646668"/>
            <a:chOff x="6090704" y="3952941"/>
            <a:chExt cx="3827594" cy="646668"/>
          </a:xfrm>
        </p:grpSpPr>
        <p:sp>
          <p:nvSpPr>
            <p:cNvPr id="25" name="Oval 24">
              <a:extLst>
                <a:ext uri="{FF2B5EF4-FFF2-40B4-BE49-F238E27FC236}">
                  <a16:creationId xmlns:a16="http://schemas.microsoft.com/office/drawing/2014/main" id="{26EE5CFB-98D6-43B7-6F9A-9D9F85E64FE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AEAF595F-F699-46F2-3379-F10441EEB1C5}"/>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0FE92A17-3C6F-66E6-7625-943D5F4AD427}"/>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818C0A1A-D018-5769-598D-D76ED1A2FBD6}"/>
                  </a:ext>
                </a:extLst>
              </p:cNvPr>
              <p:cNvGrpSpPr/>
              <p:nvPr/>
            </p:nvGrpSpPr>
            <p:grpSpPr>
              <a:xfrm>
                <a:off x="4200749" y="2631808"/>
                <a:ext cx="3448967" cy="253573"/>
                <a:chOff x="7998846" y="1867220"/>
                <a:chExt cx="3448967" cy="253573"/>
              </a:xfrm>
            </p:grpSpPr>
            <p:cxnSp>
              <p:nvCxnSpPr>
                <p:cNvPr id="43" name="Straight Connector 42">
                  <a:extLst>
                    <a:ext uri="{FF2B5EF4-FFF2-40B4-BE49-F238E27FC236}">
                      <a16:creationId xmlns:a16="http://schemas.microsoft.com/office/drawing/2014/main" id="{D3E802FA-CDA2-4FEA-99B8-4F0C56E0E2E0}"/>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1B991F-D68E-7AE4-4FDD-BBC8F152709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83FC4E9-DBB3-9F5C-4C72-7504D98EDA11}"/>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D9CE2B-81BB-FBE6-EDBC-FC4213A79CAF}"/>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A438117-776A-AA01-5A3A-CA1BC9EC7A9E}"/>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6826AAE-1856-B17E-2E46-E5CCCFC95FB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27F36C6-3E8B-C06B-BBEB-1EAABC3FE247}"/>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686A316D-E058-1905-95EC-1098EA3F4477}"/>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C530BCE3-68D2-B356-1B8F-F335EB6FE52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1" name="TextBox 40">
                <a:extLst>
                  <a:ext uri="{FF2B5EF4-FFF2-40B4-BE49-F238E27FC236}">
                    <a16:creationId xmlns:a16="http://schemas.microsoft.com/office/drawing/2014/main" id="{DE840D8F-3991-B7C8-5604-E8273934D9B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2" name="TextBox 41">
                <a:extLst>
                  <a:ext uri="{FF2B5EF4-FFF2-40B4-BE49-F238E27FC236}">
                    <a16:creationId xmlns:a16="http://schemas.microsoft.com/office/drawing/2014/main" id="{54C9F798-A3D8-11FC-7393-F397FACCCAC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9" name="Group 48">
            <a:extLst>
              <a:ext uri="{FF2B5EF4-FFF2-40B4-BE49-F238E27FC236}">
                <a16:creationId xmlns:a16="http://schemas.microsoft.com/office/drawing/2014/main" id="{B10727CC-909C-9ED3-8049-55672B57835D}"/>
              </a:ext>
            </a:extLst>
          </p:cNvPr>
          <p:cNvGrpSpPr/>
          <p:nvPr/>
        </p:nvGrpSpPr>
        <p:grpSpPr>
          <a:xfrm>
            <a:off x="5998800" y="5016417"/>
            <a:ext cx="3827594" cy="646668"/>
            <a:chOff x="6090704" y="3952941"/>
            <a:chExt cx="3827594" cy="646668"/>
          </a:xfrm>
        </p:grpSpPr>
        <p:sp>
          <p:nvSpPr>
            <p:cNvPr id="50" name="Oval 49">
              <a:extLst>
                <a:ext uri="{FF2B5EF4-FFF2-40B4-BE49-F238E27FC236}">
                  <a16:creationId xmlns:a16="http://schemas.microsoft.com/office/drawing/2014/main" id="{90C37432-0056-679E-615F-A77F7BE73A47}"/>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Oval 50">
              <a:extLst>
                <a:ext uri="{FF2B5EF4-FFF2-40B4-BE49-F238E27FC236}">
                  <a16:creationId xmlns:a16="http://schemas.microsoft.com/office/drawing/2014/main" id="{7FBE946A-4A75-6285-5463-C7FC53D11948}"/>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2" name="Group 51">
              <a:extLst>
                <a:ext uri="{FF2B5EF4-FFF2-40B4-BE49-F238E27FC236}">
                  <a16:creationId xmlns:a16="http://schemas.microsoft.com/office/drawing/2014/main" id="{AC6D1BEB-99EA-AAD4-B64B-2A85CC10F1BF}"/>
                </a:ext>
              </a:extLst>
            </p:cNvPr>
            <p:cNvGrpSpPr/>
            <p:nvPr/>
          </p:nvGrpSpPr>
          <p:grpSpPr>
            <a:xfrm>
              <a:off x="6290207" y="3952941"/>
              <a:ext cx="3628091" cy="646668"/>
              <a:chOff x="3706661" y="2326116"/>
              <a:chExt cx="4441515" cy="559265"/>
            </a:xfrm>
          </p:grpSpPr>
          <p:grpSp>
            <p:nvGrpSpPr>
              <p:cNvPr id="53" name="Group 52">
                <a:extLst>
                  <a:ext uri="{FF2B5EF4-FFF2-40B4-BE49-F238E27FC236}">
                    <a16:creationId xmlns:a16="http://schemas.microsoft.com/office/drawing/2014/main" id="{D6057CC4-CA2B-22BD-557C-967ACF8DB9E4}"/>
                  </a:ext>
                </a:extLst>
              </p:cNvPr>
              <p:cNvGrpSpPr/>
              <p:nvPr/>
            </p:nvGrpSpPr>
            <p:grpSpPr>
              <a:xfrm>
                <a:off x="4200749" y="2631808"/>
                <a:ext cx="3448967" cy="253573"/>
                <a:chOff x="7998846" y="1867220"/>
                <a:chExt cx="3448967" cy="253573"/>
              </a:xfrm>
            </p:grpSpPr>
            <p:cxnSp>
              <p:nvCxnSpPr>
                <p:cNvPr id="59" name="Straight Connector 58">
                  <a:extLst>
                    <a:ext uri="{FF2B5EF4-FFF2-40B4-BE49-F238E27FC236}">
                      <a16:creationId xmlns:a16="http://schemas.microsoft.com/office/drawing/2014/main" id="{8F0390C5-ABB6-9833-987C-A642378814B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273C7DF-D9F8-EFAC-78CF-66607F69584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35E2D4-6676-2E81-E869-9427102C936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53A2967-8225-E845-D478-04FB8F0EFE5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45473E8-3274-F67B-8A47-F11B851596C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15E25A-4F79-2BA0-B45C-2AAC56CA9E5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DD37444-9B31-9ADB-EC26-EEE2EBD7F0C3}"/>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5" name="TextBox 54">
                <a:extLst>
                  <a:ext uri="{FF2B5EF4-FFF2-40B4-BE49-F238E27FC236}">
                    <a16:creationId xmlns:a16="http://schemas.microsoft.com/office/drawing/2014/main" id="{1D9E2117-7DB7-F7D2-6127-A95716DFA42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6" name="TextBox 55">
                <a:extLst>
                  <a:ext uri="{FF2B5EF4-FFF2-40B4-BE49-F238E27FC236}">
                    <a16:creationId xmlns:a16="http://schemas.microsoft.com/office/drawing/2014/main" id="{F48AF433-22E9-020B-F89E-54299A1AF29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7" name="TextBox 56">
                <a:extLst>
                  <a:ext uri="{FF2B5EF4-FFF2-40B4-BE49-F238E27FC236}">
                    <a16:creationId xmlns:a16="http://schemas.microsoft.com/office/drawing/2014/main" id="{D5ADDBE1-B6B2-74AD-AC91-863CBBD83F2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8" name="TextBox 57">
                <a:extLst>
                  <a:ext uri="{FF2B5EF4-FFF2-40B4-BE49-F238E27FC236}">
                    <a16:creationId xmlns:a16="http://schemas.microsoft.com/office/drawing/2014/main" id="{371F314F-54B2-D3AC-4E5F-A720D9CB38A6}"/>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5" name="TextBox 64">
            <a:extLst>
              <a:ext uri="{FF2B5EF4-FFF2-40B4-BE49-F238E27FC236}">
                <a16:creationId xmlns:a16="http://schemas.microsoft.com/office/drawing/2014/main" id="{3229A94A-D2AF-23BA-C099-2D9FAE5688DF}"/>
              </a:ext>
            </a:extLst>
          </p:cNvPr>
          <p:cNvSpPr txBox="1"/>
          <p:nvPr/>
        </p:nvSpPr>
        <p:spPr>
          <a:xfrm>
            <a:off x="9819998" y="435772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758017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659E-F7A4-08FE-9458-3399ED443114}"/>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05C7E56-FB06-BC7C-5E4C-9DC3DC3B0CA7}"/>
              </a:ext>
            </a:extLst>
          </p:cNvPr>
          <p:cNvSpPr txBox="1">
            <a:spLocks/>
          </p:cNvSpPr>
          <p:nvPr/>
        </p:nvSpPr>
        <p:spPr>
          <a:xfrm>
            <a:off x="0" y="0"/>
            <a:ext cx="0" cy="0"/>
          </a:xfrm>
        </p:spPr>
        <p:txBody>
          <a:bodyPr/>
          <a:lstStyle>
            <a:defPPr>
              <a:defRPr kern="0"/>
            </a:defPPr>
          </a:lstStyle>
          <a:p>
            <a:fld id="{06A44ADC-FBC0-4698-B0EC-1AD4A4060383}" type="slidenum">
              <a:rPr lang="en-GB" smtClean="0"/>
              <a:pPr/>
              <a:t>16</a:t>
            </a:fld>
            <a:endParaRPr lang="en-GB"/>
          </a:p>
        </p:txBody>
      </p:sp>
      <p:sp>
        <p:nvSpPr>
          <p:cNvPr id="9" name="Rectangle: Rounded Corners 8">
            <a:extLst>
              <a:ext uri="{FF2B5EF4-FFF2-40B4-BE49-F238E27FC236}">
                <a16:creationId xmlns:a16="http://schemas.microsoft.com/office/drawing/2014/main" id="{C3EE5A1D-30A5-0DB0-B5D2-2A278AE91828}"/>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86BCD14F-882A-03AD-23CA-B766BC563EAA}"/>
              </a:ext>
            </a:extLst>
          </p:cNvPr>
          <p:cNvSpPr/>
          <p:nvPr/>
        </p:nvSpPr>
        <p:spPr>
          <a:xfrm rot="10800000" flipV="1">
            <a:off x="10312404" y="-2"/>
            <a:ext cx="1879596" cy="360001"/>
          </a:xfrm>
          <a:prstGeom prst="roundRect">
            <a:avLst/>
          </a:prstGeom>
          <a:solidFill>
            <a:srgbClr val="BA0C2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5DD76586-23DA-0DDE-893B-30389326ABCF}"/>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E6792DDB-464C-2C38-E9B2-7BA812632BB5}"/>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B7AE988-5524-8189-F16C-012C78862FDE}"/>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B4902641-EDB5-24B1-72A0-54650ECBC2F5}"/>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43365085-76CB-AF77-0696-C2409C84D074}"/>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BA0C2F"/>
                </a:solidFill>
                <a:effectLst/>
                <a:uLnTx/>
                <a:uFillTx/>
                <a:latin typeface="Arial"/>
                <a:cs typeface="Arial"/>
                <a:sym typeface="Arial"/>
              </a:rPr>
              <a:t>Training for Supervisor or Leader role</a:t>
            </a:r>
          </a:p>
        </p:txBody>
      </p:sp>
      <p:graphicFrame>
        <p:nvGraphicFramePr>
          <p:cNvPr id="3" name="Table 2">
            <a:extLst>
              <a:ext uri="{FF2B5EF4-FFF2-40B4-BE49-F238E27FC236}">
                <a16:creationId xmlns:a16="http://schemas.microsoft.com/office/drawing/2014/main" id="{4AE4E473-B717-5A88-0E30-0CBE62801064}"/>
              </a:ext>
            </a:extLst>
          </p:cNvPr>
          <p:cNvGraphicFramePr>
            <a:graphicFrameLocks/>
          </p:cNvGraphicFramePr>
          <p:nvPr>
            <p:extLst>
              <p:ext uri="{D42A27DB-BD31-4B8C-83A1-F6EECF244321}">
                <p14:modId xmlns:p14="http://schemas.microsoft.com/office/powerpoint/2010/main" val="1692094964"/>
              </p:ext>
            </p:extLst>
          </p:nvPr>
        </p:nvGraphicFramePr>
        <p:xfrm>
          <a:off x="470036" y="1733511"/>
          <a:ext cx="11334038" cy="3960257"/>
        </p:xfrm>
        <a:graphic>
          <a:graphicData uri="http://schemas.openxmlformats.org/drawingml/2006/table">
            <a:tbl>
              <a:tblPr firstRow="1" bandRow="1"/>
              <a:tblGrid>
                <a:gridCol w="4656434">
                  <a:extLst>
                    <a:ext uri="{9D8B030D-6E8A-4147-A177-3AD203B41FA5}">
                      <a16:colId xmlns:a16="http://schemas.microsoft.com/office/drawing/2014/main" val="2582755497"/>
                    </a:ext>
                  </a:extLst>
                </a:gridCol>
                <a:gridCol w="1669401">
                  <a:extLst>
                    <a:ext uri="{9D8B030D-6E8A-4147-A177-3AD203B41FA5}">
                      <a16:colId xmlns:a16="http://schemas.microsoft.com/office/drawing/2014/main" val="982803903"/>
                    </a:ext>
                  </a:extLst>
                </a:gridCol>
                <a:gridCol w="1669401">
                  <a:extLst>
                    <a:ext uri="{9D8B030D-6E8A-4147-A177-3AD203B41FA5}">
                      <a16:colId xmlns:a16="http://schemas.microsoft.com/office/drawing/2014/main" val="486503153"/>
                    </a:ext>
                  </a:extLst>
                </a:gridCol>
                <a:gridCol w="1669401">
                  <a:extLst>
                    <a:ext uri="{9D8B030D-6E8A-4147-A177-3AD203B41FA5}">
                      <a16:colId xmlns:a16="http://schemas.microsoft.com/office/drawing/2014/main" val="4142100848"/>
                    </a:ext>
                  </a:extLst>
                </a:gridCol>
                <a:gridCol w="1669401">
                  <a:extLst>
                    <a:ext uri="{9D8B030D-6E8A-4147-A177-3AD203B41FA5}">
                      <a16:colId xmlns:a16="http://schemas.microsoft.com/office/drawing/2014/main" val="2794606764"/>
                    </a:ext>
                  </a:extLst>
                </a:gridCol>
              </a:tblGrid>
              <a:tr h="586176">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endParaRPr lang="en-GB" sz="1050" dirty="0">
                        <a:solidFill>
                          <a:schemeClr val="accent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completed this</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not completed this, but have plans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 plans to complete this, but would like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 plans to complete this, and would not like to</a:t>
                      </a:r>
                    </a:p>
                  </a:txBody>
                  <a:tcPr marL="100558" marR="100558" marT="45708" marB="45708" anchor="b">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1994065"/>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dirty="0">
                          <a:solidFill>
                            <a:srgbClr val="0068B3"/>
                          </a:solidFill>
                          <a:effectLst/>
                          <a:hlinkClick r:id="rId7">
                            <a:extLst>
                              <a:ext uri="{A12FA001-AC4F-418D-AE19-62706E023703}">
                                <ahyp:hlinkClr xmlns:ahyp="http://schemas.microsoft.com/office/drawing/2018/hyperlinkcolor" val="tx"/>
                              </a:ext>
                            </a:extLst>
                          </a:hlinkClick>
                        </a:rPr>
                        <a:t>Oliver McGowan Mandatory Training on Learning Disability and Autism: Tier 1 training​</a:t>
                      </a:r>
                      <a:endParaRPr lang="en-GB" sz="1100" b="0" i="0" u="none" strike="noStrike" dirty="0">
                        <a:solidFill>
                          <a:srgbClr val="0068B3"/>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75213"/>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218" rtl="0" eaLnBrk="1" fontAlgn="b" latinLnBrk="0" hangingPunct="1">
                        <a:lnSpc>
                          <a:spcPct val="100000"/>
                        </a:lnSpc>
                        <a:spcBef>
                          <a:spcPts val="0"/>
                        </a:spcBef>
                        <a:spcAft>
                          <a:spcPts val="0"/>
                        </a:spcAft>
                        <a:buClrTx/>
                        <a:buSzTx/>
                        <a:buFontTx/>
                        <a:buNone/>
                        <a:tabLst/>
                        <a:defRPr/>
                      </a:pPr>
                      <a:r>
                        <a:rPr lang="en-GB" sz="1100" b="0" u="none" strike="noStrike" dirty="0">
                          <a:solidFill>
                            <a:srgbClr val="0068B3"/>
                          </a:solidFill>
                          <a:effectLst/>
                          <a:hlinkClick r:id="rId7">
                            <a:extLst>
                              <a:ext uri="{A12FA001-AC4F-418D-AE19-62706E023703}">
                                <ahyp:hlinkClr xmlns:ahyp="http://schemas.microsoft.com/office/drawing/2018/hyperlinkcolor" val="tx"/>
                              </a:ext>
                            </a:extLst>
                          </a:hlinkClick>
                        </a:rPr>
                        <a:t>Oliver McGowan Mandatory Training on Learning Disability and Autism: Tier 2 training​</a:t>
                      </a:r>
                      <a:endParaRPr lang="en-GB" sz="1100" b="0" i="0" u="none" strike="noStrike" kern="1200" dirty="0">
                        <a:solidFill>
                          <a:srgbClr val="0068B3"/>
                        </a:solidFill>
                        <a:effectLst/>
                        <a:latin typeface="+mn-lt"/>
                        <a:ea typeface="+mn-ea"/>
                        <a:cs typeface="+mn-cs"/>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410431"/>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Train the Trainer learning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6822554"/>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Assessor training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2521041"/>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Positive behaviour support awareness training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81331"/>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Awareness of Dementia Level 3</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477803"/>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Dementia Tier 3 training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2871490"/>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Lead to Succeed</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155022"/>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Skills for Care continuing professional development (CPD) modules</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761679"/>
                  </a:ext>
                </a:extLst>
              </a:tr>
              <a:tr h="2994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Digital Awareness Training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574803"/>
                  </a:ext>
                </a:extLst>
              </a:tr>
            </a:tbl>
          </a:graphicData>
        </a:graphic>
      </p:graphicFrame>
      <p:sp>
        <p:nvSpPr>
          <p:cNvPr id="4" name="TextBox 3">
            <a:extLst>
              <a:ext uri="{FF2B5EF4-FFF2-40B4-BE49-F238E27FC236}">
                <a16:creationId xmlns:a16="http://schemas.microsoft.com/office/drawing/2014/main" id="{A01FFDA1-A7BF-7725-1AB8-7EFCD9393F71}"/>
              </a:ext>
            </a:extLst>
          </p:cNvPr>
          <p:cNvSpPr txBox="1"/>
          <p:nvPr/>
        </p:nvSpPr>
        <p:spPr>
          <a:xfrm>
            <a:off x="5181600" y="2327566"/>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 name="TextBox 4">
            <a:extLst>
              <a:ext uri="{FF2B5EF4-FFF2-40B4-BE49-F238E27FC236}">
                <a16:creationId xmlns:a16="http://schemas.microsoft.com/office/drawing/2014/main" id="{76B317A0-9AA4-69EE-8D9C-EABDC3B320F6}"/>
              </a:ext>
            </a:extLst>
          </p:cNvPr>
          <p:cNvSpPr txBox="1"/>
          <p:nvPr/>
        </p:nvSpPr>
        <p:spPr>
          <a:xfrm>
            <a:off x="6858000" y="2327566"/>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 name="TextBox 5">
            <a:extLst>
              <a:ext uri="{FF2B5EF4-FFF2-40B4-BE49-F238E27FC236}">
                <a16:creationId xmlns:a16="http://schemas.microsoft.com/office/drawing/2014/main" id="{0F173390-7C83-1369-FD7E-01B3FFCC3D66}"/>
              </a:ext>
            </a:extLst>
          </p:cNvPr>
          <p:cNvSpPr txBox="1"/>
          <p:nvPr/>
        </p:nvSpPr>
        <p:spPr>
          <a:xfrm>
            <a:off x="8610600" y="2327566"/>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 name="TextBox 6">
            <a:extLst>
              <a:ext uri="{FF2B5EF4-FFF2-40B4-BE49-F238E27FC236}">
                <a16:creationId xmlns:a16="http://schemas.microsoft.com/office/drawing/2014/main" id="{DD1ED00F-7BEF-3F39-67FB-B7DE789E6102}"/>
              </a:ext>
            </a:extLst>
          </p:cNvPr>
          <p:cNvSpPr txBox="1"/>
          <p:nvPr/>
        </p:nvSpPr>
        <p:spPr>
          <a:xfrm>
            <a:off x="10261960" y="2327566"/>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5" name="TextBox 14">
            <a:extLst>
              <a:ext uri="{FF2B5EF4-FFF2-40B4-BE49-F238E27FC236}">
                <a16:creationId xmlns:a16="http://schemas.microsoft.com/office/drawing/2014/main" id="{E95CDD53-971F-8C54-C016-9CF4F2D92F8A}"/>
              </a:ext>
            </a:extLst>
          </p:cNvPr>
          <p:cNvSpPr txBox="1"/>
          <p:nvPr/>
        </p:nvSpPr>
        <p:spPr>
          <a:xfrm>
            <a:off x="5181600" y="2669781"/>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6" name="TextBox 15">
            <a:extLst>
              <a:ext uri="{FF2B5EF4-FFF2-40B4-BE49-F238E27FC236}">
                <a16:creationId xmlns:a16="http://schemas.microsoft.com/office/drawing/2014/main" id="{130754FD-B539-D480-BC29-FA27F586B05C}"/>
              </a:ext>
            </a:extLst>
          </p:cNvPr>
          <p:cNvSpPr txBox="1"/>
          <p:nvPr/>
        </p:nvSpPr>
        <p:spPr>
          <a:xfrm>
            <a:off x="6858000" y="2669781"/>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7" name="TextBox 16">
            <a:extLst>
              <a:ext uri="{FF2B5EF4-FFF2-40B4-BE49-F238E27FC236}">
                <a16:creationId xmlns:a16="http://schemas.microsoft.com/office/drawing/2014/main" id="{13E1F8E3-6052-5E65-FAA7-FE9DEAC8FADA}"/>
              </a:ext>
            </a:extLst>
          </p:cNvPr>
          <p:cNvSpPr txBox="1"/>
          <p:nvPr/>
        </p:nvSpPr>
        <p:spPr>
          <a:xfrm>
            <a:off x="8610600" y="266978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8" name="TextBox 17">
            <a:extLst>
              <a:ext uri="{FF2B5EF4-FFF2-40B4-BE49-F238E27FC236}">
                <a16:creationId xmlns:a16="http://schemas.microsoft.com/office/drawing/2014/main" id="{AE4B7921-AF72-AE21-0ABA-4A5A830E79A2}"/>
              </a:ext>
            </a:extLst>
          </p:cNvPr>
          <p:cNvSpPr txBox="1"/>
          <p:nvPr/>
        </p:nvSpPr>
        <p:spPr>
          <a:xfrm>
            <a:off x="10261960" y="266978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9" name="TextBox 18">
            <a:extLst>
              <a:ext uri="{FF2B5EF4-FFF2-40B4-BE49-F238E27FC236}">
                <a16:creationId xmlns:a16="http://schemas.microsoft.com/office/drawing/2014/main" id="{80E7AE03-9950-859F-1B01-7AEA5D72A688}"/>
              </a:ext>
            </a:extLst>
          </p:cNvPr>
          <p:cNvSpPr txBox="1"/>
          <p:nvPr/>
        </p:nvSpPr>
        <p:spPr>
          <a:xfrm>
            <a:off x="5181600" y="3011996"/>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0" name="TextBox 19">
            <a:extLst>
              <a:ext uri="{FF2B5EF4-FFF2-40B4-BE49-F238E27FC236}">
                <a16:creationId xmlns:a16="http://schemas.microsoft.com/office/drawing/2014/main" id="{5BA7A210-9C54-16AD-609B-3B2E947579A8}"/>
              </a:ext>
            </a:extLst>
          </p:cNvPr>
          <p:cNvSpPr txBox="1"/>
          <p:nvPr/>
        </p:nvSpPr>
        <p:spPr>
          <a:xfrm>
            <a:off x="6858000" y="3011996"/>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1" name="TextBox 20">
            <a:extLst>
              <a:ext uri="{FF2B5EF4-FFF2-40B4-BE49-F238E27FC236}">
                <a16:creationId xmlns:a16="http://schemas.microsoft.com/office/drawing/2014/main" id="{0B95FA49-F54C-A8BC-1024-30E5F16FDCD6}"/>
              </a:ext>
            </a:extLst>
          </p:cNvPr>
          <p:cNvSpPr txBox="1"/>
          <p:nvPr/>
        </p:nvSpPr>
        <p:spPr>
          <a:xfrm>
            <a:off x="8610600" y="3011996"/>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2" name="TextBox 21">
            <a:extLst>
              <a:ext uri="{FF2B5EF4-FFF2-40B4-BE49-F238E27FC236}">
                <a16:creationId xmlns:a16="http://schemas.microsoft.com/office/drawing/2014/main" id="{6F4FD94E-373B-D432-85BB-A30F1992B5D5}"/>
              </a:ext>
            </a:extLst>
          </p:cNvPr>
          <p:cNvSpPr txBox="1"/>
          <p:nvPr/>
        </p:nvSpPr>
        <p:spPr>
          <a:xfrm>
            <a:off x="10261960" y="3011996"/>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3" name="TextBox 22">
            <a:extLst>
              <a:ext uri="{FF2B5EF4-FFF2-40B4-BE49-F238E27FC236}">
                <a16:creationId xmlns:a16="http://schemas.microsoft.com/office/drawing/2014/main" id="{8B36BF3D-94B5-F691-2E44-B4BF787566D9}"/>
              </a:ext>
            </a:extLst>
          </p:cNvPr>
          <p:cNvSpPr txBox="1"/>
          <p:nvPr/>
        </p:nvSpPr>
        <p:spPr>
          <a:xfrm>
            <a:off x="5181600" y="3354211"/>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4" name="TextBox 23">
            <a:extLst>
              <a:ext uri="{FF2B5EF4-FFF2-40B4-BE49-F238E27FC236}">
                <a16:creationId xmlns:a16="http://schemas.microsoft.com/office/drawing/2014/main" id="{B67DD55C-9FDB-1155-3677-E731A6CBD081}"/>
              </a:ext>
            </a:extLst>
          </p:cNvPr>
          <p:cNvSpPr txBox="1"/>
          <p:nvPr/>
        </p:nvSpPr>
        <p:spPr>
          <a:xfrm>
            <a:off x="6858000" y="3354211"/>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5" name="TextBox 24">
            <a:extLst>
              <a:ext uri="{FF2B5EF4-FFF2-40B4-BE49-F238E27FC236}">
                <a16:creationId xmlns:a16="http://schemas.microsoft.com/office/drawing/2014/main" id="{64E30C72-3472-609A-3F3D-F31CB9692430}"/>
              </a:ext>
            </a:extLst>
          </p:cNvPr>
          <p:cNvSpPr txBox="1"/>
          <p:nvPr/>
        </p:nvSpPr>
        <p:spPr>
          <a:xfrm>
            <a:off x="8610600" y="335421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6" name="TextBox 25">
            <a:extLst>
              <a:ext uri="{FF2B5EF4-FFF2-40B4-BE49-F238E27FC236}">
                <a16:creationId xmlns:a16="http://schemas.microsoft.com/office/drawing/2014/main" id="{886C282C-BB40-4202-5576-AA45F1F72BDA}"/>
              </a:ext>
            </a:extLst>
          </p:cNvPr>
          <p:cNvSpPr txBox="1"/>
          <p:nvPr/>
        </p:nvSpPr>
        <p:spPr>
          <a:xfrm>
            <a:off x="10261960" y="335421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7" name="TextBox 26">
            <a:extLst>
              <a:ext uri="{FF2B5EF4-FFF2-40B4-BE49-F238E27FC236}">
                <a16:creationId xmlns:a16="http://schemas.microsoft.com/office/drawing/2014/main" id="{68568A6D-C42B-DA58-CDF6-1BA3CD5F1E86}"/>
              </a:ext>
            </a:extLst>
          </p:cNvPr>
          <p:cNvSpPr txBox="1"/>
          <p:nvPr/>
        </p:nvSpPr>
        <p:spPr>
          <a:xfrm>
            <a:off x="5181600" y="3698751"/>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8" name="TextBox 27">
            <a:extLst>
              <a:ext uri="{FF2B5EF4-FFF2-40B4-BE49-F238E27FC236}">
                <a16:creationId xmlns:a16="http://schemas.microsoft.com/office/drawing/2014/main" id="{DAAC2BE9-C741-3108-3382-618E93276820}"/>
              </a:ext>
            </a:extLst>
          </p:cNvPr>
          <p:cNvSpPr txBox="1"/>
          <p:nvPr/>
        </p:nvSpPr>
        <p:spPr>
          <a:xfrm>
            <a:off x="6858000" y="3698751"/>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9" name="TextBox 28">
            <a:extLst>
              <a:ext uri="{FF2B5EF4-FFF2-40B4-BE49-F238E27FC236}">
                <a16:creationId xmlns:a16="http://schemas.microsoft.com/office/drawing/2014/main" id="{016FBEA1-CC55-ADB4-9896-14357234398B}"/>
              </a:ext>
            </a:extLst>
          </p:cNvPr>
          <p:cNvSpPr txBox="1"/>
          <p:nvPr/>
        </p:nvSpPr>
        <p:spPr>
          <a:xfrm>
            <a:off x="8610600" y="369875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0" name="TextBox 29">
            <a:extLst>
              <a:ext uri="{FF2B5EF4-FFF2-40B4-BE49-F238E27FC236}">
                <a16:creationId xmlns:a16="http://schemas.microsoft.com/office/drawing/2014/main" id="{FCAE1D16-1B66-06F2-BBD0-C670419143E5}"/>
              </a:ext>
            </a:extLst>
          </p:cNvPr>
          <p:cNvSpPr txBox="1"/>
          <p:nvPr/>
        </p:nvSpPr>
        <p:spPr>
          <a:xfrm>
            <a:off x="10261960" y="369875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1" name="TextBox 30">
            <a:extLst>
              <a:ext uri="{FF2B5EF4-FFF2-40B4-BE49-F238E27FC236}">
                <a16:creationId xmlns:a16="http://schemas.microsoft.com/office/drawing/2014/main" id="{1274AD48-921E-6D08-00E5-1879BAA99FF3}"/>
              </a:ext>
            </a:extLst>
          </p:cNvPr>
          <p:cNvSpPr txBox="1"/>
          <p:nvPr/>
        </p:nvSpPr>
        <p:spPr>
          <a:xfrm>
            <a:off x="5181600" y="4040966"/>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2" name="TextBox 31">
            <a:extLst>
              <a:ext uri="{FF2B5EF4-FFF2-40B4-BE49-F238E27FC236}">
                <a16:creationId xmlns:a16="http://schemas.microsoft.com/office/drawing/2014/main" id="{530C7415-48F7-B0D3-CDE6-8ACD508B4684}"/>
              </a:ext>
            </a:extLst>
          </p:cNvPr>
          <p:cNvSpPr txBox="1"/>
          <p:nvPr/>
        </p:nvSpPr>
        <p:spPr>
          <a:xfrm>
            <a:off x="6858000" y="4040966"/>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3" name="TextBox 32">
            <a:extLst>
              <a:ext uri="{FF2B5EF4-FFF2-40B4-BE49-F238E27FC236}">
                <a16:creationId xmlns:a16="http://schemas.microsoft.com/office/drawing/2014/main" id="{0C315A56-83B3-06C1-18B7-41F8CA027C66}"/>
              </a:ext>
            </a:extLst>
          </p:cNvPr>
          <p:cNvSpPr txBox="1"/>
          <p:nvPr/>
        </p:nvSpPr>
        <p:spPr>
          <a:xfrm>
            <a:off x="8610600" y="4040966"/>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4" name="TextBox 33">
            <a:extLst>
              <a:ext uri="{FF2B5EF4-FFF2-40B4-BE49-F238E27FC236}">
                <a16:creationId xmlns:a16="http://schemas.microsoft.com/office/drawing/2014/main" id="{1FBB0A70-8A8A-8A6C-B85F-F2AB0D9736A0}"/>
              </a:ext>
            </a:extLst>
          </p:cNvPr>
          <p:cNvSpPr txBox="1"/>
          <p:nvPr/>
        </p:nvSpPr>
        <p:spPr>
          <a:xfrm>
            <a:off x="10261960" y="4040966"/>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5" name="TextBox 34">
            <a:extLst>
              <a:ext uri="{FF2B5EF4-FFF2-40B4-BE49-F238E27FC236}">
                <a16:creationId xmlns:a16="http://schemas.microsoft.com/office/drawing/2014/main" id="{E490AF64-A9A5-4391-3815-10E409FA1D7D}"/>
              </a:ext>
            </a:extLst>
          </p:cNvPr>
          <p:cNvSpPr txBox="1"/>
          <p:nvPr/>
        </p:nvSpPr>
        <p:spPr>
          <a:xfrm>
            <a:off x="5181600" y="4372312"/>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6" name="TextBox 35">
            <a:extLst>
              <a:ext uri="{FF2B5EF4-FFF2-40B4-BE49-F238E27FC236}">
                <a16:creationId xmlns:a16="http://schemas.microsoft.com/office/drawing/2014/main" id="{A3777C52-98C1-F6DF-65CA-911708510616}"/>
              </a:ext>
            </a:extLst>
          </p:cNvPr>
          <p:cNvSpPr txBox="1"/>
          <p:nvPr/>
        </p:nvSpPr>
        <p:spPr>
          <a:xfrm>
            <a:off x="6858000" y="4372312"/>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7" name="TextBox 36">
            <a:extLst>
              <a:ext uri="{FF2B5EF4-FFF2-40B4-BE49-F238E27FC236}">
                <a16:creationId xmlns:a16="http://schemas.microsoft.com/office/drawing/2014/main" id="{B0011FD6-8805-293F-FF3D-93D448BF9F2E}"/>
              </a:ext>
            </a:extLst>
          </p:cNvPr>
          <p:cNvSpPr txBox="1"/>
          <p:nvPr/>
        </p:nvSpPr>
        <p:spPr>
          <a:xfrm>
            <a:off x="8610600" y="4372312"/>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8" name="TextBox 37">
            <a:extLst>
              <a:ext uri="{FF2B5EF4-FFF2-40B4-BE49-F238E27FC236}">
                <a16:creationId xmlns:a16="http://schemas.microsoft.com/office/drawing/2014/main" id="{86BBFBC6-933D-D06E-CAC8-C969A369BBCF}"/>
              </a:ext>
            </a:extLst>
          </p:cNvPr>
          <p:cNvSpPr txBox="1"/>
          <p:nvPr/>
        </p:nvSpPr>
        <p:spPr>
          <a:xfrm>
            <a:off x="10261960" y="4372312"/>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9" name="TextBox 38">
            <a:extLst>
              <a:ext uri="{FF2B5EF4-FFF2-40B4-BE49-F238E27FC236}">
                <a16:creationId xmlns:a16="http://schemas.microsoft.com/office/drawing/2014/main" id="{009035AB-CD91-2B47-E9C6-635DBD3A83E1}"/>
              </a:ext>
            </a:extLst>
          </p:cNvPr>
          <p:cNvSpPr txBox="1"/>
          <p:nvPr/>
        </p:nvSpPr>
        <p:spPr>
          <a:xfrm>
            <a:off x="5181600" y="4733513"/>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0" name="TextBox 39">
            <a:extLst>
              <a:ext uri="{FF2B5EF4-FFF2-40B4-BE49-F238E27FC236}">
                <a16:creationId xmlns:a16="http://schemas.microsoft.com/office/drawing/2014/main" id="{F116D0D2-7C82-E5E4-97B7-8FAC16AF3618}"/>
              </a:ext>
            </a:extLst>
          </p:cNvPr>
          <p:cNvSpPr txBox="1"/>
          <p:nvPr/>
        </p:nvSpPr>
        <p:spPr>
          <a:xfrm>
            <a:off x="6858000" y="4733513"/>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1" name="TextBox 40">
            <a:extLst>
              <a:ext uri="{FF2B5EF4-FFF2-40B4-BE49-F238E27FC236}">
                <a16:creationId xmlns:a16="http://schemas.microsoft.com/office/drawing/2014/main" id="{3531252D-656D-F499-EF48-AF40F7D13293}"/>
              </a:ext>
            </a:extLst>
          </p:cNvPr>
          <p:cNvSpPr txBox="1"/>
          <p:nvPr/>
        </p:nvSpPr>
        <p:spPr>
          <a:xfrm>
            <a:off x="8610600" y="4733513"/>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2" name="TextBox 41">
            <a:extLst>
              <a:ext uri="{FF2B5EF4-FFF2-40B4-BE49-F238E27FC236}">
                <a16:creationId xmlns:a16="http://schemas.microsoft.com/office/drawing/2014/main" id="{21D2913B-BA45-5D64-B45B-47A68C2D073A}"/>
              </a:ext>
            </a:extLst>
          </p:cNvPr>
          <p:cNvSpPr txBox="1"/>
          <p:nvPr/>
        </p:nvSpPr>
        <p:spPr>
          <a:xfrm>
            <a:off x="10261960" y="4733513"/>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3" name="TextBox 42">
            <a:extLst>
              <a:ext uri="{FF2B5EF4-FFF2-40B4-BE49-F238E27FC236}">
                <a16:creationId xmlns:a16="http://schemas.microsoft.com/office/drawing/2014/main" id="{1A12D4C8-4794-1C71-97F3-B4F587C177E3}"/>
              </a:ext>
            </a:extLst>
          </p:cNvPr>
          <p:cNvSpPr txBox="1"/>
          <p:nvPr/>
        </p:nvSpPr>
        <p:spPr>
          <a:xfrm>
            <a:off x="5181600" y="5075140"/>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4" name="TextBox 43">
            <a:extLst>
              <a:ext uri="{FF2B5EF4-FFF2-40B4-BE49-F238E27FC236}">
                <a16:creationId xmlns:a16="http://schemas.microsoft.com/office/drawing/2014/main" id="{13331676-C974-8A89-8D5C-C72C1BD3E125}"/>
              </a:ext>
            </a:extLst>
          </p:cNvPr>
          <p:cNvSpPr txBox="1"/>
          <p:nvPr/>
        </p:nvSpPr>
        <p:spPr>
          <a:xfrm>
            <a:off x="6858000" y="5075140"/>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5" name="TextBox 44">
            <a:extLst>
              <a:ext uri="{FF2B5EF4-FFF2-40B4-BE49-F238E27FC236}">
                <a16:creationId xmlns:a16="http://schemas.microsoft.com/office/drawing/2014/main" id="{71091D11-F485-57FE-AD18-C3DD2F09EBDE}"/>
              </a:ext>
            </a:extLst>
          </p:cNvPr>
          <p:cNvSpPr txBox="1"/>
          <p:nvPr/>
        </p:nvSpPr>
        <p:spPr>
          <a:xfrm>
            <a:off x="8610600" y="507514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6" name="TextBox 45">
            <a:extLst>
              <a:ext uri="{FF2B5EF4-FFF2-40B4-BE49-F238E27FC236}">
                <a16:creationId xmlns:a16="http://schemas.microsoft.com/office/drawing/2014/main" id="{23C6E94F-3FFC-C785-3F45-B70D5176B8A7}"/>
              </a:ext>
            </a:extLst>
          </p:cNvPr>
          <p:cNvSpPr txBox="1"/>
          <p:nvPr/>
        </p:nvSpPr>
        <p:spPr>
          <a:xfrm>
            <a:off x="10261960" y="507514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7" name="TextBox 46">
            <a:extLst>
              <a:ext uri="{FF2B5EF4-FFF2-40B4-BE49-F238E27FC236}">
                <a16:creationId xmlns:a16="http://schemas.microsoft.com/office/drawing/2014/main" id="{8CC31E90-8B87-ED34-FA1D-93D94A59D7C7}"/>
              </a:ext>
            </a:extLst>
          </p:cNvPr>
          <p:cNvSpPr txBox="1"/>
          <p:nvPr/>
        </p:nvSpPr>
        <p:spPr>
          <a:xfrm>
            <a:off x="5181600" y="5392920"/>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8" name="TextBox 47">
            <a:extLst>
              <a:ext uri="{FF2B5EF4-FFF2-40B4-BE49-F238E27FC236}">
                <a16:creationId xmlns:a16="http://schemas.microsoft.com/office/drawing/2014/main" id="{0A5D117E-6313-20D4-ED58-59EB2D7E47EB}"/>
              </a:ext>
            </a:extLst>
          </p:cNvPr>
          <p:cNvSpPr txBox="1"/>
          <p:nvPr/>
        </p:nvSpPr>
        <p:spPr>
          <a:xfrm>
            <a:off x="6858000" y="5392920"/>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9" name="TextBox 48">
            <a:extLst>
              <a:ext uri="{FF2B5EF4-FFF2-40B4-BE49-F238E27FC236}">
                <a16:creationId xmlns:a16="http://schemas.microsoft.com/office/drawing/2014/main" id="{79A5137C-A55E-EADD-C945-E5C7167F6B7E}"/>
              </a:ext>
            </a:extLst>
          </p:cNvPr>
          <p:cNvSpPr txBox="1"/>
          <p:nvPr/>
        </p:nvSpPr>
        <p:spPr>
          <a:xfrm>
            <a:off x="8610600" y="539292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0" name="TextBox 49">
            <a:extLst>
              <a:ext uri="{FF2B5EF4-FFF2-40B4-BE49-F238E27FC236}">
                <a16:creationId xmlns:a16="http://schemas.microsoft.com/office/drawing/2014/main" id="{77107D8F-E403-819F-D0CE-EAAF6A70B90A}"/>
              </a:ext>
            </a:extLst>
          </p:cNvPr>
          <p:cNvSpPr txBox="1"/>
          <p:nvPr/>
        </p:nvSpPr>
        <p:spPr>
          <a:xfrm>
            <a:off x="10261960" y="539292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Tree>
    <p:extLst>
      <p:ext uri="{BB962C8B-B14F-4D97-AF65-F5344CB8AC3E}">
        <p14:creationId xmlns:p14="http://schemas.microsoft.com/office/powerpoint/2010/main" val="129459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7BCD06-6DAC-7BD2-13CC-E8443C4FDDFF}"/>
              </a:ext>
            </a:extLst>
          </p:cNvPr>
          <p:cNvSpPr>
            <a:spLocks noGrp="1"/>
          </p:cNvSpPr>
          <p:nvPr>
            <p:ph type="title"/>
          </p:nvPr>
        </p:nvSpPr>
        <p:spPr>
          <a:xfrm>
            <a:off x="527570" y="2325347"/>
            <a:ext cx="9349993" cy="559323"/>
          </a:xfrm>
        </p:spPr>
        <p:txBody>
          <a:bodyPr/>
          <a:lstStyle/>
          <a:p>
            <a:r>
              <a:rPr lang="en-GB" sz="4000" dirty="0"/>
              <a:t>Skills assessment complete!</a:t>
            </a:r>
          </a:p>
        </p:txBody>
      </p:sp>
    </p:spTree>
    <p:extLst>
      <p:ext uri="{BB962C8B-B14F-4D97-AF65-F5344CB8AC3E}">
        <p14:creationId xmlns:p14="http://schemas.microsoft.com/office/powerpoint/2010/main" val="285555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346D59-4457-063E-6AA5-A64A4A431B1F}"/>
              </a:ext>
            </a:extLst>
          </p:cNvPr>
          <p:cNvSpPr>
            <a:spLocks noGrp="1"/>
          </p:cNvSpPr>
          <p:nvPr>
            <p:ph type="body" sz="quarter" idx="12"/>
          </p:nvPr>
        </p:nvSpPr>
        <p:spPr/>
        <p:txBody>
          <a:bodyPr/>
          <a:lstStyle/>
          <a:p>
            <a:r>
              <a:rPr lang="en-GB" sz="3200" dirty="0"/>
              <a:t>Content </a:t>
            </a:r>
          </a:p>
        </p:txBody>
      </p:sp>
      <p:graphicFrame>
        <p:nvGraphicFramePr>
          <p:cNvPr id="6" name="Table 5">
            <a:extLst>
              <a:ext uri="{FF2B5EF4-FFF2-40B4-BE49-F238E27FC236}">
                <a16:creationId xmlns:a16="http://schemas.microsoft.com/office/drawing/2014/main" id="{997DDAAC-2760-D973-FD37-EAE96123B1AF}"/>
              </a:ext>
            </a:extLst>
          </p:cNvPr>
          <p:cNvGraphicFramePr>
            <a:graphicFrameLocks noGrp="1"/>
          </p:cNvGraphicFramePr>
          <p:nvPr>
            <p:extLst>
              <p:ext uri="{D42A27DB-BD31-4B8C-83A1-F6EECF244321}">
                <p14:modId xmlns:p14="http://schemas.microsoft.com/office/powerpoint/2010/main" val="2297754691"/>
              </p:ext>
            </p:extLst>
          </p:nvPr>
        </p:nvGraphicFramePr>
        <p:xfrm>
          <a:off x="571500" y="1743009"/>
          <a:ext cx="10775373" cy="3088764"/>
        </p:xfrm>
        <a:graphic>
          <a:graphicData uri="http://schemas.openxmlformats.org/drawingml/2006/table">
            <a:tbl>
              <a:tblPr firstRow="1" bandRow="1">
                <a:tableStyleId>{5C22544A-7EE6-4342-B048-85BDC9FD1C3A}</a:tableStyleId>
              </a:tblPr>
              <a:tblGrid>
                <a:gridCol w="1770508">
                  <a:extLst>
                    <a:ext uri="{9D8B030D-6E8A-4147-A177-3AD203B41FA5}">
                      <a16:colId xmlns:a16="http://schemas.microsoft.com/office/drawing/2014/main" val="3492790388"/>
                    </a:ext>
                  </a:extLst>
                </a:gridCol>
                <a:gridCol w="7631843">
                  <a:extLst>
                    <a:ext uri="{9D8B030D-6E8A-4147-A177-3AD203B41FA5}">
                      <a16:colId xmlns:a16="http://schemas.microsoft.com/office/drawing/2014/main" val="759504101"/>
                    </a:ext>
                  </a:extLst>
                </a:gridCol>
                <a:gridCol w="1373022">
                  <a:extLst>
                    <a:ext uri="{9D8B030D-6E8A-4147-A177-3AD203B41FA5}">
                      <a16:colId xmlns:a16="http://schemas.microsoft.com/office/drawing/2014/main" val="2694746899"/>
                    </a:ext>
                  </a:extLst>
                </a:gridCol>
              </a:tblGrid>
              <a:tr h="514794">
                <a:tc>
                  <a:txBody>
                    <a:bodyPr/>
                    <a:lstStyle/>
                    <a:p>
                      <a:pPr marL="0" algn="l" defTabSz="914492" rtl="0" eaLnBrk="1" latinLnBrk="0" hangingPunct="1"/>
                      <a:r>
                        <a:rPr lang="en-GB" sz="1600" b="1" kern="1200" dirty="0">
                          <a:solidFill>
                            <a:schemeClr val="bg1"/>
                          </a:solidFill>
                          <a:latin typeface="Arial" panose="020B0604020202020204" pitchFamily="34" charset="0"/>
                          <a:ea typeface="+mn-ea"/>
                          <a:cs typeface="Arial" panose="020B0604020202020204" pitchFamily="34" charset="0"/>
                        </a:rPr>
                        <a:t>Section </a:t>
                      </a: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Contents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Page(s)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extLst>
                  <a:ext uri="{0D108BD9-81ED-4DB2-BD59-A6C34878D82A}">
                    <a16:rowId xmlns:a16="http://schemas.microsoft.com/office/drawing/2014/main" val="3664977474"/>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1</a:t>
                      </a: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How to use the skills 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3 - 5</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extLst>
                  <a:ext uri="{0D108BD9-81ED-4DB2-BD59-A6C34878D82A}">
                    <a16:rowId xmlns:a16="http://schemas.microsoft.com/office/drawing/2014/main" val="3578488571"/>
                  </a:ext>
                </a:extLst>
              </a:tr>
              <a:tr h="514794">
                <a:tc rowSpan="3">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Section 2</a:t>
                      </a:r>
                    </a:p>
                  </a:txBody>
                  <a:tcPr marL="91416" marR="91416" marT="45708" marB="45708">
                    <a:solidFill>
                      <a:srgbClr val="CACACA">
                        <a:alpha val="30000"/>
                      </a:srgbClr>
                    </a:solidFill>
                  </a:tcPr>
                </a:tc>
                <a:tc>
                  <a:txBody>
                    <a:bodyPr/>
                    <a:lstStyle/>
                    <a:p>
                      <a:pPr marL="0" algn="l" rtl="0" eaLnBrk="1" latinLnBrk="0" hangingPunct="1"/>
                      <a:r>
                        <a:rPr lang="en-GB" sz="1600" b="1" kern="1200" dirty="0">
                          <a:solidFill>
                            <a:schemeClr val="tx1"/>
                          </a:solidFill>
                          <a:latin typeface="Arial" panose="020B0604020202020204" pitchFamily="34" charset="0"/>
                          <a:cs typeface="Arial" panose="020B0604020202020204" pitchFamily="34" charset="0"/>
                        </a:rPr>
                        <a:t>Introduction to Supervisor or Leader role</a:t>
                      </a:r>
                    </a:p>
                  </a:txBody>
                  <a:tcPr marL="91416" marR="91416" marT="45708" marB="45708">
                    <a:solidFill>
                      <a:srgbClr val="CACACA">
                        <a:alpha val="30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6</a:t>
                      </a:r>
                    </a:p>
                  </a:txBody>
                  <a:tcPr marL="91416" marR="91416" marT="45708" marB="45708">
                    <a:solidFill>
                      <a:srgbClr val="CACACA">
                        <a:alpha val="30000"/>
                      </a:srgbClr>
                    </a:solidFill>
                  </a:tcPr>
                </a:tc>
                <a:extLst>
                  <a:ext uri="{0D108BD9-81ED-4DB2-BD59-A6C34878D82A}">
                    <a16:rowId xmlns:a16="http://schemas.microsoft.com/office/drawing/2014/main" val="2367926447"/>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Poonam’s story – Supervisor or Leader</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7</a:t>
                      </a:r>
                    </a:p>
                  </a:txBody>
                  <a:tcPr marL="91416" marR="91416" marT="45708" marB="45708">
                    <a:solidFill>
                      <a:srgbClr val="CACACA">
                        <a:alpha val="30000"/>
                      </a:srgbClr>
                    </a:solidFill>
                  </a:tcPr>
                </a:tc>
                <a:extLst>
                  <a:ext uri="{0D108BD9-81ED-4DB2-BD59-A6C34878D82A}">
                    <a16:rowId xmlns:a16="http://schemas.microsoft.com/office/drawing/2014/main" val="1287869800"/>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Care Pathway Supervisor or Leader framework</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8</a:t>
                      </a:r>
                    </a:p>
                  </a:txBody>
                  <a:tcPr marL="91416" marR="91416" marT="45708" marB="45708">
                    <a:solidFill>
                      <a:srgbClr val="CACACA">
                        <a:alpha val="30000"/>
                      </a:srgbClr>
                    </a:solidFill>
                  </a:tcPr>
                </a:tc>
                <a:extLst>
                  <a:ext uri="{0D108BD9-81ED-4DB2-BD59-A6C34878D82A}">
                    <a16:rowId xmlns:a16="http://schemas.microsoft.com/office/drawing/2014/main" val="2734939950"/>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3:</a:t>
                      </a:r>
                    </a:p>
                  </a:txBody>
                  <a:tcPr marL="91416" marR="91416" marT="45708" marB="45708">
                    <a:solidFill>
                      <a:srgbClr val="0068B3">
                        <a:alpha val="15000"/>
                      </a:srgbClr>
                    </a:solidFill>
                  </a:tcPr>
                </a:tc>
                <a:tc>
                  <a:txBody>
                    <a:bodyPr/>
                    <a:lstStyle/>
                    <a:p>
                      <a:pPr marL="0" lvl="0" algn="l">
                        <a:buNone/>
                      </a:pPr>
                      <a:r>
                        <a:rPr lang="en-GB" sz="1600" b="1" i="0" u="none" strike="noStrike" kern="1200" baseline="0" noProof="0" dirty="0">
                          <a:solidFill>
                            <a:srgbClr val="000000"/>
                          </a:solidFill>
                          <a:latin typeface="Arial" panose="020B0604020202020204" pitchFamily="34" charset="0"/>
                          <a:cs typeface="Arial" panose="020B0604020202020204" pitchFamily="34" charset="0"/>
                        </a:rPr>
                        <a:t>Supervisor or Leader role </a:t>
                      </a:r>
                      <a:r>
                        <a:rPr lang="en-GB" sz="1600" b="1" kern="1200" dirty="0">
                          <a:solidFill>
                            <a:schemeClr val="tx1"/>
                          </a:solidFill>
                          <a:latin typeface="Arial" panose="020B0604020202020204" pitchFamily="34" charset="0"/>
                          <a:cs typeface="Arial" panose="020B0604020202020204" pitchFamily="34" charset="0"/>
                        </a:rPr>
                        <a:t>self-assessment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9 - </a:t>
                      </a:r>
                    </a:p>
                  </a:txBody>
                  <a:tcPr marL="91416" marR="91416" marT="45708" marB="45708">
                    <a:solidFill>
                      <a:srgbClr val="0068B3">
                        <a:alpha val="15000"/>
                      </a:srgbClr>
                    </a:solidFill>
                  </a:tcPr>
                </a:tc>
                <a:extLst>
                  <a:ext uri="{0D108BD9-81ED-4DB2-BD59-A6C34878D82A}">
                    <a16:rowId xmlns:a16="http://schemas.microsoft.com/office/drawing/2014/main" val="1906645229"/>
                  </a:ext>
                </a:extLst>
              </a:tr>
            </a:tbl>
          </a:graphicData>
        </a:graphic>
      </p:graphicFrame>
    </p:spTree>
    <p:extLst>
      <p:ext uri="{BB962C8B-B14F-4D97-AF65-F5344CB8AC3E}">
        <p14:creationId xmlns:p14="http://schemas.microsoft.com/office/powerpoint/2010/main" val="55956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9EC-38E9-4608-8B57-1DEB397B2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0FD63-429B-6E71-B3D9-8532C6AE26FC}"/>
              </a:ext>
            </a:extLst>
          </p:cNvPr>
          <p:cNvSpPr>
            <a:spLocks noGrp="1"/>
          </p:cNvSpPr>
          <p:nvPr>
            <p:ph type="title"/>
          </p:nvPr>
        </p:nvSpPr>
        <p:spPr/>
        <p:txBody>
          <a:bodyPr/>
          <a:lstStyle/>
          <a:p>
            <a:r>
              <a:rPr lang="en-GB" sz="4000" dirty="0">
                <a:solidFill>
                  <a:srgbClr val="008C95"/>
                </a:solidFill>
              </a:rPr>
              <a:t>Section 1:</a:t>
            </a:r>
            <a:br>
              <a:rPr lang="en-GB" sz="4000" dirty="0"/>
            </a:br>
            <a:r>
              <a:rPr lang="en-GB" sz="4000" dirty="0"/>
              <a:t>How to use the skills assessment </a:t>
            </a:r>
          </a:p>
        </p:txBody>
      </p:sp>
    </p:spTree>
    <p:extLst>
      <p:ext uri="{BB962C8B-B14F-4D97-AF65-F5344CB8AC3E}">
        <p14:creationId xmlns:p14="http://schemas.microsoft.com/office/powerpoint/2010/main" val="131766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4BE1A5-E764-5FDB-B98C-802E61D17A68}"/>
              </a:ext>
            </a:extLst>
          </p:cNvPr>
          <p:cNvSpPr>
            <a:spLocks noGrp="1"/>
          </p:cNvSpPr>
          <p:nvPr>
            <p:ph type="body" sz="quarter" idx="12"/>
          </p:nvPr>
        </p:nvSpPr>
        <p:spPr/>
        <p:txBody>
          <a:bodyPr/>
          <a:lstStyle/>
          <a:p>
            <a:r>
              <a:rPr lang="en-GB" sz="3200" dirty="0"/>
              <a:t>Working with my manager to </a:t>
            </a:r>
          </a:p>
          <a:p>
            <a:r>
              <a:rPr lang="en-GB" sz="3200" dirty="0"/>
              <a:t>complete the skills assessment</a:t>
            </a:r>
          </a:p>
        </p:txBody>
      </p:sp>
      <p:grpSp>
        <p:nvGrpSpPr>
          <p:cNvPr id="6" name="Group 5">
            <a:extLst>
              <a:ext uri="{FF2B5EF4-FFF2-40B4-BE49-F238E27FC236}">
                <a16:creationId xmlns:a16="http://schemas.microsoft.com/office/drawing/2014/main" id="{CEF1393A-4175-2597-81AC-66D43D8176A8}"/>
              </a:ext>
            </a:extLst>
          </p:cNvPr>
          <p:cNvGrpSpPr/>
          <p:nvPr/>
        </p:nvGrpSpPr>
        <p:grpSpPr>
          <a:xfrm>
            <a:off x="535884" y="2638657"/>
            <a:ext cx="1142133" cy="1402397"/>
            <a:chOff x="951003" y="2964411"/>
            <a:chExt cx="1229741" cy="1558719"/>
          </a:xfrm>
          <a:solidFill>
            <a:srgbClr val="008C95">
              <a:alpha val="15000"/>
            </a:srgbClr>
          </a:solidFill>
        </p:grpSpPr>
        <p:sp>
          <p:nvSpPr>
            <p:cNvPr id="7" name="Rectangle: Rounded Corners 6">
              <a:extLst>
                <a:ext uri="{FF2B5EF4-FFF2-40B4-BE49-F238E27FC236}">
                  <a16:creationId xmlns:a16="http://schemas.microsoft.com/office/drawing/2014/main" id="{729A5609-E073-16CB-4A03-3DC60D413195}"/>
                </a:ext>
              </a:extLst>
            </p:cNvPr>
            <p:cNvSpPr/>
            <p:nvPr/>
          </p:nvSpPr>
          <p:spPr>
            <a:xfrm>
              <a:off x="951003" y="2964411"/>
              <a:ext cx="1229741" cy="155871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Me</a:t>
              </a:r>
            </a:p>
            <a:p>
              <a:pPr algn="ctr" defTabSz="1038995"/>
              <a:r>
                <a:rPr lang="en-GB" sz="1400" b="1">
                  <a:solidFill>
                    <a:schemeClr val="tx1"/>
                  </a:solidFill>
                  <a:latin typeface="Arial" panose="020B0604020202020204"/>
                </a:rPr>
                <a:t> </a:t>
              </a:r>
            </a:p>
          </p:txBody>
        </p:sp>
        <p:pic>
          <p:nvPicPr>
            <p:cNvPr id="10" name="Picture 9" descr="A cartoon of a child&#10;&#10;Description automatically generated">
              <a:extLst>
                <a:ext uri="{FF2B5EF4-FFF2-40B4-BE49-F238E27FC236}">
                  <a16:creationId xmlns:a16="http://schemas.microsoft.com/office/drawing/2014/main" id="{92F2D821-D467-3094-8D13-6BF82717C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22" t="-11177" r="2308" b="14407"/>
            <a:stretch/>
          </p:blipFill>
          <p:spPr>
            <a:xfrm>
              <a:off x="1114266" y="3492288"/>
              <a:ext cx="903211" cy="914521"/>
            </a:xfrm>
            <a:prstGeom prst="ellipse">
              <a:avLst/>
            </a:prstGeom>
            <a:grpFill/>
          </p:spPr>
        </p:pic>
      </p:grpSp>
      <p:grpSp>
        <p:nvGrpSpPr>
          <p:cNvPr id="11" name="Group 10">
            <a:extLst>
              <a:ext uri="{FF2B5EF4-FFF2-40B4-BE49-F238E27FC236}">
                <a16:creationId xmlns:a16="http://schemas.microsoft.com/office/drawing/2014/main" id="{83B6BFEA-CA50-B106-13A8-9278A21BF59A}"/>
              </a:ext>
            </a:extLst>
          </p:cNvPr>
          <p:cNvGrpSpPr/>
          <p:nvPr/>
        </p:nvGrpSpPr>
        <p:grpSpPr>
          <a:xfrm>
            <a:off x="535883" y="4950535"/>
            <a:ext cx="1142133" cy="1402397"/>
            <a:chOff x="2417199" y="5060181"/>
            <a:chExt cx="1229741" cy="1558720"/>
          </a:xfrm>
          <a:solidFill>
            <a:srgbClr val="0068B3">
              <a:alpha val="15000"/>
            </a:srgbClr>
          </a:solidFill>
        </p:grpSpPr>
        <p:sp>
          <p:nvSpPr>
            <p:cNvPr id="12" name="Rectangle: Rounded Corners 11">
              <a:extLst>
                <a:ext uri="{FF2B5EF4-FFF2-40B4-BE49-F238E27FC236}">
                  <a16:creationId xmlns:a16="http://schemas.microsoft.com/office/drawing/2014/main" id="{1ED93CBE-2908-057A-8667-80D092F815B0}"/>
                </a:ext>
              </a:extLst>
            </p:cNvPr>
            <p:cNvSpPr/>
            <p:nvPr/>
          </p:nvSpPr>
          <p:spPr>
            <a:xfrm>
              <a:off x="2417199" y="5060181"/>
              <a:ext cx="1229741" cy="155872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My manager</a:t>
              </a:r>
            </a:p>
          </p:txBody>
        </p:sp>
        <p:pic>
          <p:nvPicPr>
            <p:cNvPr id="15" name="Picture 14" descr="A person wearing glasses and a grey shirt&#10;&#10;Description automatically generated">
              <a:extLst>
                <a:ext uri="{FF2B5EF4-FFF2-40B4-BE49-F238E27FC236}">
                  <a16:creationId xmlns:a16="http://schemas.microsoft.com/office/drawing/2014/main" id="{E9846F1B-BAD3-5B38-4F0C-B67C01E06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7" r="6894" b="13661"/>
            <a:stretch/>
          </p:blipFill>
          <p:spPr>
            <a:xfrm>
              <a:off x="2632590" y="5735767"/>
              <a:ext cx="798959" cy="778085"/>
            </a:xfrm>
            <a:prstGeom prst="ellipse">
              <a:avLst/>
            </a:prstGeom>
            <a:grpFill/>
          </p:spPr>
        </p:pic>
      </p:grpSp>
      <p:sp>
        <p:nvSpPr>
          <p:cNvPr id="16" name="TextBox 161">
            <a:extLst>
              <a:ext uri="{FF2B5EF4-FFF2-40B4-BE49-F238E27FC236}">
                <a16:creationId xmlns:a16="http://schemas.microsoft.com/office/drawing/2014/main" id="{4D2B7A5C-2D06-4C64-BC15-4B37EA7FFD4D}"/>
              </a:ext>
            </a:extLst>
          </p:cNvPr>
          <p:cNvSpPr txBox="1"/>
          <p:nvPr/>
        </p:nvSpPr>
        <p:spPr>
          <a:xfrm>
            <a:off x="1829649" y="2601524"/>
            <a:ext cx="10050516" cy="2169825"/>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indent="-227965" defTabSz="1038995">
              <a:buAutoNum type="arabicPeriod"/>
              <a:defRPr/>
            </a:pPr>
            <a:r>
              <a:rPr lang="en-GB" sz="1150" b="1" dirty="0">
                <a:solidFill>
                  <a:prstClr val="black"/>
                </a:solidFill>
                <a:latin typeface="Arial" panose="020B0604020202020204"/>
              </a:rPr>
              <a:t>Make sure you identify with the day-to-day work described in this role category, by reading the persona or having a chat with your manager and/or human resources (HR) team. </a:t>
            </a:r>
            <a:r>
              <a:rPr lang="en-GB" sz="1150" dirty="0">
                <a:solidFill>
                  <a:prstClr val="black"/>
                </a:solidFill>
                <a:latin typeface="Arial" panose="020B0604020202020204"/>
              </a:rPr>
              <a:t>If you do not think this role category is right for you, read other role category personas and choose the appropriate skills self-assessment. If you want to develop into the next role and eventually be promoted, read the role category one up from your own (For example, if you’re a support worker but want to be a team leader, have a look at role supervisor or leader, and plan how you’ll gain the skills it describes).</a:t>
            </a:r>
            <a:endParaRPr lang="en-US" sz="1150" dirty="0">
              <a:solidFill>
                <a:prstClr val="black"/>
              </a:solidFill>
            </a:endParaRPr>
          </a:p>
          <a:p>
            <a:pPr marL="228600" indent="-228600" defTabSz="1038995">
              <a:spcBef>
                <a:spcPts val="600"/>
              </a:spcBef>
              <a:buFont typeface="+mj-lt"/>
              <a:buAutoNum type="arabicPeriod"/>
            </a:pPr>
            <a:r>
              <a:rPr lang="en-GB" sz="1150" dirty="0">
                <a:solidFill>
                  <a:prstClr val="black"/>
                </a:solidFill>
                <a:latin typeface="Arial" panose="020B0604020202020204"/>
              </a:rPr>
              <a:t>Get a feel of the self-assessment exercise in this document from </a:t>
            </a:r>
            <a:r>
              <a:rPr lang="en-GB" sz="1150" b="1" dirty="0">
                <a:solidFill>
                  <a:prstClr val="black"/>
                </a:solidFill>
                <a:latin typeface="Arial" panose="020B0604020202020204"/>
              </a:rPr>
              <a:t>page 10.</a:t>
            </a:r>
            <a:endParaRPr lang="en-GB" sz="1150" b="1"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Agree with your manager how and when to do the exercise, ideally as a joint exercise. If they’re unavailable, complete this and hand back to your manager for them to review when you’ve completed your own assessment. </a:t>
            </a:r>
            <a:endParaRPr lang="en-GB" sz="1150"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As you complete the assessment think of examples where you demonstrate aspects of the Pathway and what you’d like to develop further. This reflection will also help when having a career conversation with your manager, and to create your career development plan.</a:t>
            </a:r>
            <a:endParaRPr lang="en-GB" sz="1150" dirty="0">
              <a:solidFill>
                <a:prstClr val="black"/>
              </a:solidFill>
              <a:latin typeface="Arial" panose="020B0604020202020204"/>
              <a:cs typeface="Arial"/>
            </a:endParaRPr>
          </a:p>
        </p:txBody>
      </p:sp>
      <p:sp>
        <p:nvSpPr>
          <p:cNvPr id="17" name="TextBox 161">
            <a:extLst>
              <a:ext uri="{FF2B5EF4-FFF2-40B4-BE49-F238E27FC236}">
                <a16:creationId xmlns:a16="http://schemas.microsoft.com/office/drawing/2014/main" id="{98EBF35E-C374-96CA-B960-AA1B0ED00F29}"/>
              </a:ext>
            </a:extLst>
          </p:cNvPr>
          <p:cNvSpPr txBox="1"/>
          <p:nvPr/>
        </p:nvSpPr>
        <p:spPr>
          <a:xfrm>
            <a:off x="1829649" y="4904342"/>
            <a:ext cx="10050516" cy="1308050"/>
          </a:xfrm>
          <a:prstGeom prst="rect">
            <a:avLst/>
          </a:prstGeom>
          <a:no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defTabSz="1038995">
              <a:spcBef>
                <a:spcPts val="600"/>
              </a:spcBef>
              <a:buFont typeface="+mj-lt"/>
              <a:buAutoNum type="arabicPeriod"/>
            </a:pPr>
            <a:r>
              <a:rPr lang="en-GB" sz="1150" dirty="0">
                <a:solidFill>
                  <a:prstClr val="black"/>
                </a:solidFill>
                <a:latin typeface="Arial" panose="020B0604020202020204"/>
              </a:rPr>
              <a:t>As with steps 1 and 2 above, read the Pathway’s role category description and self-assessment exercise for your line report, in this document. </a:t>
            </a:r>
          </a:p>
          <a:p>
            <a:pPr marL="228600" indent="-228600" defTabSz="1038995">
              <a:spcBef>
                <a:spcPts val="600"/>
              </a:spcBef>
              <a:buFont typeface="+mj-lt"/>
              <a:buAutoNum type="arabicPeriod"/>
            </a:pPr>
            <a:r>
              <a:rPr lang="en-GB" sz="1150" dirty="0">
                <a:solidFill>
                  <a:prstClr val="black"/>
                </a:solidFill>
                <a:latin typeface="Arial" panose="020B0604020202020204"/>
              </a:rPr>
              <a:t>Be available to complete the assessment as a joint exercise if you have time. If not, complete this in your own time, and share your reflections on the individual’s strengths and opportunities to develop in-role during a separate career conversation. Use coaching techniques to facilitate them towards their goals. </a:t>
            </a:r>
          </a:p>
          <a:p>
            <a:pPr marL="228600" indent="-228600" defTabSz="1038995">
              <a:spcBef>
                <a:spcPts val="600"/>
              </a:spcBef>
              <a:buFont typeface="+mj-lt"/>
              <a:buAutoNum type="arabicPeriod"/>
            </a:pPr>
            <a:r>
              <a:rPr lang="en-GB" sz="1150" dirty="0">
                <a:solidFill>
                  <a:prstClr val="black"/>
                </a:solidFill>
                <a:latin typeface="Arial" panose="020B0604020202020204"/>
              </a:rPr>
              <a:t>Use this exercise to spot areas your line report is strong at, the areas for development and create a career development plan with your staff member that empowers them.</a:t>
            </a:r>
          </a:p>
        </p:txBody>
      </p:sp>
      <p:sp>
        <p:nvSpPr>
          <p:cNvPr id="18" name="Rectangle: Rounded Corners 17">
            <a:extLst>
              <a:ext uri="{FF2B5EF4-FFF2-40B4-BE49-F238E27FC236}">
                <a16:creationId xmlns:a16="http://schemas.microsoft.com/office/drawing/2014/main" id="{3E1D259F-1026-D021-EE89-862A92158DDA}"/>
              </a:ext>
            </a:extLst>
          </p:cNvPr>
          <p:cNvSpPr/>
          <p:nvPr/>
        </p:nvSpPr>
        <p:spPr>
          <a:xfrm>
            <a:off x="535884" y="4753349"/>
            <a:ext cx="11262880" cy="36000"/>
          </a:xfrm>
          <a:prstGeom prst="round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FBBCA27-0F5A-106B-798F-7F644C1ACE8D}"/>
              </a:ext>
            </a:extLst>
          </p:cNvPr>
          <p:cNvSpPr/>
          <p:nvPr/>
        </p:nvSpPr>
        <p:spPr>
          <a:xfrm>
            <a:off x="6489237" y="6450513"/>
            <a:ext cx="5702763" cy="407487"/>
          </a:xfrm>
          <a:prstGeom prst="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See the next page for instructions on how to complete the skills assessment</a:t>
            </a:r>
          </a:p>
        </p:txBody>
      </p:sp>
      <p:sp>
        <p:nvSpPr>
          <p:cNvPr id="20" name="Rectangle: Rounded Corners 19">
            <a:extLst>
              <a:ext uri="{FF2B5EF4-FFF2-40B4-BE49-F238E27FC236}">
                <a16:creationId xmlns:a16="http://schemas.microsoft.com/office/drawing/2014/main" id="{F469A044-BA97-CCE7-CB5F-C3927E6007D3}"/>
              </a:ext>
            </a:extLst>
          </p:cNvPr>
          <p:cNvSpPr/>
          <p:nvPr/>
        </p:nvSpPr>
        <p:spPr>
          <a:xfrm>
            <a:off x="535884" y="1555095"/>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1038995"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The Pathway outlines the core knowledge, skills, values and behaviours for several care roles that we are required to demonstrate. In this document you will find the information for the </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Supervisor or Leader</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role</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Reflect on those areas  where you are already strong and the areas you’d like to develop as part of your continued professional development. </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Remember this is a reflective exercise and there will likely to be some skills and knowledge that you will develop overtime.</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Use the steps below to guide you through this exercise:</a:t>
            </a:r>
          </a:p>
        </p:txBody>
      </p:sp>
    </p:spTree>
    <p:extLst>
      <p:ext uri="{BB962C8B-B14F-4D97-AF65-F5344CB8AC3E}">
        <p14:creationId xmlns:p14="http://schemas.microsoft.com/office/powerpoint/2010/main" val="297149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FA873-ADB8-5127-1471-FF26F4A7CA29}"/>
              </a:ext>
            </a:extLst>
          </p:cNvPr>
          <p:cNvSpPr>
            <a:spLocks noGrp="1"/>
          </p:cNvSpPr>
          <p:nvPr>
            <p:ph type="body" sz="quarter" idx="12"/>
          </p:nvPr>
        </p:nvSpPr>
        <p:spPr/>
        <p:txBody>
          <a:bodyPr/>
          <a:lstStyle/>
          <a:p>
            <a:r>
              <a:rPr lang="en-GB" sz="3200" dirty="0"/>
              <a:t>How to use the skills assessment </a:t>
            </a:r>
          </a:p>
          <a:p>
            <a:r>
              <a:rPr lang="en-GB" sz="3200" dirty="0"/>
              <a:t>in this document</a:t>
            </a:r>
          </a:p>
        </p:txBody>
      </p:sp>
      <p:sp>
        <p:nvSpPr>
          <p:cNvPr id="6" name="Rectangle: Rounded Corners 5">
            <a:extLst>
              <a:ext uri="{FF2B5EF4-FFF2-40B4-BE49-F238E27FC236}">
                <a16:creationId xmlns:a16="http://schemas.microsoft.com/office/drawing/2014/main" id="{994F2733-66C8-B231-AE99-0CBB9C8B252F}"/>
              </a:ext>
            </a:extLst>
          </p:cNvPr>
          <p:cNvSpPr/>
          <p:nvPr/>
        </p:nvSpPr>
        <p:spPr>
          <a:xfrm>
            <a:off x="541193" y="1673688"/>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038995">
              <a:spcBef>
                <a:spcPts val="400"/>
              </a:spcBef>
              <a:spcAft>
                <a:spcPts val="400"/>
              </a:spcAft>
              <a:defRPr/>
            </a:pPr>
            <a:r>
              <a:rPr lang="en-GB" sz="1200" dirty="0">
                <a:solidFill>
                  <a:prstClr val="black"/>
                </a:solidFill>
                <a:latin typeface="Arial"/>
                <a:ea typeface="Arial" panose="020B0604020202020204" pitchFamily="34" charset="0"/>
                <a:cs typeface="Times New Roman"/>
              </a:rPr>
              <a:t>Reflecting on the areas of your role you feel strongest at, and the areas might need to develop is a great way to think about your learning needs and career goals to set for yourself. The skills assessment is done by rating yourself along the ‘stages of skills development’ we all go through from </a:t>
            </a:r>
            <a:r>
              <a:rPr lang="en-GB" sz="1200" b="1" dirty="0">
                <a:solidFill>
                  <a:prstClr val="black"/>
                </a:solidFill>
                <a:latin typeface="Arial"/>
                <a:ea typeface="Arial" panose="020B0604020202020204" pitchFamily="34" charset="0"/>
                <a:cs typeface="Times New Roman"/>
              </a:rPr>
              <a:t>awareness, working, practitioner </a:t>
            </a:r>
            <a:r>
              <a:rPr lang="en-GB" sz="1200" dirty="0">
                <a:solidFill>
                  <a:prstClr val="black"/>
                </a:solidFill>
                <a:latin typeface="Arial"/>
                <a:ea typeface="Arial" panose="020B0604020202020204" pitchFamily="34" charset="0"/>
                <a:cs typeface="Times New Roman"/>
              </a:rPr>
              <a:t>and</a:t>
            </a:r>
            <a:r>
              <a:rPr lang="en-GB" sz="1200" b="1" dirty="0">
                <a:solidFill>
                  <a:prstClr val="black"/>
                </a:solidFill>
                <a:latin typeface="Arial"/>
                <a:ea typeface="Arial" panose="020B0604020202020204" pitchFamily="34" charset="0"/>
                <a:cs typeface="Times New Roman"/>
              </a:rPr>
              <a:t> expert</a:t>
            </a:r>
            <a:r>
              <a:rPr lang="en-GB" sz="1200" dirty="0">
                <a:solidFill>
                  <a:prstClr val="black"/>
                </a:solidFill>
                <a:latin typeface="Arial"/>
                <a:ea typeface="Arial" panose="020B0604020202020204" pitchFamily="34" charset="0"/>
                <a:cs typeface="Times New Roman"/>
              </a:rPr>
              <a:t>. Think about how you perform in your role, the areas you find easy to do, and are often complimented for, versus the areas you’d like to improve in the coming year.</a:t>
            </a:r>
          </a:p>
        </p:txBody>
      </p:sp>
      <p:sp>
        <p:nvSpPr>
          <p:cNvPr id="7" name="TextBox 6">
            <a:extLst>
              <a:ext uri="{FF2B5EF4-FFF2-40B4-BE49-F238E27FC236}">
                <a16:creationId xmlns:a16="http://schemas.microsoft.com/office/drawing/2014/main" id="{0F53182C-E161-B7ED-A98E-1C4B136E98F9}"/>
              </a:ext>
            </a:extLst>
          </p:cNvPr>
          <p:cNvSpPr txBox="1"/>
          <p:nvPr/>
        </p:nvSpPr>
        <p:spPr>
          <a:xfrm>
            <a:off x="535884" y="2750106"/>
            <a:ext cx="3675350" cy="3600986"/>
          </a:xfrm>
          <a:prstGeom prst="rect">
            <a:avLst/>
          </a:prstGeom>
          <a:solidFill>
            <a:schemeClr val="bg1"/>
          </a:solidFill>
        </p:spPr>
        <p:txBody>
          <a:bodyPr wrap="square">
            <a:spAutoFit/>
          </a:bodyPr>
          <a:lstStyle/>
          <a:p>
            <a:pPr defTabSz="1038995">
              <a:defRPr/>
            </a:pPr>
            <a:r>
              <a:rPr lang="en-GB" sz="1200" dirty="0">
                <a:solidFill>
                  <a:prstClr val="black"/>
                </a:solidFill>
                <a:latin typeface="Arial" panose="020B0604020202020204"/>
              </a:rPr>
              <a:t>In </a:t>
            </a:r>
            <a:r>
              <a:rPr lang="en-GB" sz="1200" dirty="0">
                <a:solidFill>
                  <a:prstClr val="black"/>
                </a:solidFill>
                <a:latin typeface="Arial" panose="020B0604020202020204"/>
                <a:hlinkClick r:id="rId2" action="ppaction://hlinksldjump"/>
              </a:rPr>
              <a:t>section two </a:t>
            </a:r>
            <a:r>
              <a:rPr lang="en-GB" sz="1200" dirty="0">
                <a:solidFill>
                  <a:prstClr val="black"/>
                </a:solidFill>
                <a:latin typeface="Arial" panose="020B0604020202020204"/>
              </a:rPr>
              <a:t>of this document, you will find the Pathway role description, along with the stages of skills development, as a scale. </a:t>
            </a:r>
            <a:r>
              <a:rPr lang="en-GB" sz="1200" b="1" dirty="0">
                <a:solidFill>
                  <a:prstClr val="black"/>
                </a:solidFill>
                <a:latin typeface="Arial" panose="020B0604020202020204"/>
              </a:rPr>
              <a:t>Each stage is explained below: </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N/A: </a:t>
            </a:r>
            <a:r>
              <a:rPr lang="en-GB" sz="1200" dirty="0">
                <a:solidFill>
                  <a:prstClr val="black"/>
                </a:solidFill>
                <a:latin typeface="Arial" panose="020B0604020202020204"/>
              </a:rPr>
              <a:t>I do not yet know about the skill, or it does not apply to my work.</a:t>
            </a:r>
            <a:endParaRPr lang="en-GB" sz="1200" b="1" dirty="0">
              <a:solidFill>
                <a:prstClr val="black"/>
              </a:solidFill>
              <a:latin typeface="Arial" panose="020B0604020202020204"/>
            </a:endParaRP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Awareness: </a:t>
            </a:r>
            <a:r>
              <a:rPr lang="en-GB" sz="1200" dirty="0">
                <a:solidFill>
                  <a:prstClr val="black"/>
                </a:solidFill>
                <a:latin typeface="Arial" panose="020B0604020202020204"/>
              </a:rPr>
              <a:t>I can describe the fundamentals of the skill, and demonstrate basic knowledge of the skills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Working:</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 some support and adopt the most appropriate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Practitioner:</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without support, determine the most appropriate tools and techniques, and share knowledge and experience of the skill</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Expert: </a:t>
            </a:r>
            <a:r>
              <a:rPr lang="en-GB" sz="1200" dirty="0">
                <a:solidFill>
                  <a:prstClr val="black"/>
                </a:solidFill>
                <a:latin typeface="Arial" panose="020B0604020202020204"/>
              </a:rPr>
              <a:t>I can teach the skill, and its most advanced tools and techniques</a:t>
            </a:r>
          </a:p>
          <a:p>
            <a:pPr marL="274638" defTabSz="1038995">
              <a:defRPr/>
            </a:pPr>
            <a:endParaRPr lang="en-GB" sz="1200" dirty="0">
              <a:solidFill>
                <a:prstClr val="black"/>
              </a:solidFill>
              <a:latin typeface="Arial" panose="020B0604020202020204"/>
            </a:endParaRPr>
          </a:p>
        </p:txBody>
      </p:sp>
      <p:sp>
        <p:nvSpPr>
          <p:cNvPr id="8" name="Rectangle 7">
            <a:extLst>
              <a:ext uri="{FF2B5EF4-FFF2-40B4-BE49-F238E27FC236}">
                <a16:creationId xmlns:a16="http://schemas.microsoft.com/office/drawing/2014/main" id="{DF209946-84B1-6851-0256-F6ACF345D923}"/>
              </a:ext>
            </a:extLst>
          </p:cNvPr>
          <p:cNvSpPr/>
          <p:nvPr/>
        </p:nvSpPr>
        <p:spPr>
          <a:xfrm>
            <a:off x="4565137" y="5221718"/>
            <a:ext cx="3675350"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Read and reflect </a:t>
            </a:r>
            <a:r>
              <a:rPr lang="en-GB" sz="1200" dirty="0">
                <a:solidFill>
                  <a:schemeClr val="tx1"/>
                </a:solidFill>
                <a:latin typeface="Arial" panose="020B0604020202020204" pitchFamily="34" charset="0"/>
                <a:cs typeface="Arial" panose="020B0604020202020204" pitchFamily="34" charset="0"/>
              </a:rPr>
              <a:t>on the category, detail and examples of the Pathway skills, knowledge and behaviours and training, for you to assess against.</a:t>
            </a:r>
          </a:p>
        </p:txBody>
      </p:sp>
      <p:sp>
        <p:nvSpPr>
          <p:cNvPr id="9" name="Rectangle 8">
            <a:extLst>
              <a:ext uri="{FF2B5EF4-FFF2-40B4-BE49-F238E27FC236}">
                <a16:creationId xmlns:a16="http://schemas.microsoft.com/office/drawing/2014/main" id="{AD7824C0-D989-B16A-641E-7AAEC736F1FE}"/>
              </a:ext>
            </a:extLst>
          </p:cNvPr>
          <p:cNvSpPr/>
          <p:nvPr/>
        </p:nvSpPr>
        <p:spPr>
          <a:xfrm>
            <a:off x="8368209" y="5222900"/>
            <a:ext cx="3435864"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Use the skills stage rating </a:t>
            </a:r>
            <a:r>
              <a:rPr lang="en-GB" sz="1200" dirty="0">
                <a:solidFill>
                  <a:schemeClr val="tx1"/>
                </a:solidFill>
                <a:latin typeface="Arial" panose="020B0604020202020204" pitchFamily="34" charset="0"/>
                <a:cs typeface="Arial" panose="020B0604020202020204" pitchFamily="34" charset="0"/>
              </a:rPr>
              <a:t>to plot your self-assessment (teal), and your manager’s assessment (blue) too. Use the Notes section to record reflections, aspirations, actions etc. </a:t>
            </a:r>
          </a:p>
        </p:txBody>
      </p:sp>
      <p:sp>
        <p:nvSpPr>
          <p:cNvPr id="11" name="Arrow: Down 10">
            <a:extLst>
              <a:ext uri="{FF2B5EF4-FFF2-40B4-BE49-F238E27FC236}">
                <a16:creationId xmlns:a16="http://schemas.microsoft.com/office/drawing/2014/main" id="{EB7CE8DC-78F5-52F3-5708-93795F135A73}"/>
              </a:ext>
            </a:extLst>
          </p:cNvPr>
          <p:cNvSpPr/>
          <p:nvPr/>
        </p:nvSpPr>
        <p:spPr>
          <a:xfrm>
            <a:off x="9910502" y="4716309"/>
            <a:ext cx="351277" cy="466244"/>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Google Shape;64;p14">
            <a:extLst>
              <a:ext uri="{FF2B5EF4-FFF2-40B4-BE49-F238E27FC236}">
                <a16:creationId xmlns:a16="http://schemas.microsoft.com/office/drawing/2014/main" id="{0F44F4BD-B71E-BF6D-898C-CA5B5701DB75}"/>
              </a:ext>
            </a:extLst>
          </p:cNvPr>
          <p:cNvSpPr txBox="1">
            <a:spLocks/>
          </p:cNvSpPr>
          <p:nvPr/>
        </p:nvSpPr>
        <p:spPr>
          <a:xfrm>
            <a:off x="4490249" y="2657810"/>
            <a:ext cx="7500475" cy="430166"/>
          </a:xfrm>
          <a:prstGeom prst="rect">
            <a:avLst/>
          </a:prstGeom>
          <a:noFill/>
          <a:ln>
            <a:noFill/>
          </a:ln>
        </p:spPr>
        <p:txBody>
          <a:bodyPr spcFirstLastPara="1" wrap="squar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1400" kern="0" dirty="0">
                <a:solidFill>
                  <a:srgbClr val="008C95"/>
                </a:solidFill>
              </a:rPr>
              <a:t>Completing the assessment – an example of what the assessment pages look like</a:t>
            </a:r>
          </a:p>
        </p:txBody>
      </p:sp>
      <p:pic>
        <p:nvPicPr>
          <p:cNvPr id="13" name="Picture 12">
            <a:extLst>
              <a:ext uri="{FF2B5EF4-FFF2-40B4-BE49-F238E27FC236}">
                <a16:creationId xmlns:a16="http://schemas.microsoft.com/office/drawing/2014/main" id="{77112938-66A2-5A50-00A5-FC8FA613C283}"/>
              </a:ext>
            </a:extLst>
          </p:cNvPr>
          <p:cNvPicPr>
            <a:picLocks noChangeAspect="1"/>
          </p:cNvPicPr>
          <p:nvPr/>
        </p:nvPicPr>
        <p:blipFill rotWithShape="1">
          <a:blip r:embed="rId3"/>
          <a:srcRect t="16858" b="5489"/>
          <a:stretch/>
        </p:blipFill>
        <p:spPr>
          <a:xfrm>
            <a:off x="4527624" y="3151308"/>
            <a:ext cx="7276450" cy="1565001"/>
          </a:xfrm>
          <a:prstGeom prst="rect">
            <a:avLst/>
          </a:prstGeom>
          <a:ln>
            <a:solidFill>
              <a:schemeClr val="tx1">
                <a:lumMod val="85000"/>
                <a:lumOff val="15000"/>
              </a:schemeClr>
            </a:solidFill>
          </a:ln>
        </p:spPr>
      </p:pic>
      <p:sp>
        <p:nvSpPr>
          <p:cNvPr id="15" name="Arrow: Down 14">
            <a:extLst>
              <a:ext uri="{FF2B5EF4-FFF2-40B4-BE49-F238E27FC236}">
                <a16:creationId xmlns:a16="http://schemas.microsoft.com/office/drawing/2014/main" id="{7226FCF8-6017-D5BA-7B52-2671DFE6381E}"/>
              </a:ext>
            </a:extLst>
          </p:cNvPr>
          <p:cNvSpPr/>
          <p:nvPr/>
        </p:nvSpPr>
        <p:spPr>
          <a:xfrm>
            <a:off x="6227173" y="4743033"/>
            <a:ext cx="351277" cy="439520"/>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957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2809-A55E-16DB-84B5-583D7F5CA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4A339-1A3F-3016-A0A8-6B2AA49DFADF}"/>
              </a:ext>
            </a:extLst>
          </p:cNvPr>
          <p:cNvSpPr>
            <a:spLocks noGrp="1"/>
          </p:cNvSpPr>
          <p:nvPr>
            <p:ph type="title"/>
          </p:nvPr>
        </p:nvSpPr>
        <p:spPr/>
        <p:txBody>
          <a:bodyPr/>
          <a:lstStyle/>
          <a:p>
            <a:r>
              <a:rPr lang="en-GB" sz="4000" dirty="0">
                <a:solidFill>
                  <a:srgbClr val="008C95"/>
                </a:solidFill>
              </a:rPr>
              <a:t>Section 2:</a:t>
            </a:r>
            <a:br>
              <a:rPr lang="en-GB" sz="4000" dirty="0"/>
            </a:br>
            <a:r>
              <a:rPr lang="en-GB" sz="4000" dirty="0"/>
              <a:t>Introduction to Supervisor </a:t>
            </a:r>
            <a:br>
              <a:rPr lang="en-GB" sz="4000" dirty="0"/>
            </a:br>
            <a:r>
              <a:rPr lang="en-GB" sz="4000" dirty="0"/>
              <a:t>or Leader role</a:t>
            </a:r>
          </a:p>
        </p:txBody>
      </p:sp>
    </p:spTree>
    <p:extLst>
      <p:ext uri="{BB962C8B-B14F-4D97-AF65-F5344CB8AC3E}">
        <p14:creationId xmlns:p14="http://schemas.microsoft.com/office/powerpoint/2010/main" val="281413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7B6E6E-52E8-C95C-4230-191C089E6885}"/>
              </a:ext>
            </a:extLst>
          </p:cNvPr>
          <p:cNvSpPr>
            <a:spLocks noGrp="1"/>
          </p:cNvSpPr>
          <p:nvPr>
            <p:ph type="body" sz="quarter" idx="20"/>
          </p:nvPr>
        </p:nvSpPr>
        <p:spPr/>
        <p:txBody>
          <a:bodyPr/>
          <a:lstStyle/>
          <a:p>
            <a:r>
              <a:rPr lang="en-GB" sz="3200" dirty="0"/>
              <a:t>Poonam’s story – Supervisor </a:t>
            </a:r>
          </a:p>
          <a:p>
            <a:r>
              <a:rPr lang="en-GB" sz="3200" dirty="0"/>
              <a:t>or Leader</a:t>
            </a:r>
          </a:p>
        </p:txBody>
      </p:sp>
      <p:sp>
        <p:nvSpPr>
          <p:cNvPr id="6" name="TextBox 5">
            <a:extLst>
              <a:ext uri="{FF2B5EF4-FFF2-40B4-BE49-F238E27FC236}">
                <a16:creationId xmlns:a16="http://schemas.microsoft.com/office/drawing/2014/main" id="{5D0F0B8D-7688-1DB4-CB5A-D1E460B27E74}"/>
              </a:ext>
            </a:extLst>
          </p:cNvPr>
          <p:cNvSpPr txBox="1"/>
          <p:nvPr/>
        </p:nvSpPr>
        <p:spPr>
          <a:xfrm>
            <a:off x="559039" y="1802652"/>
            <a:ext cx="8673451"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Poonam has worked in social care since leaving school, and now is a senior care and support worker within a supported living setting with responsibility for both advanced care and leading and managing a team of care and support workers. She completed her Lead Adult Care Worker apprenticeship 2 years ago, which included a Level 3 Diploma in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In her role, she has responsibility for the performance management and leadership of her team, and has to mentor more junior care and support workers and coach her team to provide quality care and support. In her development plan with her manager, she identified the need to develop skills around supervision, coaching and mentoring as well as developing her interest in leadership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She is thinking about her future career opportunities now. She has the experience and knowledge to be able to concentrate on a specialist area of care, developing more in-depth knowledge and skills to support people with a range of support needs, or she could choose to develop her management and leadership skills and aim to become a registered manager. Both options provide opportunities to advance her career and to develop her learning and skills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Poonam will use her annual appraisal as an opportunity to discuss these options with her manager and look at where she might develop. Each option will provide her with a challenge in terms of her development, but Poonam enjoys learning and likes the motivation of supporting not only those who use care services but also her colleagues who are developing in their own roles and seeing them gain more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Whichever path Poonam chooses, she will be making a difference to people, supporting them to live their best lives, something that gives her great job satisfaction.</a:t>
            </a:r>
          </a:p>
        </p:txBody>
      </p:sp>
    </p:spTree>
    <p:extLst>
      <p:ext uri="{BB962C8B-B14F-4D97-AF65-F5344CB8AC3E}">
        <p14:creationId xmlns:p14="http://schemas.microsoft.com/office/powerpoint/2010/main" val="28871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3DD1B12-FA5F-F942-9464-23E194837BE2}"/>
              </a:ext>
            </a:extLst>
          </p:cNvPr>
          <p:cNvGrpSpPr>
            <a:grpSpLocks/>
          </p:cNvGrpSpPr>
          <p:nvPr/>
        </p:nvGrpSpPr>
        <p:grpSpPr>
          <a:xfrm>
            <a:off x="6379149" y="4020466"/>
            <a:ext cx="5003943" cy="2341755"/>
            <a:chOff x="6379149" y="3794330"/>
            <a:chExt cx="5003943" cy="2341755"/>
          </a:xfrm>
        </p:grpSpPr>
        <p:sp>
          <p:nvSpPr>
            <p:cNvPr id="7" name="Rectangle 6">
              <a:extLst>
                <a:ext uri="{FF2B5EF4-FFF2-40B4-BE49-F238E27FC236}">
                  <a16:creationId xmlns:a16="http://schemas.microsoft.com/office/drawing/2014/main" id="{0D67BADE-AE4B-4FA9-4812-1E9D99977FA8}"/>
                </a:ext>
              </a:extLst>
            </p:cNvPr>
            <p:cNvSpPr>
              <a:spLocks/>
            </p:cNvSpPr>
            <p:nvPr/>
          </p:nvSpPr>
          <p:spPr>
            <a:xfrm>
              <a:off x="6379149" y="3799301"/>
              <a:ext cx="4844521" cy="2256433"/>
            </a:xfrm>
            <a:prstGeom prst="rect">
              <a:avLst/>
            </a:prstGeom>
            <a:solidFill>
              <a:srgbClr val="008C95">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8" name="Free-form: Shape 82">
              <a:extLst>
                <a:ext uri="{FF2B5EF4-FFF2-40B4-BE49-F238E27FC236}">
                  <a16:creationId xmlns:a16="http://schemas.microsoft.com/office/drawing/2014/main" id="{7C7A139C-48D3-F482-3A9B-0A08FA4302CD}"/>
                </a:ext>
              </a:extLst>
            </p:cNvPr>
            <p:cNvSpPr>
              <a:spLocks/>
            </p:cNvSpPr>
            <p:nvPr/>
          </p:nvSpPr>
          <p:spPr>
            <a:xfrm>
              <a:off x="6401481" y="3806016"/>
              <a:ext cx="2419220" cy="2330069"/>
            </a:xfrm>
            <a:custGeom>
              <a:avLst/>
              <a:gdLst>
                <a:gd name="connsiteX0" fmla="*/ 1106043 w 1107125"/>
                <a:gd name="connsiteY0" fmla="*/ 133611 h 1106768"/>
                <a:gd name="connsiteX1" fmla="*/ 133968 w 1107125"/>
                <a:gd name="connsiteY1" fmla="*/ 1105687 h 1106768"/>
                <a:gd name="connsiteX2" fmla="*/ 0 w 1107125"/>
                <a:gd name="connsiteY2" fmla="*/ 987794 h 1106768"/>
                <a:gd name="connsiteX3" fmla="*/ 0 w 1107125"/>
                <a:gd name="connsiteY3" fmla="*/ 489432 h 1106768"/>
                <a:gd name="connsiteX4" fmla="*/ 91099 w 1107125"/>
                <a:gd name="connsiteY4" fmla="*/ 374040 h 1106768"/>
                <a:gd name="connsiteX5" fmla="*/ 385829 w 1107125"/>
                <a:gd name="connsiteY5" fmla="*/ 87169 h 1106768"/>
                <a:gd name="connsiteX6" fmla="*/ 500149 w 1107125"/>
                <a:gd name="connsiteY6" fmla="*/ 0 h 1106768"/>
                <a:gd name="connsiteX7" fmla="*/ 988151 w 1107125"/>
                <a:gd name="connsiteY7" fmla="*/ 0 h 1106768"/>
                <a:gd name="connsiteX8" fmla="*/ 1106043 w 1107125"/>
                <a:gd name="connsiteY8" fmla="*/ 133969 h 110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6768">
                  <a:moveTo>
                    <a:pt x="1106043" y="133611"/>
                  </a:moveTo>
                  <a:cubicBezTo>
                    <a:pt x="1037094" y="637690"/>
                    <a:pt x="638047" y="1036738"/>
                    <a:pt x="133968" y="1105687"/>
                  </a:cubicBezTo>
                  <a:cubicBezTo>
                    <a:pt x="63233" y="1115332"/>
                    <a:pt x="0" y="1059244"/>
                    <a:pt x="0" y="987794"/>
                  </a:cubicBezTo>
                  <a:lnTo>
                    <a:pt x="0" y="489432"/>
                  </a:lnTo>
                  <a:cubicBezTo>
                    <a:pt x="0" y="434415"/>
                    <a:pt x="38225" y="388687"/>
                    <a:pt x="91099" y="374040"/>
                  </a:cubicBezTo>
                  <a:cubicBezTo>
                    <a:pt x="231855" y="335457"/>
                    <a:pt x="343673" y="226139"/>
                    <a:pt x="385829" y="87169"/>
                  </a:cubicBezTo>
                  <a:cubicBezTo>
                    <a:pt x="401191" y="36082"/>
                    <a:pt x="446561" y="0"/>
                    <a:pt x="500149" y="0"/>
                  </a:cubicBezTo>
                  <a:lnTo>
                    <a:pt x="988151" y="0"/>
                  </a:lnTo>
                  <a:cubicBezTo>
                    <a:pt x="1059601" y="0"/>
                    <a:pt x="1115689" y="62876"/>
                    <a:pt x="1106043" y="133969"/>
                  </a:cubicBezTo>
                  <a:close/>
                </a:path>
              </a:pathLst>
            </a:custGeom>
            <a:solidFill>
              <a:srgbClr val="008C95"/>
            </a:solidFill>
            <a:ln w="0" cap="flat">
              <a:noFill/>
              <a:prstDash val="solid"/>
              <a:miter/>
            </a:ln>
          </p:spPr>
          <p:txBody>
            <a:bodyPr rtlCol="0" anchor="ctr"/>
            <a:lstStyle/>
            <a:p>
              <a:endParaRPr lang="en-US" dirty="0">
                <a:latin typeface="Arial"/>
                <a:cs typeface="Arial"/>
              </a:endParaRPr>
            </a:p>
          </p:txBody>
        </p:sp>
        <p:sp>
          <p:nvSpPr>
            <p:cNvPr id="9" name="Free-form: Shape 86">
              <a:extLst>
                <a:ext uri="{FF2B5EF4-FFF2-40B4-BE49-F238E27FC236}">
                  <a16:creationId xmlns:a16="http://schemas.microsoft.com/office/drawing/2014/main" id="{60409156-0B49-A1CC-5ABC-37CE38265858}"/>
                </a:ext>
              </a:extLst>
            </p:cNvPr>
            <p:cNvSpPr>
              <a:spLocks/>
            </p:cNvSpPr>
            <p:nvPr/>
          </p:nvSpPr>
          <p:spPr>
            <a:xfrm>
              <a:off x="6560903" y="5583315"/>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03</a:t>
              </a:r>
            </a:p>
          </p:txBody>
        </p:sp>
        <p:sp>
          <p:nvSpPr>
            <p:cNvPr id="10" name="TextBox 32">
              <a:extLst>
                <a:ext uri="{FF2B5EF4-FFF2-40B4-BE49-F238E27FC236}">
                  <a16:creationId xmlns:a16="http://schemas.microsoft.com/office/drawing/2014/main" id="{920D591D-70C1-B85C-5726-9AD2F491445E}"/>
                </a:ext>
              </a:extLst>
            </p:cNvPr>
            <p:cNvSpPr txBox="1">
              <a:spLocks/>
            </p:cNvSpPr>
            <p:nvPr/>
          </p:nvSpPr>
          <p:spPr>
            <a:xfrm>
              <a:off x="7041055"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Delivering excellent care</a:t>
              </a:r>
            </a:p>
          </p:txBody>
        </p:sp>
        <p:pic>
          <p:nvPicPr>
            <p:cNvPr id="11" name="Graphic 10" descr="Care outline">
              <a:extLst>
                <a:ext uri="{FF2B5EF4-FFF2-40B4-BE49-F238E27FC236}">
                  <a16:creationId xmlns:a16="http://schemas.microsoft.com/office/drawing/2014/main" id="{1C0FF22F-2644-1346-DA6F-E504972B3D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2466" y="3845335"/>
              <a:ext cx="540000" cy="540000"/>
            </a:xfrm>
            <a:prstGeom prst="rect">
              <a:avLst/>
            </a:prstGeom>
          </p:spPr>
        </p:pic>
        <p:sp>
          <p:nvSpPr>
            <p:cNvPr id="12" name="TextBox 11">
              <a:extLst>
                <a:ext uri="{FF2B5EF4-FFF2-40B4-BE49-F238E27FC236}">
                  <a16:creationId xmlns:a16="http://schemas.microsoft.com/office/drawing/2014/main" id="{10D25466-344F-F967-2139-9B2935475753}"/>
                </a:ext>
              </a:extLst>
            </p:cNvPr>
            <p:cNvSpPr txBox="1">
              <a:spLocks/>
            </p:cNvSpPr>
            <p:nvPr/>
          </p:nvSpPr>
          <p:spPr>
            <a:xfrm>
              <a:off x="8852949" y="3794330"/>
              <a:ext cx="2530143" cy="276999"/>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Specific areas of specialism</a:t>
              </a:r>
            </a:p>
          </p:txBody>
        </p:sp>
      </p:grpSp>
      <p:grpSp>
        <p:nvGrpSpPr>
          <p:cNvPr id="13" name="Group 12">
            <a:extLst>
              <a:ext uri="{FF2B5EF4-FFF2-40B4-BE49-F238E27FC236}">
                <a16:creationId xmlns:a16="http://schemas.microsoft.com/office/drawing/2014/main" id="{3B19C87A-E5C0-0375-006C-0480BFAF1682}"/>
              </a:ext>
            </a:extLst>
          </p:cNvPr>
          <p:cNvGrpSpPr>
            <a:grpSpLocks/>
          </p:cNvGrpSpPr>
          <p:nvPr/>
        </p:nvGrpSpPr>
        <p:grpSpPr>
          <a:xfrm>
            <a:off x="6379149" y="1598995"/>
            <a:ext cx="4845301" cy="2330823"/>
            <a:chOff x="6379149" y="1382685"/>
            <a:chExt cx="4845301" cy="2330823"/>
          </a:xfrm>
        </p:grpSpPr>
        <p:sp>
          <p:nvSpPr>
            <p:cNvPr id="14" name="Rectangle 13">
              <a:extLst>
                <a:ext uri="{FF2B5EF4-FFF2-40B4-BE49-F238E27FC236}">
                  <a16:creationId xmlns:a16="http://schemas.microsoft.com/office/drawing/2014/main" id="{D123B554-2C78-F0ED-B232-47284490EC11}"/>
                </a:ext>
              </a:extLst>
            </p:cNvPr>
            <p:cNvSpPr>
              <a:spLocks/>
            </p:cNvSpPr>
            <p:nvPr/>
          </p:nvSpPr>
          <p:spPr>
            <a:xfrm>
              <a:off x="6379149" y="1451204"/>
              <a:ext cx="4845301" cy="2258805"/>
            </a:xfrm>
            <a:prstGeom prst="rect">
              <a:avLst/>
            </a:prstGeom>
            <a:solidFill>
              <a:srgbClr val="0068B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15" name="Free-form: Shape 81">
              <a:extLst>
                <a:ext uri="{FF2B5EF4-FFF2-40B4-BE49-F238E27FC236}">
                  <a16:creationId xmlns:a16="http://schemas.microsoft.com/office/drawing/2014/main" id="{B7257FC2-4EE1-FEF3-234A-7E286FBAC664}"/>
                </a:ext>
              </a:extLst>
            </p:cNvPr>
            <p:cNvSpPr>
              <a:spLocks/>
            </p:cNvSpPr>
            <p:nvPr/>
          </p:nvSpPr>
          <p:spPr>
            <a:xfrm>
              <a:off x="6402261" y="1382685"/>
              <a:ext cx="2419220" cy="2330823"/>
            </a:xfrm>
            <a:custGeom>
              <a:avLst/>
              <a:gdLst>
                <a:gd name="connsiteX0" fmla="*/ 987794 w 1107125"/>
                <a:gd name="connsiteY0" fmla="*/ 1106769 h 1107126"/>
                <a:gd name="connsiteX1" fmla="*/ 507294 w 1107125"/>
                <a:gd name="connsiteY1" fmla="*/ 1106769 h 1107126"/>
                <a:gd name="connsiteX2" fmla="*/ 391545 w 1107125"/>
                <a:gd name="connsiteY2" fmla="*/ 1012812 h 1107126"/>
                <a:gd name="connsiteX3" fmla="*/ 90027 w 1107125"/>
                <a:gd name="connsiteY3" fmla="*/ 703077 h 1107126"/>
                <a:gd name="connsiteX4" fmla="*/ 0 w 1107125"/>
                <a:gd name="connsiteY4" fmla="*/ 588400 h 1107126"/>
                <a:gd name="connsiteX5" fmla="*/ 0 w 1107125"/>
                <a:gd name="connsiteY5" fmla="*/ 118975 h 1107126"/>
                <a:gd name="connsiteX6" fmla="*/ 133968 w 1107125"/>
                <a:gd name="connsiteY6" fmla="*/ 1082 h 1107126"/>
                <a:gd name="connsiteX7" fmla="*/ 1106043 w 1107125"/>
                <a:gd name="connsiteY7" fmla="*/ 973158 h 1107126"/>
                <a:gd name="connsiteX8" fmla="*/ 988151 w 1107125"/>
                <a:gd name="connsiteY8" fmla="*/ 1107126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987794" y="1106769"/>
                  </a:moveTo>
                  <a:lnTo>
                    <a:pt x="507294" y="1106769"/>
                  </a:lnTo>
                  <a:cubicBezTo>
                    <a:pt x="451206" y="1106769"/>
                    <a:pt x="404763" y="1067114"/>
                    <a:pt x="391545" y="1012812"/>
                  </a:cubicBezTo>
                  <a:cubicBezTo>
                    <a:pt x="355106" y="862411"/>
                    <a:pt x="238643" y="743446"/>
                    <a:pt x="90027" y="703077"/>
                  </a:cubicBezTo>
                  <a:cubicBezTo>
                    <a:pt x="37511" y="688787"/>
                    <a:pt x="0" y="642702"/>
                    <a:pt x="0" y="588400"/>
                  </a:cubicBezTo>
                  <a:lnTo>
                    <a:pt x="0" y="118975"/>
                  </a:lnTo>
                  <a:cubicBezTo>
                    <a:pt x="0" y="47525"/>
                    <a:pt x="62876" y="-8563"/>
                    <a:pt x="133968" y="1082"/>
                  </a:cubicBezTo>
                  <a:cubicBezTo>
                    <a:pt x="638047" y="70031"/>
                    <a:pt x="1037094" y="469079"/>
                    <a:pt x="1106043" y="973158"/>
                  </a:cubicBezTo>
                  <a:cubicBezTo>
                    <a:pt x="1115689" y="1043893"/>
                    <a:pt x="1059601" y="1107126"/>
                    <a:pt x="988151" y="1107126"/>
                  </a:cubicBezTo>
                  <a:close/>
                </a:path>
              </a:pathLst>
            </a:custGeom>
            <a:solidFill>
              <a:srgbClr val="0068B3"/>
            </a:solidFill>
            <a:ln w="0" cap="flat">
              <a:noFill/>
              <a:prstDash val="solid"/>
              <a:miter/>
            </a:ln>
          </p:spPr>
          <p:txBody>
            <a:bodyPr rtlCol="0" anchor="ctr"/>
            <a:lstStyle/>
            <a:p>
              <a:endParaRPr lang="en-US" dirty="0">
                <a:latin typeface="Arial"/>
                <a:cs typeface="Arial"/>
              </a:endParaRPr>
            </a:p>
          </p:txBody>
        </p:sp>
        <p:sp>
          <p:nvSpPr>
            <p:cNvPr id="16" name="Free-form: Shape 85">
              <a:extLst>
                <a:ext uri="{FF2B5EF4-FFF2-40B4-BE49-F238E27FC236}">
                  <a16:creationId xmlns:a16="http://schemas.microsoft.com/office/drawing/2014/main" id="{1D32F870-E345-8CD3-703D-188C55E580C7}"/>
                </a:ext>
              </a:extLst>
            </p:cNvPr>
            <p:cNvSpPr>
              <a:spLocks/>
            </p:cNvSpPr>
            <p:nvPr/>
          </p:nvSpPr>
          <p:spPr>
            <a:xfrm>
              <a:off x="6596642" y="1618118"/>
              <a:ext cx="388758" cy="374553"/>
            </a:xfrm>
            <a:custGeom>
              <a:avLst/>
              <a:gdLst>
                <a:gd name="connsiteX0" fmla="*/ 177910 w 177910"/>
                <a:gd name="connsiteY0" fmla="*/ 88955 h 177910"/>
                <a:gd name="connsiteX1" fmla="*/ 88955 w 177910"/>
                <a:gd name="connsiteY1" fmla="*/ 177910 h 177910"/>
                <a:gd name="connsiteX2" fmla="*/ -1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4" y="177910"/>
                    <a:pt x="88955" y="177910"/>
                  </a:cubicBezTo>
                  <a:cubicBezTo>
                    <a:pt x="39826" y="177910"/>
                    <a:pt x="-1" y="138084"/>
                    <a:pt x="-1" y="88955"/>
                  </a:cubicBezTo>
                  <a:cubicBezTo>
                    <a:pt x="-1" y="39827"/>
                    <a:pt x="39826" y="0"/>
                    <a:pt x="88955" y="0"/>
                  </a:cubicBezTo>
                  <a:cubicBezTo>
                    <a:pt x="138083" y="0"/>
                    <a:pt x="177910" y="39827"/>
                    <a:pt x="177910" y="88955"/>
                  </a:cubicBezTo>
                  <a:close/>
                </a:path>
              </a:pathLst>
            </a:custGeom>
            <a:solidFill>
              <a:srgbClr val="FFFFFF"/>
            </a:solidFill>
            <a:ln w="0" cap="flat">
              <a:noFill/>
              <a:prstDash val="solid"/>
              <a:miter/>
            </a:ln>
          </p:spPr>
          <p:txBody>
            <a:bodyPr wrap="none" rtlCol="0" anchor="ctr"/>
            <a:lstStyle/>
            <a:p>
              <a:pPr algn="ctr"/>
              <a:r>
                <a:rPr lang="en-US" sz="1050" dirty="0">
                  <a:latin typeface="Arial"/>
                  <a:cs typeface="Arial"/>
                </a:rPr>
                <a:t>02</a:t>
              </a:r>
            </a:p>
          </p:txBody>
        </p:sp>
        <p:sp>
          <p:nvSpPr>
            <p:cNvPr id="17" name="TextBox 32">
              <a:extLst>
                <a:ext uri="{FF2B5EF4-FFF2-40B4-BE49-F238E27FC236}">
                  <a16:creationId xmlns:a16="http://schemas.microsoft.com/office/drawing/2014/main" id="{C6D36075-5587-2C46-7DE6-FC0E8C931ECC}"/>
                </a:ext>
              </a:extLst>
            </p:cNvPr>
            <p:cNvSpPr txBox="1">
              <a:spLocks/>
            </p:cNvSpPr>
            <p:nvPr/>
          </p:nvSpPr>
          <p:spPr>
            <a:xfrm>
              <a:off x="6949659" y="2258326"/>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Doing the right thing</a:t>
              </a:r>
            </a:p>
          </p:txBody>
        </p:sp>
        <p:pic>
          <p:nvPicPr>
            <p:cNvPr id="18" name="Graphic 17" descr="Scales of justice outline">
              <a:extLst>
                <a:ext uri="{FF2B5EF4-FFF2-40B4-BE49-F238E27FC236}">
                  <a16:creationId xmlns:a16="http://schemas.microsoft.com/office/drawing/2014/main" id="{EF90B9A5-9761-48D9-0044-978070A269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9263" y="3053251"/>
              <a:ext cx="540000" cy="540000"/>
            </a:xfrm>
            <a:prstGeom prst="rect">
              <a:avLst/>
            </a:prstGeom>
          </p:spPr>
        </p:pic>
        <p:sp>
          <p:nvSpPr>
            <p:cNvPr id="19" name="TextBox 18">
              <a:extLst>
                <a:ext uri="{FF2B5EF4-FFF2-40B4-BE49-F238E27FC236}">
                  <a16:creationId xmlns:a16="http://schemas.microsoft.com/office/drawing/2014/main" id="{9D037729-0E59-8862-CE1F-7C7682CF1D38}"/>
                </a:ext>
              </a:extLst>
            </p:cNvPr>
            <p:cNvSpPr txBox="1">
              <a:spLocks/>
            </p:cNvSpPr>
            <p:nvPr/>
          </p:nvSpPr>
          <p:spPr>
            <a:xfrm>
              <a:off x="8838653" y="1522931"/>
              <a:ext cx="2352770" cy="276999"/>
            </a:xfrm>
            <a:prstGeom prst="rect">
              <a:avLst/>
            </a:prstGeom>
            <a:noFill/>
          </p:spPr>
          <p:txBody>
            <a:bodyPr wrap="square">
              <a:spAutoFit/>
            </a:bodyPr>
            <a:lstStyle/>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Lead inclusive practice</a:t>
              </a:r>
            </a:p>
          </p:txBody>
        </p:sp>
      </p:grpSp>
      <p:grpSp>
        <p:nvGrpSpPr>
          <p:cNvPr id="20" name="Group 19">
            <a:extLst>
              <a:ext uri="{FF2B5EF4-FFF2-40B4-BE49-F238E27FC236}">
                <a16:creationId xmlns:a16="http://schemas.microsoft.com/office/drawing/2014/main" id="{5AEB13AC-7220-111A-DD2A-4D6845635719}"/>
              </a:ext>
            </a:extLst>
          </p:cNvPr>
          <p:cNvGrpSpPr>
            <a:grpSpLocks/>
          </p:cNvGrpSpPr>
          <p:nvPr/>
        </p:nvGrpSpPr>
        <p:grpSpPr>
          <a:xfrm>
            <a:off x="1163782" y="1588403"/>
            <a:ext cx="5142459" cy="2344354"/>
            <a:chOff x="1163782" y="1381931"/>
            <a:chExt cx="5142459" cy="2344354"/>
          </a:xfrm>
        </p:grpSpPr>
        <p:sp>
          <p:nvSpPr>
            <p:cNvPr id="21" name="Rectangle 20">
              <a:extLst>
                <a:ext uri="{FF2B5EF4-FFF2-40B4-BE49-F238E27FC236}">
                  <a16:creationId xmlns:a16="http://schemas.microsoft.com/office/drawing/2014/main" id="{A46D28E8-6811-3580-5E1B-69664C51611B}"/>
                </a:ext>
              </a:extLst>
            </p:cNvPr>
            <p:cNvSpPr>
              <a:spLocks/>
            </p:cNvSpPr>
            <p:nvPr/>
          </p:nvSpPr>
          <p:spPr>
            <a:xfrm>
              <a:off x="1163782" y="1452155"/>
              <a:ext cx="5118611" cy="2274130"/>
            </a:xfrm>
            <a:prstGeom prst="rect">
              <a:avLst/>
            </a:prstGeom>
            <a:solidFill>
              <a:srgbClr val="FFB81C">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2" name="Free-form: Shape 84">
              <a:extLst>
                <a:ext uri="{FF2B5EF4-FFF2-40B4-BE49-F238E27FC236}">
                  <a16:creationId xmlns:a16="http://schemas.microsoft.com/office/drawing/2014/main" id="{7B4232EE-AEDB-8172-471F-3AC49E210ADF}"/>
                </a:ext>
              </a:extLst>
            </p:cNvPr>
            <p:cNvSpPr>
              <a:spLocks/>
            </p:cNvSpPr>
            <p:nvPr/>
          </p:nvSpPr>
          <p:spPr>
            <a:xfrm>
              <a:off x="3887021" y="1381931"/>
              <a:ext cx="2419220" cy="2330823"/>
            </a:xfrm>
            <a:custGeom>
              <a:avLst/>
              <a:gdLst>
                <a:gd name="connsiteX0" fmla="*/ 1106768 w 1107125"/>
                <a:gd name="connsiteY0" fmla="*/ 119332 h 1107126"/>
                <a:gd name="connsiteX1" fmla="*/ 1106768 w 1107125"/>
                <a:gd name="connsiteY1" fmla="*/ 588758 h 1107126"/>
                <a:gd name="connsiteX2" fmla="*/ 1016741 w 1107125"/>
                <a:gd name="connsiteY2" fmla="*/ 703435 h 1107126"/>
                <a:gd name="connsiteX3" fmla="*/ 715223 w 1107125"/>
                <a:gd name="connsiteY3" fmla="*/ 1013170 h 1107126"/>
                <a:gd name="connsiteX4" fmla="*/ 599475 w 1107125"/>
                <a:gd name="connsiteY4" fmla="*/ 1107126 h 1107126"/>
                <a:gd name="connsiteX5" fmla="*/ 118975 w 1107125"/>
                <a:gd name="connsiteY5" fmla="*/ 1107126 h 1107126"/>
                <a:gd name="connsiteX6" fmla="*/ 1082 w 1107125"/>
                <a:gd name="connsiteY6" fmla="*/ 973158 h 1107126"/>
                <a:gd name="connsiteX7" fmla="*/ 973157 w 1107125"/>
                <a:gd name="connsiteY7" fmla="*/ 1082 h 1107126"/>
                <a:gd name="connsiteX8" fmla="*/ 1107125 w 1107125"/>
                <a:gd name="connsiteY8" fmla="*/ 118975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6768" y="119332"/>
                  </a:moveTo>
                  <a:lnTo>
                    <a:pt x="1106768" y="588758"/>
                  </a:lnTo>
                  <a:cubicBezTo>
                    <a:pt x="1106768" y="643059"/>
                    <a:pt x="1069257" y="689145"/>
                    <a:pt x="1016741" y="703435"/>
                  </a:cubicBezTo>
                  <a:cubicBezTo>
                    <a:pt x="868126" y="743804"/>
                    <a:pt x="751663" y="862768"/>
                    <a:pt x="715223" y="1013170"/>
                  </a:cubicBezTo>
                  <a:cubicBezTo>
                    <a:pt x="702005" y="1067472"/>
                    <a:pt x="655205" y="1107126"/>
                    <a:pt x="599475" y="1107126"/>
                  </a:cubicBezTo>
                  <a:lnTo>
                    <a:pt x="118975" y="1107126"/>
                  </a:lnTo>
                  <a:cubicBezTo>
                    <a:pt x="47525" y="1107126"/>
                    <a:pt x="-8563" y="1044250"/>
                    <a:pt x="1082" y="973158"/>
                  </a:cubicBezTo>
                  <a:cubicBezTo>
                    <a:pt x="70031" y="469079"/>
                    <a:pt x="469079" y="70031"/>
                    <a:pt x="973157" y="1082"/>
                  </a:cubicBezTo>
                  <a:cubicBezTo>
                    <a:pt x="1043892" y="-8563"/>
                    <a:pt x="1107125" y="47525"/>
                    <a:pt x="1107125" y="118975"/>
                  </a:cubicBezTo>
                  <a:close/>
                </a:path>
              </a:pathLst>
            </a:custGeom>
            <a:solidFill>
              <a:srgbClr val="FFB81C"/>
            </a:solidFill>
            <a:ln w="0" cap="flat">
              <a:noFill/>
              <a:prstDash val="solid"/>
              <a:miter/>
            </a:ln>
          </p:spPr>
          <p:txBody>
            <a:bodyPr rtlCol="0" anchor="ctr"/>
            <a:lstStyle/>
            <a:p>
              <a:endParaRPr lang="en-US" dirty="0">
                <a:latin typeface="Arial"/>
                <a:cs typeface="Arial"/>
              </a:endParaRPr>
            </a:p>
          </p:txBody>
        </p:sp>
        <p:sp>
          <p:nvSpPr>
            <p:cNvPr id="23" name="Free-form: Shape 88">
              <a:extLst>
                <a:ext uri="{FF2B5EF4-FFF2-40B4-BE49-F238E27FC236}">
                  <a16:creationId xmlns:a16="http://schemas.microsoft.com/office/drawing/2014/main" id="{ED316A62-5271-EBCB-C564-8A3965D371A4}"/>
                </a:ext>
              </a:extLst>
            </p:cNvPr>
            <p:cNvSpPr>
              <a:spLocks/>
            </p:cNvSpPr>
            <p:nvPr/>
          </p:nvSpPr>
          <p:spPr>
            <a:xfrm>
              <a:off x="5809507" y="1581779"/>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01</a:t>
              </a:r>
            </a:p>
          </p:txBody>
        </p:sp>
        <p:sp>
          <p:nvSpPr>
            <p:cNvPr id="24" name="TextBox 32">
              <a:extLst>
                <a:ext uri="{FF2B5EF4-FFF2-40B4-BE49-F238E27FC236}">
                  <a16:creationId xmlns:a16="http://schemas.microsoft.com/office/drawing/2014/main" id="{6B5BD576-1562-DE9F-2C43-86D251F18DF3}"/>
                </a:ext>
              </a:extLst>
            </p:cNvPr>
            <p:cNvSpPr txBox="1">
              <a:spLocks/>
            </p:cNvSpPr>
            <p:nvPr/>
          </p:nvSpPr>
          <p:spPr>
            <a:xfrm>
              <a:off x="4518325" y="2109547"/>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Creating a positive working environment</a:t>
              </a:r>
            </a:p>
          </p:txBody>
        </p:sp>
        <p:pic>
          <p:nvPicPr>
            <p:cNvPr id="25" name="Graphic 24" descr="Meeting outline">
              <a:extLst>
                <a:ext uri="{FF2B5EF4-FFF2-40B4-BE49-F238E27FC236}">
                  <a16:creationId xmlns:a16="http://schemas.microsoft.com/office/drawing/2014/main" id="{115F6A5E-A3A0-2BB4-5BD8-DA909002E3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9292" y="3086889"/>
              <a:ext cx="540000" cy="540000"/>
            </a:xfrm>
            <a:prstGeom prst="rect">
              <a:avLst/>
            </a:prstGeom>
          </p:spPr>
        </p:pic>
        <p:sp>
          <p:nvSpPr>
            <p:cNvPr id="26" name="TextBox 25">
              <a:extLst>
                <a:ext uri="{FF2B5EF4-FFF2-40B4-BE49-F238E27FC236}">
                  <a16:creationId xmlns:a16="http://schemas.microsoft.com/office/drawing/2014/main" id="{BDEAD59F-A0B9-AA96-4E70-90610B21DCE0}"/>
                </a:ext>
              </a:extLst>
            </p:cNvPr>
            <p:cNvSpPr txBox="1">
              <a:spLocks/>
            </p:cNvSpPr>
            <p:nvPr/>
          </p:nvSpPr>
          <p:spPr>
            <a:xfrm>
              <a:off x="1326436" y="1458314"/>
              <a:ext cx="3462061" cy="461665"/>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a:cs typeface="Arial"/>
                </a:rPr>
                <a:t>Lead communication</a:t>
              </a:r>
            </a:p>
            <a:p>
              <a:pPr marL="285750" indent="-285750">
                <a:buFont typeface="Wingdings" panose="05000000000000000000" pitchFamily="2" charset="2"/>
                <a:buChar char="ü"/>
              </a:pPr>
              <a:r>
                <a:rPr lang="en-GB" sz="1200" dirty="0">
                  <a:latin typeface="Arial"/>
                  <a:cs typeface="Arial"/>
                </a:rPr>
                <a:t>Lead supervision</a:t>
              </a:r>
            </a:p>
          </p:txBody>
        </p:sp>
      </p:grpSp>
      <p:grpSp>
        <p:nvGrpSpPr>
          <p:cNvPr id="27" name="Group 26">
            <a:extLst>
              <a:ext uri="{FF2B5EF4-FFF2-40B4-BE49-F238E27FC236}">
                <a16:creationId xmlns:a16="http://schemas.microsoft.com/office/drawing/2014/main" id="{F12FAA88-1184-EEB5-6213-B13EDC31F374}"/>
              </a:ext>
            </a:extLst>
          </p:cNvPr>
          <p:cNvGrpSpPr>
            <a:grpSpLocks/>
          </p:cNvGrpSpPr>
          <p:nvPr/>
        </p:nvGrpSpPr>
        <p:grpSpPr>
          <a:xfrm>
            <a:off x="1163782" y="4025437"/>
            <a:ext cx="5141679" cy="2336787"/>
            <a:chOff x="1163782" y="3799301"/>
            <a:chExt cx="5141679" cy="2336787"/>
          </a:xfrm>
        </p:grpSpPr>
        <p:sp>
          <p:nvSpPr>
            <p:cNvPr id="28" name="Rectangle 27">
              <a:extLst>
                <a:ext uri="{FF2B5EF4-FFF2-40B4-BE49-F238E27FC236}">
                  <a16:creationId xmlns:a16="http://schemas.microsoft.com/office/drawing/2014/main" id="{5496A64D-C165-5F45-6BC2-CC2C29F6F61C}"/>
                </a:ext>
              </a:extLst>
            </p:cNvPr>
            <p:cNvSpPr>
              <a:spLocks/>
            </p:cNvSpPr>
            <p:nvPr/>
          </p:nvSpPr>
          <p:spPr>
            <a:xfrm>
              <a:off x="1163782" y="3799301"/>
              <a:ext cx="5118612" cy="2247079"/>
            </a:xfrm>
            <a:prstGeom prst="rect">
              <a:avLst/>
            </a:prstGeom>
            <a:solidFill>
              <a:srgbClr val="A2006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9" name="Free-form: Shape 83">
              <a:extLst>
                <a:ext uri="{FF2B5EF4-FFF2-40B4-BE49-F238E27FC236}">
                  <a16:creationId xmlns:a16="http://schemas.microsoft.com/office/drawing/2014/main" id="{E02FD69A-F93D-3DC6-C736-3B00483B6F08}"/>
                </a:ext>
              </a:extLst>
            </p:cNvPr>
            <p:cNvSpPr>
              <a:spLocks/>
            </p:cNvSpPr>
            <p:nvPr/>
          </p:nvSpPr>
          <p:spPr>
            <a:xfrm>
              <a:off x="3886241" y="3805265"/>
              <a:ext cx="2419220" cy="2330823"/>
            </a:xfrm>
            <a:custGeom>
              <a:avLst/>
              <a:gdLst>
                <a:gd name="connsiteX0" fmla="*/ 1107125 w 1107125"/>
                <a:gd name="connsiteY0" fmla="*/ 489789 h 1107126"/>
                <a:gd name="connsiteX1" fmla="*/ 1107125 w 1107125"/>
                <a:gd name="connsiteY1" fmla="*/ 988152 h 1107126"/>
                <a:gd name="connsiteX2" fmla="*/ 973157 w 1107125"/>
                <a:gd name="connsiteY2" fmla="*/ 1106044 h 1107126"/>
                <a:gd name="connsiteX3" fmla="*/ 1082 w 1107125"/>
                <a:gd name="connsiteY3" fmla="*/ 133969 h 1107126"/>
                <a:gd name="connsiteX4" fmla="*/ 118975 w 1107125"/>
                <a:gd name="connsiteY4" fmla="*/ 0 h 1107126"/>
                <a:gd name="connsiteX5" fmla="*/ 606977 w 1107125"/>
                <a:gd name="connsiteY5" fmla="*/ 0 h 1107126"/>
                <a:gd name="connsiteX6" fmla="*/ 721297 w 1107125"/>
                <a:gd name="connsiteY6" fmla="*/ 87169 h 1107126"/>
                <a:gd name="connsiteX7" fmla="*/ 1016027 w 1107125"/>
                <a:gd name="connsiteY7" fmla="*/ 374040 h 1107126"/>
                <a:gd name="connsiteX8" fmla="*/ 1107125 w 1107125"/>
                <a:gd name="connsiteY8" fmla="*/ 489432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7125" y="489789"/>
                  </a:moveTo>
                  <a:lnTo>
                    <a:pt x="1107125" y="988152"/>
                  </a:lnTo>
                  <a:cubicBezTo>
                    <a:pt x="1107125" y="1059602"/>
                    <a:pt x="1044250" y="1115690"/>
                    <a:pt x="973157" y="1106044"/>
                  </a:cubicBezTo>
                  <a:cubicBezTo>
                    <a:pt x="469079" y="1037095"/>
                    <a:pt x="70031" y="638047"/>
                    <a:pt x="1082" y="133969"/>
                  </a:cubicBezTo>
                  <a:cubicBezTo>
                    <a:pt x="-8563" y="63233"/>
                    <a:pt x="47525" y="0"/>
                    <a:pt x="118975" y="0"/>
                  </a:cubicBezTo>
                  <a:lnTo>
                    <a:pt x="606977" y="0"/>
                  </a:lnTo>
                  <a:cubicBezTo>
                    <a:pt x="660207" y="0"/>
                    <a:pt x="705578" y="36082"/>
                    <a:pt x="721297" y="87169"/>
                  </a:cubicBezTo>
                  <a:cubicBezTo>
                    <a:pt x="763452" y="226496"/>
                    <a:pt x="874914" y="335457"/>
                    <a:pt x="1016027" y="374040"/>
                  </a:cubicBezTo>
                  <a:cubicBezTo>
                    <a:pt x="1068900" y="388687"/>
                    <a:pt x="1107125" y="434415"/>
                    <a:pt x="1107125" y="489432"/>
                  </a:cubicBezTo>
                  <a:close/>
                </a:path>
              </a:pathLst>
            </a:custGeom>
            <a:solidFill>
              <a:srgbClr val="A20067"/>
            </a:solidFill>
            <a:ln w="0" cap="flat">
              <a:noFill/>
              <a:prstDash val="solid"/>
              <a:miter/>
            </a:ln>
          </p:spPr>
          <p:txBody>
            <a:bodyPr rtlCol="0" anchor="ctr"/>
            <a:lstStyle/>
            <a:p>
              <a:endParaRPr lang="en-US">
                <a:latin typeface="Arial"/>
                <a:cs typeface="Arial"/>
              </a:endParaRPr>
            </a:p>
          </p:txBody>
        </p:sp>
        <p:sp>
          <p:nvSpPr>
            <p:cNvPr id="30" name="Free-form: Shape 87">
              <a:extLst>
                <a:ext uri="{FF2B5EF4-FFF2-40B4-BE49-F238E27FC236}">
                  <a16:creationId xmlns:a16="http://schemas.microsoft.com/office/drawing/2014/main" id="{335AE62B-9D86-7EF6-6B16-A04413265A5A}"/>
                </a:ext>
              </a:extLst>
            </p:cNvPr>
            <p:cNvSpPr>
              <a:spLocks/>
            </p:cNvSpPr>
            <p:nvPr/>
          </p:nvSpPr>
          <p:spPr>
            <a:xfrm>
              <a:off x="5809505" y="5603311"/>
              <a:ext cx="388758" cy="374553"/>
            </a:xfrm>
            <a:custGeom>
              <a:avLst/>
              <a:gdLst>
                <a:gd name="connsiteX0" fmla="*/ 177910 w 177910"/>
                <a:gd name="connsiteY0" fmla="*/ 88955 h 177910"/>
                <a:gd name="connsiteX1" fmla="*/ 88955 w 177910"/>
                <a:gd name="connsiteY1" fmla="*/ 177910 h 177910"/>
                <a:gd name="connsiteX2" fmla="*/ 0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3" y="177910"/>
                    <a:pt x="88955" y="177910"/>
                  </a:cubicBezTo>
                  <a:cubicBezTo>
                    <a:pt x="39827" y="177910"/>
                    <a:pt x="0" y="138084"/>
                    <a:pt x="0" y="88955"/>
                  </a:cubicBezTo>
                  <a:cubicBezTo>
                    <a:pt x="0" y="39827"/>
                    <a:pt x="39827" y="0"/>
                    <a:pt x="88955" y="0"/>
                  </a:cubicBezTo>
                  <a:cubicBezTo>
                    <a:pt x="138084" y="0"/>
                    <a:pt x="177910" y="39827"/>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04</a:t>
              </a:r>
            </a:p>
          </p:txBody>
        </p:sp>
        <p:sp>
          <p:nvSpPr>
            <p:cNvPr id="31" name="TextBox 32">
              <a:extLst>
                <a:ext uri="{FF2B5EF4-FFF2-40B4-BE49-F238E27FC236}">
                  <a16:creationId xmlns:a16="http://schemas.microsoft.com/office/drawing/2014/main" id="{3706733B-F5FF-7E52-1F93-52AA4232ADBE}"/>
                </a:ext>
              </a:extLst>
            </p:cNvPr>
            <p:cNvSpPr txBox="1">
              <a:spLocks/>
            </p:cNvSpPr>
            <p:nvPr/>
          </p:nvSpPr>
          <p:spPr>
            <a:xfrm>
              <a:off x="4568602"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Developing myself and others</a:t>
              </a:r>
            </a:p>
          </p:txBody>
        </p:sp>
        <p:pic>
          <p:nvPicPr>
            <p:cNvPr id="32" name="Graphic 31" descr="Group brainstorm outline">
              <a:extLst>
                <a:ext uri="{FF2B5EF4-FFF2-40B4-BE49-F238E27FC236}">
                  <a16:creationId xmlns:a16="http://schemas.microsoft.com/office/drawing/2014/main" id="{EAAD9210-052B-B0D3-72D5-F71EA9AE39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9311" y="3810777"/>
              <a:ext cx="540000" cy="540000"/>
            </a:xfrm>
            <a:prstGeom prst="rect">
              <a:avLst/>
            </a:prstGeom>
          </p:spPr>
        </p:pic>
        <p:sp>
          <p:nvSpPr>
            <p:cNvPr id="33" name="TextBox 32">
              <a:extLst>
                <a:ext uri="{FF2B5EF4-FFF2-40B4-BE49-F238E27FC236}">
                  <a16:creationId xmlns:a16="http://schemas.microsoft.com/office/drawing/2014/main" id="{6C1EC1FE-E3CD-AA8F-D278-6D8EE4BC8C75}"/>
                </a:ext>
              </a:extLst>
            </p:cNvPr>
            <p:cNvSpPr txBox="1">
              <a:spLocks/>
            </p:cNvSpPr>
            <p:nvPr/>
          </p:nvSpPr>
          <p:spPr>
            <a:xfrm>
              <a:off x="1362733" y="3950195"/>
              <a:ext cx="2426753"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Mentor others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Coach others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Lead in learning and development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Lead personal development and wellbeing</a:t>
              </a:r>
            </a:p>
          </p:txBody>
        </p:sp>
      </p:grpSp>
      <p:sp>
        <p:nvSpPr>
          <p:cNvPr id="34" name="TextBox 33">
            <a:extLst>
              <a:ext uri="{FF2B5EF4-FFF2-40B4-BE49-F238E27FC236}">
                <a16:creationId xmlns:a16="http://schemas.microsoft.com/office/drawing/2014/main" id="{F8918EEE-DB57-7B86-B88F-F9D80A2F9311}"/>
              </a:ext>
            </a:extLst>
          </p:cNvPr>
          <p:cNvSpPr txBox="1"/>
          <p:nvPr/>
        </p:nvSpPr>
        <p:spPr>
          <a:xfrm>
            <a:off x="5600409" y="3084056"/>
            <a:ext cx="1623249" cy="602385"/>
          </a:xfrm>
          <a:prstGeom prst="rect">
            <a:avLst/>
          </a:prstGeom>
          <a:noFill/>
        </p:spPr>
        <p:txBody>
          <a:bodyPr wrap="square" rtlCol="0">
            <a:prstTxWarp prst="textArchUp">
              <a:avLst/>
            </a:prstTxWarp>
            <a:spAutoFit/>
          </a:bodyPr>
          <a:lstStyle/>
          <a:p>
            <a:pPr algn="ctr"/>
            <a:r>
              <a:rPr lang="en-GB" sz="1400">
                <a:solidFill>
                  <a:schemeClr val="bg1"/>
                </a:solidFill>
                <a:latin typeface="Arial"/>
                <a:cs typeface="Arial"/>
              </a:rPr>
              <a:t>Behaviours</a:t>
            </a:r>
          </a:p>
        </p:txBody>
      </p:sp>
      <p:sp>
        <p:nvSpPr>
          <p:cNvPr id="35" name="Partial Circle 34">
            <a:extLst>
              <a:ext uri="{FF2B5EF4-FFF2-40B4-BE49-F238E27FC236}">
                <a16:creationId xmlns:a16="http://schemas.microsoft.com/office/drawing/2014/main" id="{175E092E-3217-FB74-8D64-162DCA702778}"/>
              </a:ext>
            </a:extLst>
          </p:cNvPr>
          <p:cNvSpPr>
            <a:spLocks/>
          </p:cNvSpPr>
          <p:nvPr/>
        </p:nvSpPr>
        <p:spPr>
          <a:xfrm rot="5400000">
            <a:off x="5326937" y="2854856"/>
            <a:ext cx="2160000" cy="2160000"/>
          </a:xfrm>
          <a:prstGeom prst="pie">
            <a:avLst>
              <a:gd name="adj1" fmla="val 5398181"/>
              <a:gd name="adj2" fmla="val 16200000"/>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lstStyle/>
          <a:p>
            <a:pPr algn="ctr"/>
            <a:endParaRPr lang="en-GB">
              <a:solidFill>
                <a:schemeClr val="tx1"/>
              </a:solidFill>
              <a:latin typeface="Arial"/>
              <a:cs typeface="Arial"/>
            </a:endParaRPr>
          </a:p>
          <a:p>
            <a:pPr algn="ctr"/>
            <a:endParaRPr lang="en-GB">
              <a:solidFill>
                <a:schemeClr val="tx1"/>
              </a:solidFill>
              <a:latin typeface="Arial"/>
              <a:cs typeface="Arial"/>
            </a:endParaRPr>
          </a:p>
        </p:txBody>
      </p:sp>
      <p:sp>
        <p:nvSpPr>
          <p:cNvPr id="36" name="Partial Circle 35">
            <a:extLst>
              <a:ext uri="{FF2B5EF4-FFF2-40B4-BE49-F238E27FC236}">
                <a16:creationId xmlns:a16="http://schemas.microsoft.com/office/drawing/2014/main" id="{8D217381-C159-C11F-3E1E-F2164883EC0C}"/>
              </a:ext>
            </a:extLst>
          </p:cNvPr>
          <p:cNvSpPr>
            <a:spLocks/>
          </p:cNvSpPr>
          <p:nvPr/>
        </p:nvSpPr>
        <p:spPr>
          <a:xfrm rot="5400000" flipH="1">
            <a:off x="5343045" y="2916256"/>
            <a:ext cx="2160000" cy="2160000"/>
          </a:xfrm>
          <a:prstGeom prst="pie">
            <a:avLst>
              <a:gd name="adj1" fmla="val 5398181"/>
              <a:gd name="adj2" fmla="val 16200000"/>
            </a:avLst>
          </a:pr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a:cs typeface="Arial"/>
            </a:endParaRPr>
          </a:p>
        </p:txBody>
      </p:sp>
      <p:sp>
        <p:nvSpPr>
          <p:cNvPr id="37" name="TextBox 36">
            <a:extLst>
              <a:ext uri="{FF2B5EF4-FFF2-40B4-BE49-F238E27FC236}">
                <a16:creationId xmlns:a16="http://schemas.microsoft.com/office/drawing/2014/main" id="{2B9BDE4C-1537-00EC-C6E3-CB81FD0B6AB0}"/>
              </a:ext>
            </a:extLst>
          </p:cNvPr>
          <p:cNvSpPr txBox="1">
            <a:spLocks/>
          </p:cNvSpPr>
          <p:nvPr/>
        </p:nvSpPr>
        <p:spPr>
          <a:xfrm>
            <a:off x="5725426" y="3298698"/>
            <a:ext cx="1385021" cy="1334960"/>
          </a:xfrm>
          <a:prstGeom prst="ellipse">
            <a:avLst/>
          </a:prstGeom>
          <a:solidFill>
            <a:schemeClr val="bg1"/>
          </a:solidFill>
        </p:spPr>
        <p:txBody>
          <a:bodyPr wrap="square" lIns="0" tIns="0" rIns="0" bIns="0" rtlCol="0" anchor="ctr">
            <a:noAutofit/>
          </a:bodyPr>
          <a:lstStyle/>
          <a:p>
            <a:pPr algn="ctr"/>
            <a:r>
              <a:rPr lang="en-GB" sz="1400" b="1" dirty="0">
                <a:latin typeface="Arial"/>
                <a:cs typeface="Arial"/>
              </a:rPr>
              <a:t>Role – Supervisor or Leader</a:t>
            </a:r>
          </a:p>
        </p:txBody>
      </p:sp>
      <p:sp>
        <p:nvSpPr>
          <p:cNvPr id="38" name="TextBox 37">
            <a:extLst>
              <a:ext uri="{FF2B5EF4-FFF2-40B4-BE49-F238E27FC236}">
                <a16:creationId xmlns:a16="http://schemas.microsoft.com/office/drawing/2014/main" id="{93F64A3D-B391-BA72-54EF-90423C6931C6}"/>
              </a:ext>
            </a:extLst>
          </p:cNvPr>
          <p:cNvSpPr txBox="1">
            <a:spLocks/>
          </p:cNvSpPr>
          <p:nvPr/>
        </p:nvSpPr>
        <p:spPr>
          <a:xfrm>
            <a:off x="5744496" y="3118988"/>
            <a:ext cx="1396529" cy="554263"/>
          </a:xfrm>
          <a:prstGeom prst="rect">
            <a:avLst/>
          </a:prstGeom>
          <a:noFill/>
        </p:spPr>
        <p:txBody>
          <a:bodyPr wrap="square" rtlCol="0">
            <a:prstTxWarp prst="textArchUp">
              <a:avLst>
                <a:gd name="adj" fmla="val 11633289"/>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Behaviours</a:t>
            </a:r>
          </a:p>
        </p:txBody>
      </p:sp>
      <p:sp>
        <p:nvSpPr>
          <p:cNvPr id="39" name="TextBox 38">
            <a:extLst>
              <a:ext uri="{FF2B5EF4-FFF2-40B4-BE49-F238E27FC236}">
                <a16:creationId xmlns:a16="http://schemas.microsoft.com/office/drawing/2014/main" id="{B37D83F5-59F9-414F-1C2A-0A5C726FAAFF}"/>
              </a:ext>
            </a:extLst>
          </p:cNvPr>
          <p:cNvSpPr txBox="1">
            <a:spLocks/>
          </p:cNvSpPr>
          <p:nvPr/>
        </p:nvSpPr>
        <p:spPr>
          <a:xfrm>
            <a:off x="5708673" y="4277153"/>
            <a:ext cx="1396529" cy="554263"/>
          </a:xfrm>
          <a:prstGeom prst="rect">
            <a:avLst/>
          </a:prstGeom>
          <a:noFill/>
        </p:spPr>
        <p:txBody>
          <a:bodyPr wrap="square" rtlCol="0">
            <a:prstTxWarp prst="textArchDown">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Training</a:t>
            </a:r>
          </a:p>
        </p:txBody>
      </p:sp>
      <p:sp>
        <p:nvSpPr>
          <p:cNvPr id="40" name="Google Shape;64;p14">
            <a:extLst>
              <a:ext uri="{FF2B5EF4-FFF2-40B4-BE49-F238E27FC236}">
                <a16:creationId xmlns:a16="http://schemas.microsoft.com/office/drawing/2014/main" id="{FBF34AD3-1DB0-05EB-CD2E-5740F66F21D3}"/>
              </a:ext>
            </a:extLst>
          </p:cNvPr>
          <p:cNvSpPr txBox="1">
            <a:spLocks/>
          </p:cNvSpPr>
          <p:nvPr/>
        </p:nvSpPr>
        <p:spPr>
          <a:xfrm>
            <a:off x="565603" y="299069"/>
            <a:ext cx="8518382" cy="629806"/>
          </a:xfrm>
          <a:prstGeom prst="rect">
            <a:avLst/>
          </a:prstGeom>
          <a:noFill/>
          <a:ln>
            <a:noFill/>
          </a:ln>
        </p:spPr>
        <p:txBody>
          <a:bodyPr spcFirstLastPara="1" wrap="non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3200" kern="0" dirty="0">
                <a:solidFill>
                  <a:srgbClr val="606060"/>
                </a:solidFill>
              </a:rPr>
              <a:t>Care Pathway framework for the </a:t>
            </a:r>
          </a:p>
          <a:p>
            <a:pPr defTabSz="914126">
              <a:defRPr/>
            </a:pPr>
            <a:r>
              <a:rPr lang="en-GB" sz="3200" kern="0" dirty="0">
                <a:solidFill>
                  <a:srgbClr val="606060"/>
                </a:solidFill>
              </a:rPr>
              <a:t>Practice Leader role</a:t>
            </a:r>
          </a:p>
        </p:txBody>
      </p:sp>
    </p:spTree>
    <p:extLst>
      <p:ext uri="{BB962C8B-B14F-4D97-AF65-F5344CB8AC3E}">
        <p14:creationId xmlns:p14="http://schemas.microsoft.com/office/powerpoint/2010/main" val="402666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9F466-95F9-B595-B35A-AC821A238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30D6C-8F67-4914-3D82-44EED5D3F9D8}"/>
              </a:ext>
            </a:extLst>
          </p:cNvPr>
          <p:cNvSpPr>
            <a:spLocks noGrp="1"/>
          </p:cNvSpPr>
          <p:nvPr>
            <p:ph type="title"/>
          </p:nvPr>
        </p:nvSpPr>
        <p:spPr/>
        <p:txBody>
          <a:bodyPr/>
          <a:lstStyle/>
          <a:p>
            <a:r>
              <a:rPr lang="en-GB" sz="4000" dirty="0">
                <a:solidFill>
                  <a:srgbClr val="008C95"/>
                </a:solidFill>
              </a:rPr>
              <a:t>Section 3:</a:t>
            </a:r>
            <a:br>
              <a:rPr lang="en-GB" sz="4000" dirty="0"/>
            </a:br>
            <a:r>
              <a:rPr lang="en-GB" sz="4000" dirty="0"/>
              <a:t>Supervisor or Leader</a:t>
            </a:r>
            <a:br>
              <a:rPr lang="en-GB" sz="4000" dirty="0"/>
            </a:br>
            <a:r>
              <a:rPr lang="en-GB" sz="4000" dirty="0"/>
              <a:t>role assessment</a:t>
            </a:r>
          </a:p>
        </p:txBody>
      </p:sp>
    </p:spTree>
    <p:extLst>
      <p:ext uri="{BB962C8B-B14F-4D97-AF65-F5344CB8AC3E}">
        <p14:creationId xmlns:p14="http://schemas.microsoft.com/office/powerpoint/2010/main" val="4225534523"/>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447EF2AC4964C86D8E5A8C76B2393" ma:contentTypeVersion="13" ma:contentTypeDescription="Create a new document." ma:contentTypeScope="" ma:versionID="21dfa8bfce3b9ac3f3def0a196b6a260">
  <xsd:schema xmlns:xsd="http://www.w3.org/2001/XMLSchema" xmlns:xs="http://www.w3.org/2001/XMLSchema" xmlns:p="http://schemas.microsoft.com/office/2006/metadata/properties" xmlns:ns2="aee78e43-5371-409f-b4e4-f3bf035ddbd7" xmlns:ns3="35342a04-905a-4a06-a048-93bc2601b274" targetNamespace="http://schemas.microsoft.com/office/2006/metadata/properties" ma:root="true" ma:fieldsID="3fc07c1a13307f45ddcd0ff4dcbbd015" ns2:_="" ns3:_="">
    <xsd:import namespace="aee78e43-5371-409f-b4e4-f3bf035ddbd7"/>
    <xsd:import namespace="35342a04-905a-4a06-a048-93bc2601b2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78e43-5371-409f-b4e4-f3bf035dd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42a04-905a-4a06-a048-93bc2601b2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be3f094-04e2-4e9c-b4bc-5aca85eb3bd2}" ma:internalName="TaxCatchAll" ma:showField="CatchAllData" ma:web="35342a04-905a-4a06-a048-93bc2601b2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342a04-905a-4a06-a048-93bc2601b274" xsi:nil="true"/>
    <lcf76f155ced4ddcb4097134ff3c332f xmlns="aee78e43-5371-409f-b4e4-f3bf035ddbd7">
      <Terms xmlns="http://schemas.microsoft.com/office/infopath/2007/PartnerControls"/>
    </lcf76f155ced4ddcb4097134ff3c332f>
    <SharedWithUsers xmlns="35342a04-905a-4a06-a048-93bc2601b274">
      <UserInfo>
        <DisplayName/>
        <AccountId xsi:nil="true"/>
        <AccountType/>
      </UserInfo>
    </SharedWithUsers>
  </documentManagement>
</p:properties>
</file>

<file path=customXml/itemProps1.xml><?xml version="1.0" encoding="utf-8"?>
<ds:datastoreItem xmlns:ds="http://schemas.openxmlformats.org/officeDocument/2006/customXml" ds:itemID="{DFCA5C4E-A3B3-4CC9-8F80-27C054800020}"/>
</file>

<file path=customXml/itemProps2.xml><?xml version="1.0" encoding="utf-8"?>
<ds:datastoreItem xmlns:ds="http://schemas.openxmlformats.org/officeDocument/2006/customXml" ds:itemID="{C5FF7CF7-5A2F-4716-9740-0160CD49FE17}">
  <ds:schemaRefs>
    <ds:schemaRef ds:uri="http://schemas.microsoft.com/sharepoint/v3/contenttype/forms"/>
  </ds:schemaRefs>
</ds:datastoreItem>
</file>

<file path=customXml/itemProps3.xml><?xml version="1.0" encoding="utf-8"?>
<ds:datastoreItem xmlns:ds="http://schemas.openxmlformats.org/officeDocument/2006/customXml" ds:itemID="{0FE4457E-0AC1-4CAD-9D23-F1F1FA4D2CBB}">
  <ds:schemaRefs>
    <ds:schemaRef ds:uri="http://purl.org/dc/elements/1.1/"/>
    <ds:schemaRef ds:uri="f2503f2b-eee8-4293-8f1c-235ee875e48a"/>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11407f93-edba-495d-bf07-acf5654e28bd"/>
    <ds:schemaRef ds:uri="http://schemas.openxmlformats.org/package/2006/metadata/core-properties"/>
    <ds:schemaRef ds:uri="http://www.w3.org/XML/1998/namespace"/>
    <ds:schemaRef ds:uri="http://schemas.microsoft.com/sharepoint/v3"/>
    <ds:schemaRef ds:uri="e7839a1b-58ff-42f1-bc7d-bf4ee18c7fcf"/>
    <ds:schemaRef ds:uri="2fd8d662-06e8-46d6-9dd1-b28eab5562d7"/>
  </ds:schemaRefs>
</ds:datastoreItem>
</file>

<file path=docProps/app.xml><?xml version="1.0" encoding="utf-8"?>
<Properties xmlns="http://schemas.openxmlformats.org/officeDocument/2006/extended-properties" xmlns:vt="http://schemas.openxmlformats.org/officeDocument/2006/docPropsVTypes">
  <Template/>
  <TotalTime>516</TotalTime>
  <Words>2656</Words>
  <Application>Microsoft Office PowerPoint</Application>
  <PresentationFormat>Widescreen</PresentationFormat>
  <Paragraphs>392</Paragraphs>
  <Slides>17</Slides>
  <Notes>5</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Content slides</vt:lpstr>
      <vt:lpstr>Title slides</vt:lpstr>
      <vt:lpstr>Holding slides</vt:lpstr>
      <vt:lpstr>Speaker Slides</vt:lpstr>
      <vt:lpstr>Blank</vt:lpstr>
      <vt:lpstr>Skills assessment</vt:lpstr>
      <vt:lpstr>PowerPoint Presentation</vt:lpstr>
      <vt:lpstr>Section 1: How to use the skills assessment </vt:lpstr>
      <vt:lpstr>PowerPoint Presentation</vt:lpstr>
      <vt:lpstr>PowerPoint Presentation</vt:lpstr>
      <vt:lpstr>Section 2: Introduction to Supervisor  or Leader role</vt:lpstr>
      <vt:lpstr>PowerPoint Presentation</vt:lpstr>
      <vt:lpstr>PowerPoint Presentation</vt:lpstr>
      <vt:lpstr>Section 3: Supervisor or Leader role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assessment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Wilkinson</dc:creator>
  <cp:lastModifiedBy>Liam Wilkinson</cp:lastModifiedBy>
  <cp:revision>20</cp:revision>
  <dcterms:created xsi:type="dcterms:W3CDTF">2024-02-05T11:50:09Z</dcterms:created>
  <dcterms:modified xsi:type="dcterms:W3CDTF">2025-03-18T12:37:06Z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0x0101003D0447EF2AC4964C86D8E5A8C76B2393</vt:lpwstr>
  </property>
  <property fmtid="{D5CDD505-2E9C-101B-9397-08002B2CF9AE}" pid="14" name="MediaServiceImageTags">
    <vt:lpwstr/>
  </property>
  <property fmtid="{D5CDD505-2E9C-101B-9397-08002B2CF9AE}" pid="15" name="Order">
    <vt:r8>33496000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