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32"/>
  </p:notesMasterIdLst>
  <p:handoutMasterIdLst>
    <p:handoutMasterId r:id="rId33"/>
  </p:handoutMasterIdLst>
  <p:sldIdLst>
    <p:sldId id="2147468702" r:id="rId9"/>
    <p:sldId id="2147468703" r:id="rId10"/>
    <p:sldId id="2147468704" r:id="rId11"/>
    <p:sldId id="2147468705" r:id="rId12"/>
    <p:sldId id="2147468706" r:id="rId13"/>
    <p:sldId id="2147468707" r:id="rId14"/>
    <p:sldId id="2147468708" r:id="rId15"/>
    <p:sldId id="2147472963" r:id="rId16"/>
    <p:sldId id="2147472978" r:id="rId17"/>
    <p:sldId id="2147472964" r:id="rId18"/>
    <p:sldId id="2147472966" r:id="rId19"/>
    <p:sldId id="2147472969" r:id="rId20"/>
    <p:sldId id="2147472982" r:id="rId21"/>
    <p:sldId id="2147472983" r:id="rId22"/>
    <p:sldId id="2147472971" r:id="rId23"/>
    <p:sldId id="2147472984" r:id="rId24"/>
    <p:sldId id="2147472981" r:id="rId25"/>
    <p:sldId id="2147472985" r:id="rId26"/>
    <p:sldId id="2147472980" r:id="rId27"/>
    <p:sldId id="2147472986" r:id="rId28"/>
    <p:sldId id="2147472973" r:id="rId29"/>
    <p:sldId id="2147472976" r:id="rId30"/>
    <p:sldId id="2147472977" r:id="rId3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5828B8-4B59-4DD9-6B20-2D8442DBE76C}" name="Claire Harrison" initials="CH" userId="S::claire.harrison@skillsforcare.org.uk::c7c817ee-8ac4-43a7-9e17-62414c6025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008F9C"/>
    <a:srgbClr val="606060"/>
    <a:srgbClr val="BA0C2F"/>
    <a:srgbClr val="CACACA"/>
    <a:srgbClr val="00A651"/>
    <a:srgbClr val="330072"/>
    <a:srgbClr val="FFB81C"/>
    <a:srgbClr val="008C95"/>
    <a:srgbClr val="A2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28735-666F-CAB5-3E7A-87C5F8D88027}" v="20" dt="2025-03-18T12:32:20.5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0" y="5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arrison" userId="S::claire.harrison@skillsforcare.org.uk::c7c817ee-8ac4-43a7-9e17-62414c60257a" providerId="AD" clId="Web-{33728735-666F-CAB5-3E7A-87C5F8D88027}"/>
    <pc:docChg chg="mod modSld">
      <pc:chgData name="Claire Harrison" userId="S::claire.harrison@skillsforcare.org.uk::c7c817ee-8ac4-43a7-9e17-62414c60257a" providerId="AD" clId="Web-{33728735-666F-CAB5-3E7A-87C5F8D88027}" dt="2025-03-18T12:32:20.568" v="18"/>
      <pc:docMkLst>
        <pc:docMk/>
      </pc:docMkLst>
      <pc:sldChg chg="modSp">
        <pc:chgData name="Claire Harrison" userId="S::claire.harrison@skillsforcare.org.uk::c7c817ee-8ac4-43a7-9e17-62414c60257a" providerId="AD" clId="Web-{33728735-666F-CAB5-3E7A-87C5F8D88027}" dt="2025-03-18T12:31:58.333" v="17"/>
        <pc:sldMkLst>
          <pc:docMk/>
          <pc:sldMk cId="4026664586" sldId="2147472963"/>
        </pc:sldMkLst>
        <pc:spChg chg="mod">
          <ac:chgData name="Claire Harrison" userId="S::claire.harrison@skillsforcare.org.uk::c7c817ee-8ac4-43a7-9e17-62414c60257a" providerId="AD" clId="Web-{33728735-666F-CAB5-3E7A-87C5F8D88027}" dt="2025-03-18T12:31:57.958" v="0"/>
          <ac:spMkLst>
            <pc:docMk/>
            <pc:sldMk cId="4026664586" sldId="2147472963"/>
            <ac:spMk id="7" creationId="{0D67BADE-AE4B-4FA9-4812-1E9D99977FA8}"/>
          </ac:spMkLst>
        </pc:spChg>
        <pc:spChg chg="mod">
          <ac:chgData name="Claire Harrison" userId="S::claire.harrison@skillsforcare.org.uk::c7c817ee-8ac4-43a7-9e17-62414c60257a" providerId="AD" clId="Web-{33728735-666F-CAB5-3E7A-87C5F8D88027}" dt="2025-03-18T12:31:57.958" v="1"/>
          <ac:spMkLst>
            <pc:docMk/>
            <pc:sldMk cId="4026664586" sldId="2147472963"/>
            <ac:spMk id="8" creationId="{7C7A139C-48D3-F482-3A9B-0A08FA4302CD}"/>
          </ac:spMkLst>
        </pc:spChg>
        <pc:spChg chg="mod">
          <ac:chgData name="Claire Harrison" userId="S::claire.harrison@skillsforcare.org.uk::c7c817ee-8ac4-43a7-9e17-62414c60257a" providerId="AD" clId="Web-{33728735-666F-CAB5-3E7A-87C5F8D88027}" dt="2025-03-18T12:31:57.973" v="2"/>
          <ac:spMkLst>
            <pc:docMk/>
            <pc:sldMk cId="4026664586" sldId="2147472963"/>
            <ac:spMk id="9" creationId="{60409156-0B49-A1CC-5ABC-37CE38265858}"/>
          </ac:spMkLst>
        </pc:spChg>
        <pc:spChg chg="mod">
          <ac:chgData name="Claire Harrison" userId="S::claire.harrison@skillsforcare.org.uk::c7c817ee-8ac4-43a7-9e17-62414c60257a" providerId="AD" clId="Web-{33728735-666F-CAB5-3E7A-87C5F8D88027}" dt="2025-03-18T12:31:57.973" v="3"/>
          <ac:spMkLst>
            <pc:docMk/>
            <pc:sldMk cId="4026664586" sldId="2147472963"/>
            <ac:spMk id="14" creationId="{D123B554-2C78-F0ED-B232-47284490EC11}"/>
          </ac:spMkLst>
        </pc:spChg>
        <pc:spChg chg="mod">
          <ac:chgData name="Claire Harrison" userId="S::claire.harrison@skillsforcare.org.uk::c7c817ee-8ac4-43a7-9e17-62414c60257a" providerId="AD" clId="Web-{33728735-666F-CAB5-3E7A-87C5F8D88027}" dt="2025-03-18T12:31:57.973" v="4"/>
          <ac:spMkLst>
            <pc:docMk/>
            <pc:sldMk cId="4026664586" sldId="2147472963"/>
            <ac:spMk id="15" creationId="{B7257FC2-4EE1-FEF3-234A-7E286FBAC664}"/>
          </ac:spMkLst>
        </pc:spChg>
        <pc:spChg chg="mod">
          <ac:chgData name="Claire Harrison" userId="S::claire.harrison@skillsforcare.org.uk::c7c817ee-8ac4-43a7-9e17-62414c60257a" providerId="AD" clId="Web-{33728735-666F-CAB5-3E7A-87C5F8D88027}" dt="2025-03-18T12:31:57.973" v="5"/>
          <ac:spMkLst>
            <pc:docMk/>
            <pc:sldMk cId="4026664586" sldId="2147472963"/>
            <ac:spMk id="16" creationId="{1D32F870-E345-8CD3-703D-188C55E580C7}"/>
          </ac:spMkLst>
        </pc:spChg>
        <pc:spChg chg="mod">
          <ac:chgData name="Claire Harrison" userId="S::claire.harrison@skillsforcare.org.uk::c7c817ee-8ac4-43a7-9e17-62414c60257a" providerId="AD" clId="Web-{33728735-666F-CAB5-3E7A-87C5F8D88027}" dt="2025-03-18T12:31:57.973" v="6"/>
          <ac:spMkLst>
            <pc:docMk/>
            <pc:sldMk cId="4026664586" sldId="2147472963"/>
            <ac:spMk id="21" creationId="{A46D28E8-6811-3580-5E1B-69664C51611B}"/>
          </ac:spMkLst>
        </pc:spChg>
        <pc:spChg chg="mod">
          <ac:chgData name="Claire Harrison" userId="S::claire.harrison@skillsforcare.org.uk::c7c817ee-8ac4-43a7-9e17-62414c60257a" providerId="AD" clId="Web-{33728735-666F-CAB5-3E7A-87C5F8D88027}" dt="2025-03-18T12:31:57.973" v="7"/>
          <ac:spMkLst>
            <pc:docMk/>
            <pc:sldMk cId="4026664586" sldId="2147472963"/>
            <ac:spMk id="22" creationId="{7B4232EE-AEDB-8172-471F-3AC49E210ADF}"/>
          </ac:spMkLst>
        </pc:spChg>
        <pc:spChg chg="mod">
          <ac:chgData name="Claire Harrison" userId="S::claire.harrison@skillsforcare.org.uk::c7c817ee-8ac4-43a7-9e17-62414c60257a" providerId="AD" clId="Web-{33728735-666F-CAB5-3E7A-87C5F8D88027}" dt="2025-03-18T12:31:57.973" v="8"/>
          <ac:spMkLst>
            <pc:docMk/>
            <pc:sldMk cId="4026664586" sldId="2147472963"/>
            <ac:spMk id="23" creationId="{ED316A62-5271-EBCB-C564-8A3965D371A4}"/>
          </ac:spMkLst>
        </pc:spChg>
        <pc:spChg chg="mod">
          <ac:chgData name="Claire Harrison" userId="S::claire.harrison@skillsforcare.org.uk::c7c817ee-8ac4-43a7-9e17-62414c60257a" providerId="AD" clId="Web-{33728735-666F-CAB5-3E7A-87C5F8D88027}" dt="2025-03-18T12:31:57.973" v="9"/>
          <ac:spMkLst>
            <pc:docMk/>
            <pc:sldMk cId="4026664586" sldId="2147472963"/>
            <ac:spMk id="26" creationId="{BDEAD59F-A0B9-AA96-4E70-90610B21DCE0}"/>
          </ac:spMkLst>
        </pc:spChg>
        <pc:spChg chg="mod">
          <ac:chgData name="Claire Harrison" userId="S::claire.harrison@skillsforcare.org.uk::c7c817ee-8ac4-43a7-9e17-62414c60257a" providerId="AD" clId="Web-{33728735-666F-CAB5-3E7A-87C5F8D88027}" dt="2025-03-18T12:31:57.973" v="10"/>
          <ac:spMkLst>
            <pc:docMk/>
            <pc:sldMk cId="4026664586" sldId="2147472963"/>
            <ac:spMk id="28" creationId="{5496A64D-C165-5F45-6BC2-CC2C29F6F61C}"/>
          </ac:spMkLst>
        </pc:spChg>
        <pc:spChg chg="mod">
          <ac:chgData name="Claire Harrison" userId="S::claire.harrison@skillsforcare.org.uk::c7c817ee-8ac4-43a7-9e17-62414c60257a" providerId="AD" clId="Web-{33728735-666F-CAB5-3E7A-87C5F8D88027}" dt="2025-03-18T12:31:57.973" v="11"/>
          <ac:spMkLst>
            <pc:docMk/>
            <pc:sldMk cId="4026664586" sldId="2147472963"/>
            <ac:spMk id="29" creationId="{E02FD69A-F93D-3DC6-C736-3B00483B6F08}"/>
          </ac:spMkLst>
        </pc:spChg>
        <pc:spChg chg="mod">
          <ac:chgData name="Claire Harrison" userId="S::claire.harrison@skillsforcare.org.uk::c7c817ee-8ac4-43a7-9e17-62414c60257a" providerId="AD" clId="Web-{33728735-666F-CAB5-3E7A-87C5F8D88027}" dt="2025-03-18T12:31:57.973" v="12"/>
          <ac:spMkLst>
            <pc:docMk/>
            <pc:sldMk cId="4026664586" sldId="2147472963"/>
            <ac:spMk id="30" creationId="{335AE62B-9D86-7EF6-6B16-A04413265A5A}"/>
          </ac:spMkLst>
        </pc:spChg>
        <pc:spChg chg="mod">
          <ac:chgData name="Claire Harrison" userId="S::claire.harrison@skillsforcare.org.uk::c7c817ee-8ac4-43a7-9e17-62414c60257a" providerId="AD" clId="Web-{33728735-666F-CAB5-3E7A-87C5F8D88027}" dt="2025-03-18T12:31:57.973" v="13"/>
          <ac:spMkLst>
            <pc:docMk/>
            <pc:sldMk cId="4026664586" sldId="2147472963"/>
            <ac:spMk id="33" creationId="{6C1EC1FE-E3CD-AA8F-D278-6D8EE4BC8C75}"/>
          </ac:spMkLst>
        </pc:spChg>
        <pc:spChg chg="mod">
          <ac:chgData name="Claire Harrison" userId="S::claire.harrison@skillsforcare.org.uk::c7c817ee-8ac4-43a7-9e17-62414c60257a" providerId="AD" clId="Web-{33728735-666F-CAB5-3E7A-87C5F8D88027}" dt="2025-03-18T12:31:57.973" v="14"/>
          <ac:spMkLst>
            <pc:docMk/>
            <pc:sldMk cId="4026664586" sldId="2147472963"/>
            <ac:spMk id="34" creationId="{F8918EEE-DB57-7B86-B88F-F9D80A2F9311}"/>
          </ac:spMkLst>
        </pc:spChg>
        <pc:spChg chg="mod">
          <ac:chgData name="Claire Harrison" userId="S::claire.harrison@skillsforcare.org.uk::c7c817ee-8ac4-43a7-9e17-62414c60257a" providerId="AD" clId="Web-{33728735-666F-CAB5-3E7A-87C5F8D88027}" dt="2025-03-18T12:31:57.973" v="15"/>
          <ac:spMkLst>
            <pc:docMk/>
            <pc:sldMk cId="4026664586" sldId="2147472963"/>
            <ac:spMk id="35" creationId="{175E092E-3217-FB74-8D64-162DCA702778}"/>
          </ac:spMkLst>
        </pc:spChg>
        <pc:spChg chg="mod">
          <ac:chgData name="Claire Harrison" userId="S::claire.harrison@skillsforcare.org.uk::c7c817ee-8ac4-43a7-9e17-62414c60257a" providerId="AD" clId="Web-{33728735-666F-CAB5-3E7A-87C5F8D88027}" dt="2025-03-18T12:31:57.973" v="16"/>
          <ac:spMkLst>
            <pc:docMk/>
            <pc:sldMk cId="4026664586" sldId="2147472963"/>
            <ac:spMk id="36" creationId="{8D217381-C159-C11F-3E1E-F2164883EC0C}"/>
          </ac:spMkLst>
        </pc:spChg>
        <pc:spChg chg="mod">
          <ac:chgData name="Claire Harrison" userId="S::claire.harrison@skillsforcare.org.uk::c7c817ee-8ac4-43a7-9e17-62414c60257a" providerId="AD" clId="Web-{33728735-666F-CAB5-3E7A-87C5F8D88027}" dt="2025-03-18T12:31:58.333" v="17"/>
          <ac:spMkLst>
            <pc:docMk/>
            <pc:sldMk cId="4026664586" sldId="2147472963"/>
            <ac:spMk id="37" creationId="{2B9BDE4C-1537-00EC-C6E3-CB81FD0B6A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3/18/2025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3/18/2025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2E55-85D7-C947-5472-63A343A7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51E74-F294-068B-FBF0-5AABA75F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3215-62BD-67F3-86E8-73F2AE05FD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B178F1-B78E-3D25-8E2B-B74C6BAD6639}"/>
              </a:ext>
            </a:extLst>
          </p:cNvPr>
          <p:cNvSpPr>
            <a:spLocks noGrp="1"/>
          </p:cNvSpPr>
          <p:nvPr>
            <p:ph type="sldNum" sz="quarter" idx="5"/>
          </p:nvPr>
        </p:nvSpPr>
        <p:spPr/>
        <p:txBody>
          <a:bodyPr/>
          <a:lstStyle/>
          <a:p>
            <a:fld id="{2B9240D4-6F14-3449-8FA2-7400E50A5229}" type="slidenum">
              <a:rPr lang="en-US" smtClean="0"/>
              <a:t>12</a:t>
            </a:fld>
            <a:endParaRPr lang="en-US"/>
          </a:p>
        </p:txBody>
      </p:sp>
    </p:spTree>
    <p:extLst>
      <p:ext uri="{BB962C8B-B14F-4D97-AF65-F5344CB8AC3E}">
        <p14:creationId xmlns:p14="http://schemas.microsoft.com/office/powerpoint/2010/main" val="87768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E0B9-74BF-F29F-2924-C821D9A8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5CA5C-4293-DC68-58EA-AD7DDD56F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1F6B9-BE73-C4D6-4B5A-AF462B8CE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0385BA-0472-595C-E2F7-A15BAC13DBE7}"/>
              </a:ext>
            </a:extLst>
          </p:cNvPr>
          <p:cNvSpPr>
            <a:spLocks noGrp="1"/>
          </p:cNvSpPr>
          <p:nvPr>
            <p:ph type="sldNum" sz="quarter" idx="5"/>
          </p:nvPr>
        </p:nvSpPr>
        <p:spPr/>
        <p:txBody>
          <a:bodyPr/>
          <a:lstStyle/>
          <a:p>
            <a:fld id="{2B9240D4-6F14-3449-8FA2-7400E50A5229}" type="slidenum">
              <a:rPr lang="en-US" smtClean="0"/>
              <a:t>21</a:t>
            </a:fld>
            <a:endParaRPr lang="en-US"/>
          </a:p>
        </p:txBody>
      </p:sp>
    </p:spTree>
    <p:extLst>
      <p:ext uri="{BB962C8B-B14F-4D97-AF65-F5344CB8AC3E}">
        <p14:creationId xmlns:p14="http://schemas.microsoft.com/office/powerpoint/2010/main" val="279474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DF6E-4A79-DC24-C43F-DB3BEAC01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D4B71-2ACF-1620-E73F-16D7849AC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1ADD0-1C5F-E59C-1899-298F3276B0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5B002-4059-4671-C5B9-C1DCA72D9F88}"/>
              </a:ext>
            </a:extLst>
          </p:cNvPr>
          <p:cNvSpPr>
            <a:spLocks noGrp="1"/>
          </p:cNvSpPr>
          <p:nvPr>
            <p:ph type="sldNum" sz="quarter" idx="5"/>
          </p:nvPr>
        </p:nvSpPr>
        <p:spPr/>
        <p:txBody>
          <a:bodyPr/>
          <a:lstStyle/>
          <a:p>
            <a:fld id="{2B9240D4-6F14-3449-8FA2-7400E50A5229}" type="slidenum">
              <a:rPr lang="en-US" smtClean="0"/>
              <a:t>22</a:t>
            </a:fld>
            <a:endParaRPr lang="en-US"/>
          </a:p>
        </p:txBody>
      </p:sp>
    </p:spTree>
    <p:extLst>
      <p:ext uri="{BB962C8B-B14F-4D97-AF65-F5344CB8AC3E}">
        <p14:creationId xmlns:p14="http://schemas.microsoft.com/office/powerpoint/2010/main" val="303551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16440-AA2C-EA69-A01D-B79711FFE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DD11F-7549-F7EE-5A5B-2E912F8A2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8BECF-FB28-437C-ADA4-DC454B1A94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420365-C247-ECEC-3F7F-56196F3AD995}"/>
              </a:ext>
            </a:extLst>
          </p:cNvPr>
          <p:cNvSpPr>
            <a:spLocks noGrp="1"/>
          </p:cNvSpPr>
          <p:nvPr>
            <p:ph type="sldNum" sz="quarter" idx="5"/>
          </p:nvPr>
        </p:nvSpPr>
        <p:spPr/>
        <p:txBody>
          <a:bodyPr/>
          <a:lstStyle/>
          <a:p>
            <a:fld id="{2B9240D4-6F14-3449-8FA2-7400E50A5229}" type="slidenum">
              <a:rPr lang="en-US" smtClean="0"/>
              <a:t>13</a:t>
            </a:fld>
            <a:endParaRPr lang="en-US"/>
          </a:p>
        </p:txBody>
      </p:sp>
    </p:spTree>
    <p:extLst>
      <p:ext uri="{BB962C8B-B14F-4D97-AF65-F5344CB8AC3E}">
        <p14:creationId xmlns:p14="http://schemas.microsoft.com/office/powerpoint/2010/main" val="270382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BDC8-4349-595B-F5BA-C3679FEBC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3DB7E-457E-06E5-A1AF-27AD6F0C5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569DD-22FF-8CF1-178B-270DBC61E0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B545DF-4C63-56A2-9BA0-4BEFDE715FF9}"/>
              </a:ext>
            </a:extLst>
          </p:cNvPr>
          <p:cNvSpPr>
            <a:spLocks noGrp="1"/>
          </p:cNvSpPr>
          <p:nvPr>
            <p:ph type="sldNum" sz="quarter" idx="5"/>
          </p:nvPr>
        </p:nvSpPr>
        <p:spPr/>
        <p:txBody>
          <a:bodyPr/>
          <a:lstStyle/>
          <a:p>
            <a:fld id="{2B9240D4-6F14-3449-8FA2-7400E50A5229}" type="slidenum">
              <a:rPr lang="en-US" smtClean="0"/>
              <a:t>14</a:t>
            </a:fld>
            <a:endParaRPr lang="en-US"/>
          </a:p>
        </p:txBody>
      </p:sp>
    </p:spTree>
    <p:extLst>
      <p:ext uri="{BB962C8B-B14F-4D97-AF65-F5344CB8AC3E}">
        <p14:creationId xmlns:p14="http://schemas.microsoft.com/office/powerpoint/2010/main" val="215531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5BF89-B028-ABCE-0C80-5375C1F72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B6A6E-BA67-659F-4C35-B5E43BB36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D5F9C-3FAB-6B89-AC0B-CED8D4C632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B175E7-CA0E-1E9C-D693-F9A2521A046B}"/>
              </a:ext>
            </a:extLst>
          </p:cNvPr>
          <p:cNvSpPr>
            <a:spLocks noGrp="1"/>
          </p:cNvSpPr>
          <p:nvPr>
            <p:ph type="sldNum" sz="quarter" idx="5"/>
          </p:nvPr>
        </p:nvSpPr>
        <p:spPr/>
        <p:txBody>
          <a:bodyPr/>
          <a:lstStyle/>
          <a:p>
            <a:fld id="{2B9240D4-6F14-3449-8FA2-7400E50A5229}" type="slidenum">
              <a:rPr lang="en-US" smtClean="0"/>
              <a:t>15</a:t>
            </a:fld>
            <a:endParaRPr lang="en-US"/>
          </a:p>
        </p:txBody>
      </p:sp>
    </p:spTree>
    <p:extLst>
      <p:ext uri="{BB962C8B-B14F-4D97-AF65-F5344CB8AC3E}">
        <p14:creationId xmlns:p14="http://schemas.microsoft.com/office/powerpoint/2010/main" val="188114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A93B2-50D0-E9DE-0DB4-403627B5C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865B7-320D-0C23-DCAA-61C932683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86741-1394-5071-66EA-C195B1FC40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8C04AD-035F-C4B3-4ABF-9D3AF87E4C2D}"/>
              </a:ext>
            </a:extLst>
          </p:cNvPr>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268953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A95B-3455-FB68-E420-8CECAC997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DAC0-77A5-8C5F-F08D-1A17B3936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0C621-9637-8268-33F5-0E8AB3C9EC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E6EAD1-621A-3C32-E367-FD8024AA0E98}"/>
              </a:ext>
            </a:extLst>
          </p:cNvPr>
          <p:cNvSpPr>
            <a:spLocks noGrp="1"/>
          </p:cNvSpPr>
          <p:nvPr>
            <p:ph type="sldNum" sz="quarter" idx="5"/>
          </p:nvPr>
        </p:nvSpPr>
        <p:spPr/>
        <p:txBody>
          <a:bodyPr/>
          <a:lstStyle/>
          <a:p>
            <a:fld id="{2B9240D4-6F14-3449-8FA2-7400E50A5229}" type="slidenum">
              <a:rPr lang="en-US" smtClean="0"/>
              <a:t>17</a:t>
            </a:fld>
            <a:endParaRPr lang="en-US"/>
          </a:p>
        </p:txBody>
      </p:sp>
    </p:spTree>
    <p:extLst>
      <p:ext uri="{BB962C8B-B14F-4D97-AF65-F5344CB8AC3E}">
        <p14:creationId xmlns:p14="http://schemas.microsoft.com/office/powerpoint/2010/main" val="13225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95323-265C-FB17-4A9E-220F9CB96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76C3B-110B-B81F-2857-56280EA96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45BEA-FB9E-30A6-4B20-7CAFB805CA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52C2B40-F367-B73F-CC1D-2A0670799729}"/>
              </a:ext>
            </a:extLst>
          </p:cNvPr>
          <p:cNvSpPr>
            <a:spLocks noGrp="1"/>
          </p:cNvSpPr>
          <p:nvPr>
            <p:ph type="sldNum" sz="quarter" idx="5"/>
          </p:nvPr>
        </p:nvSpPr>
        <p:spPr/>
        <p:txBody>
          <a:bodyPr/>
          <a:lstStyle/>
          <a:p>
            <a:fld id="{2B9240D4-6F14-3449-8FA2-7400E50A5229}" type="slidenum">
              <a:rPr lang="en-US" smtClean="0"/>
              <a:t>18</a:t>
            </a:fld>
            <a:endParaRPr lang="en-US"/>
          </a:p>
        </p:txBody>
      </p:sp>
    </p:spTree>
    <p:extLst>
      <p:ext uri="{BB962C8B-B14F-4D97-AF65-F5344CB8AC3E}">
        <p14:creationId xmlns:p14="http://schemas.microsoft.com/office/powerpoint/2010/main" val="240984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B768-31CD-F606-F5DC-E595641FA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7E1F5-6885-2EBD-6257-82088AD1D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B0B93-D357-CD02-C80E-FDB08A7529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DA2E46-F148-F695-D7B5-49850AA27B2A}"/>
              </a:ext>
            </a:extLst>
          </p:cNvPr>
          <p:cNvSpPr>
            <a:spLocks noGrp="1"/>
          </p:cNvSpPr>
          <p:nvPr>
            <p:ph type="sldNum" sz="quarter" idx="5"/>
          </p:nvPr>
        </p:nvSpPr>
        <p:spPr/>
        <p:txBody>
          <a:bodyPr/>
          <a:lstStyle/>
          <a:p>
            <a:fld id="{2B9240D4-6F14-3449-8FA2-7400E50A5229}" type="slidenum">
              <a:rPr lang="en-US" smtClean="0"/>
              <a:t>19</a:t>
            </a:fld>
            <a:endParaRPr lang="en-US"/>
          </a:p>
        </p:txBody>
      </p:sp>
    </p:spTree>
    <p:extLst>
      <p:ext uri="{BB962C8B-B14F-4D97-AF65-F5344CB8AC3E}">
        <p14:creationId xmlns:p14="http://schemas.microsoft.com/office/powerpoint/2010/main" val="69447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CDAC-A17B-D17F-3008-31E46C615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DBBED-E9F8-7356-87A7-E89E020F2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EFC37-2EFE-1CEF-DC3D-4EF169C5F3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7DAC42-3D44-980F-59D9-DA73BCED4F3D}"/>
              </a:ext>
            </a:extLst>
          </p:cNvPr>
          <p:cNvSpPr>
            <a:spLocks noGrp="1"/>
          </p:cNvSpPr>
          <p:nvPr>
            <p:ph type="sldNum" sz="quarter" idx="5"/>
          </p:nvPr>
        </p:nvSpPr>
        <p:spPr/>
        <p:txBody>
          <a:bodyPr/>
          <a:lstStyle/>
          <a:p>
            <a:fld id="{2B9240D4-6F14-3449-8FA2-7400E50A5229}" type="slidenum">
              <a:rPr lang="en-US" smtClean="0"/>
              <a:t>20</a:t>
            </a:fld>
            <a:endParaRPr lang="en-US"/>
          </a:p>
        </p:txBody>
      </p:sp>
    </p:spTree>
    <p:extLst>
      <p:ext uri="{BB962C8B-B14F-4D97-AF65-F5344CB8AC3E}">
        <p14:creationId xmlns:p14="http://schemas.microsoft.com/office/powerpoint/2010/main" val="3773262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3.xml"/><Relationship Id="rId1" Type="http://schemas.openxmlformats.org/officeDocument/2006/relationships/slideLayout" Target="../slideLayouts/slideLayout20.xml"/><Relationship Id="rId5" Type="http://schemas.openxmlformats.org/officeDocument/2006/relationships/slide" Target="slide21.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3.xml"/><Relationship Id="rId1" Type="http://schemas.openxmlformats.org/officeDocument/2006/relationships/slideLayout" Target="../slideLayouts/slideLayout20.xml"/><Relationship Id="rId5" Type="http://schemas.openxmlformats.org/officeDocument/2006/relationships/slide" Target="slide21.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2.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skillsforhealth.org.uk/info-hub/dementia-2015-updated-2018/" TargetMode="External"/><Relationship Id="rId7" Type="http://schemas.openxmlformats.org/officeDocument/2006/relationships/slide" Target="slide23.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s://www.skillsforhealth.org.uk/info-hub/mental-health-2016/" TargetMode="External"/><Relationship Id="rId5" Type="http://schemas.openxmlformats.org/officeDocument/2006/relationships/hyperlink" Target="https://www.skillsforhealth.org.uk/info-hub/end-of-life-care-2017/" TargetMode="External"/><Relationship Id="rId10" Type="http://schemas.openxmlformats.org/officeDocument/2006/relationships/slide" Target="slide22.xml"/><Relationship Id="rId4" Type="http://schemas.openxmlformats.org/officeDocument/2006/relationships/hyperlink" Target="https://www.skillsforhealth.org.uk/info-hub/learning-disability-and-autism-frameworks-2019/" TargetMode="External"/><Relationship Id="rId9" Type="http://schemas.openxmlformats.org/officeDocument/2006/relationships/slide" Target="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2.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8" Type="http://schemas.openxmlformats.org/officeDocument/2006/relationships/hyperlink" Target="https://www.e-lfh.org.uk/programmes/the-oliver-mcgowan-mandatory-training-on-learning-disability-and-autism/" TargetMode="External"/><Relationship Id="rId3" Type="http://schemas.openxmlformats.org/officeDocument/2006/relationships/slide" Target="slide23.xml"/><Relationship Id="rId7" Type="http://schemas.openxmlformats.org/officeDocument/2006/relationships/hyperlink" Target="https://www.skillsforcare.org.uk/Developing-your-workforce/Care-Certificate/Level-2/Level-2-Adult-Social-Care-Certificate-qualification.aspx"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17.xml"/><Relationship Id="rId9" Type="http://schemas.openxmlformats.org/officeDocument/2006/relationships/hyperlink" Target="https://url.uk.m.mimecastprotect.com/s/1N9pCO7J1HMnZnkIrsVtLlToM?domain=skillsforcare.org.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p:txBody>
          <a:bodyPr/>
          <a:lstStyle/>
          <a:p>
            <a:r>
              <a:rPr lang="en-GB" sz="4400" dirty="0"/>
              <a:t>Skills assessment</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58946" y="2743204"/>
            <a:ext cx="8377237" cy="626647"/>
          </a:xfrm>
        </p:spPr>
        <p:txBody>
          <a:bodyPr/>
          <a:lstStyle/>
          <a:p>
            <a:r>
              <a:rPr lang="en-GB" sz="2400" dirty="0"/>
              <a:t>For New to Care role</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 name="Table 165">
            <a:extLst>
              <a:ext uri="{FF2B5EF4-FFF2-40B4-BE49-F238E27FC236}">
                <a16:creationId xmlns:a16="http://schemas.microsoft.com/office/drawing/2014/main" id="{D81B862A-5B7B-6404-0E0A-2D37ECB175FB}"/>
              </a:ext>
            </a:extLst>
          </p:cNvPr>
          <p:cNvGraphicFramePr>
            <a:graphicFrameLocks/>
          </p:cNvGraphicFramePr>
          <p:nvPr>
            <p:extLst>
              <p:ext uri="{D42A27DB-BD31-4B8C-83A1-F6EECF244321}">
                <p14:modId xmlns:p14="http://schemas.microsoft.com/office/powerpoint/2010/main" val="1775381456"/>
              </p:ext>
            </p:extLst>
          </p:nvPr>
        </p:nvGraphicFramePr>
        <p:xfrm>
          <a:off x="619601" y="1755630"/>
          <a:ext cx="11184473" cy="3990982"/>
        </p:xfrm>
        <a:graphic>
          <a:graphicData uri="http://schemas.openxmlformats.org/drawingml/2006/table">
            <a:tbl>
              <a:tblPr firstRow="1" bandRow="1"/>
              <a:tblGrid>
                <a:gridCol w="6016656">
                  <a:extLst>
                    <a:ext uri="{9D8B030D-6E8A-4147-A177-3AD203B41FA5}">
                      <a16:colId xmlns:a16="http://schemas.microsoft.com/office/drawing/2014/main" val="2582755497"/>
                    </a:ext>
                  </a:extLst>
                </a:gridCol>
                <a:gridCol w="5167817">
                  <a:extLst>
                    <a:ext uri="{9D8B030D-6E8A-4147-A177-3AD203B41FA5}">
                      <a16:colId xmlns:a16="http://schemas.microsoft.com/office/drawing/2014/main" val="697235041"/>
                    </a:ext>
                  </a:extLst>
                </a:gridCol>
              </a:tblGrid>
              <a:tr h="30178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r>
                        <a:rPr lang="en-GB" sz="1200" b="1" dirty="0">
                          <a:solidFill>
                            <a:schemeClr val="bg1"/>
                          </a:solidFill>
                        </a:rPr>
                        <a:t>Behaviour</a:t>
                      </a: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600" dirty="0">
                        <a:solidFill>
                          <a:schemeClr val="bg1"/>
                        </a:solidFill>
                      </a:endParaRP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71994065"/>
                  </a:ext>
                </a:extLst>
              </a:tr>
              <a:tr h="364895">
                <a:tc>
                  <a:txBody>
                    <a:bodyPr/>
                    <a:lstStyle/>
                    <a:p>
                      <a:r>
                        <a:rPr lang="en-GB" sz="1200">
                          <a:solidFill>
                            <a:schemeClr val="tx1"/>
                          </a:solidFill>
                          <a:latin typeface="Arial" panose="020B0604020202020204" pitchFamily="34" charset="0"/>
                          <a:cs typeface="Arial" panose="020B0604020202020204" pitchFamily="34" charset="0"/>
                        </a:rPr>
                        <a:t>Act in an ethical and professional manner in the workplace (professionalism).</a:t>
                      </a: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dirty="0">
                        <a:solidFill>
                          <a:schemeClr val="tx1"/>
                        </a:solidFill>
                      </a:endParaRP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7806090"/>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Build and maintain positive relationships with colleagues and adults in a care setting (teamworking).</a:t>
                      </a:r>
                      <a:endParaRPr lang="en-GB" sz="1200">
                        <a:latin typeface="Arial" panose="020B0604020202020204" pitchFamily="34" charset="0"/>
                        <a:cs typeface="Arial" panose="020B0604020202020204" pitchFamily="34" charset="0"/>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78680"/>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Take an organised and methodical approach to complete tasks in a timely manner (work ethic).</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091905"/>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Take personal responsibility for developing knowledge and skills and continually seek to improve their performance (continuous improvement).</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591927"/>
                  </a:ext>
                </a:extLst>
              </a:tr>
              <a:tr h="364895">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Seek to develop personal resilience and maintain wellbeing (strength equals courage).</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Strengthen sustainable practices and challenge unsustainable practices (environmental responsibility).</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576150">
                <a:tc>
                  <a:txBody>
                    <a:bodyPr/>
                    <a:lstStyle/>
                    <a:p>
                      <a:r>
                        <a:rPr lang="en-GB" sz="1200">
                          <a:latin typeface="Arial" panose="020B0604020202020204" pitchFamily="34" charset="0"/>
                          <a:cs typeface="Arial" panose="020B0604020202020204" pitchFamily="34" charset="0"/>
                        </a:rPr>
                        <a:t>Support an open culture where everyone - including colleagues and those with lived experience - is treated with dignity and respect, and fairly, without prejudice, bias or discrimination (human rights).</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r h="411529">
                <a:tc>
                  <a:txBody>
                    <a:bodyPr/>
                    <a:lstStyle/>
                    <a:p>
                      <a:r>
                        <a:rPr lang="en-GB" sz="1200" dirty="0">
                          <a:latin typeface="Arial" panose="020B0604020202020204" pitchFamily="34" charset="0"/>
                          <a:cs typeface="Arial" panose="020B0604020202020204" pitchFamily="34" charset="0"/>
                        </a:rPr>
                        <a:t>Reflect on ways in which they show compassion to individuals in an adult social care setting (compassion).</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dirty="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761679"/>
                  </a:ext>
                </a:extLst>
              </a:tr>
            </a:tbl>
          </a:graphicData>
        </a:graphic>
      </p:graphicFrame>
      <p:sp>
        <p:nvSpPr>
          <p:cNvPr id="3" name="Oval 2">
            <a:extLst>
              <a:ext uri="{FF2B5EF4-FFF2-40B4-BE49-F238E27FC236}">
                <a16:creationId xmlns:a16="http://schemas.microsoft.com/office/drawing/2014/main" id="{2C5730F0-1448-3864-6C00-9990AA0621D6}"/>
              </a:ext>
            </a:extLst>
          </p:cNvPr>
          <p:cNvSpPr/>
          <p:nvPr/>
        </p:nvSpPr>
        <p:spPr>
          <a:xfrm>
            <a:off x="8364835" y="638221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FE0B4782-5B79-0E29-E1CD-AF274506709F}"/>
              </a:ext>
            </a:extLst>
          </p:cNvPr>
          <p:cNvSpPr txBox="1"/>
          <p:nvPr/>
        </p:nvSpPr>
        <p:spPr>
          <a:xfrm>
            <a:off x="8493955" y="6341411"/>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75CA00BE-284C-7E25-A876-05F24F60E972}"/>
              </a:ext>
            </a:extLst>
          </p:cNvPr>
          <p:cNvSpPr/>
          <p:nvPr/>
        </p:nvSpPr>
        <p:spPr>
          <a:xfrm>
            <a:off x="9765950" y="636969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8ACDE4E6-7F86-BBED-850E-FED08DBCACF2}"/>
              </a:ext>
            </a:extLst>
          </p:cNvPr>
          <p:cNvSpPr txBox="1"/>
          <p:nvPr/>
        </p:nvSpPr>
        <p:spPr>
          <a:xfrm>
            <a:off x="9925945" y="6336368"/>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C3D9D12F-6155-E170-0932-9F26B5C3E84F}"/>
              </a:ext>
            </a:extLst>
          </p:cNvPr>
          <p:cNvSpPr txBox="1"/>
          <p:nvPr/>
        </p:nvSpPr>
        <p:spPr>
          <a:xfrm>
            <a:off x="7751695" y="6327175"/>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A325E9A8-C550-CD4D-0CFD-145C8485919E}"/>
              </a:ext>
            </a:extLst>
          </p:cNvPr>
          <p:cNvSpPr txBox="1">
            <a:spLocks/>
          </p:cNvSpPr>
          <p:nvPr/>
        </p:nvSpPr>
        <p:spPr>
          <a:xfrm>
            <a:off x="0" y="0"/>
            <a:ext cx="0" cy="0"/>
          </a:xfrm>
        </p:spPr>
        <p:txBody>
          <a:bodyPr/>
          <a:lstStyle>
            <a:defPPr>
              <a:defRPr kern="0"/>
            </a:defPPr>
          </a:lstStyle>
          <a:p>
            <a:fld id="{06A44ADC-FBC0-4698-B0EC-1AD4A4060383}" type="slidenum">
              <a:rPr lang="en-GB" smtClean="0"/>
              <a:pPr/>
              <a:t>10</a:t>
            </a:fld>
            <a:endParaRPr lang="en-GB"/>
          </a:p>
        </p:txBody>
      </p:sp>
      <p:sp>
        <p:nvSpPr>
          <p:cNvPr id="9" name="Rectangle: Rounded Corners 8">
            <a:extLst>
              <a:ext uri="{FF2B5EF4-FFF2-40B4-BE49-F238E27FC236}">
                <a16:creationId xmlns:a16="http://schemas.microsoft.com/office/drawing/2014/main" id="{A82BE3EA-AE47-A5E8-859F-AC5AB9B6CE11}"/>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BD2B41A6-4A9A-16A0-F483-57696461137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27A6B687-D13F-D464-0121-3883A859495C}"/>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7EC644A9-AC60-7414-CEB1-665E319A87FA}"/>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BFCB157D-4E06-0342-F1A7-C3D64302385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4" action="ppaction://hlinksldjump"/>
            <a:extLst>
              <a:ext uri="{FF2B5EF4-FFF2-40B4-BE49-F238E27FC236}">
                <a16:creationId xmlns:a16="http://schemas.microsoft.com/office/drawing/2014/main" id="{70C60E4E-377B-8F77-FB37-1E3E113450C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60052989-FCB0-6EBC-F6B9-A906064CCD55}"/>
              </a:ext>
            </a:extLst>
          </p:cNvPr>
          <p:cNvSpPr txBox="1"/>
          <p:nvPr/>
        </p:nvSpPr>
        <p:spPr>
          <a:xfrm>
            <a:off x="8704565" y="1774283"/>
            <a:ext cx="792000" cy="230832"/>
          </a:xfrm>
          <a:prstGeom prst="rect">
            <a:avLst/>
          </a:prstGeom>
          <a:noFill/>
        </p:spPr>
        <p:txBody>
          <a:bodyPr wrap="square" rtlCol="0">
            <a:spAutoFit/>
          </a:bodyPr>
          <a:lstStyle/>
          <a:p>
            <a:r>
              <a:rPr lang="en-GB" sz="900" dirty="0">
                <a:solidFill>
                  <a:schemeClr val="bg1"/>
                </a:solidFill>
              </a:rPr>
              <a:t>Awareness</a:t>
            </a:r>
          </a:p>
        </p:txBody>
      </p:sp>
      <p:sp>
        <p:nvSpPr>
          <p:cNvPr id="25" name="TextBox 24">
            <a:extLst>
              <a:ext uri="{FF2B5EF4-FFF2-40B4-BE49-F238E27FC236}">
                <a16:creationId xmlns:a16="http://schemas.microsoft.com/office/drawing/2014/main" id="{BD3C2A91-48F4-D2C9-945C-75CCD4EDBB4C}"/>
              </a:ext>
            </a:extLst>
          </p:cNvPr>
          <p:cNvSpPr txBox="1"/>
          <p:nvPr/>
        </p:nvSpPr>
        <p:spPr>
          <a:xfrm>
            <a:off x="10831633" y="1774283"/>
            <a:ext cx="792000" cy="230832"/>
          </a:xfrm>
          <a:prstGeom prst="rect">
            <a:avLst/>
          </a:prstGeom>
          <a:noFill/>
        </p:spPr>
        <p:txBody>
          <a:bodyPr wrap="square" rtlCol="0">
            <a:spAutoFit/>
          </a:bodyPr>
          <a:lstStyle/>
          <a:p>
            <a:pPr algn="ctr"/>
            <a:r>
              <a:rPr lang="en-GB" sz="900">
                <a:solidFill>
                  <a:schemeClr val="bg1"/>
                </a:solidFill>
              </a:rPr>
              <a:t>Expert</a:t>
            </a:r>
          </a:p>
        </p:txBody>
      </p:sp>
      <p:sp>
        <p:nvSpPr>
          <p:cNvPr id="26" name="TextBox 25">
            <a:extLst>
              <a:ext uri="{FF2B5EF4-FFF2-40B4-BE49-F238E27FC236}">
                <a16:creationId xmlns:a16="http://schemas.microsoft.com/office/drawing/2014/main" id="{1714C7EB-E5EF-6132-5544-0545BB2C5615}"/>
              </a:ext>
            </a:extLst>
          </p:cNvPr>
          <p:cNvSpPr txBox="1"/>
          <p:nvPr/>
        </p:nvSpPr>
        <p:spPr>
          <a:xfrm>
            <a:off x="9413588" y="1774283"/>
            <a:ext cx="792000" cy="230832"/>
          </a:xfrm>
          <a:prstGeom prst="rect">
            <a:avLst/>
          </a:prstGeom>
          <a:noFill/>
        </p:spPr>
        <p:txBody>
          <a:bodyPr wrap="square" rtlCol="0">
            <a:spAutoFit/>
          </a:bodyPr>
          <a:lstStyle/>
          <a:p>
            <a:pPr algn="ctr"/>
            <a:r>
              <a:rPr lang="en-GB" sz="900">
                <a:solidFill>
                  <a:schemeClr val="bg1"/>
                </a:solidFill>
              </a:rPr>
              <a:t>Working</a:t>
            </a:r>
          </a:p>
        </p:txBody>
      </p:sp>
      <p:sp>
        <p:nvSpPr>
          <p:cNvPr id="27" name="TextBox 26">
            <a:extLst>
              <a:ext uri="{FF2B5EF4-FFF2-40B4-BE49-F238E27FC236}">
                <a16:creationId xmlns:a16="http://schemas.microsoft.com/office/drawing/2014/main" id="{A7ADBA3B-0F1A-E73B-57DB-2E84DA07F5EB}"/>
              </a:ext>
            </a:extLst>
          </p:cNvPr>
          <p:cNvSpPr txBox="1"/>
          <p:nvPr/>
        </p:nvSpPr>
        <p:spPr>
          <a:xfrm>
            <a:off x="10122611" y="1774283"/>
            <a:ext cx="792000" cy="230832"/>
          </a:xfrm>
          <a:prstGeom prst="rect">
            <a:avLst/>
          </a:prstGeom>
          <a:noFill/>
        </p:spPr>
        <p:txBody>
          <a:bodyPr wrap="square" rtlCol="0">
            <a:spAutoFit/>
          </a:bodyPr>
          <a:lstStyle/>
          <a:p>
            <a:pPr algn="ctr"/>
            <a:r>
              <a:rPr lang="en-GB" sz="900">
                <a:solidFill>
                  <a:schemeClr val="bg1"/>
                </a:solidFill>
              </a:rPr>
              <a:t>Practitioner</a:t>
            </a:r>
          </a:p>
        </p:txBody>
      </p:sp>
      <p:sp>
        <p:nvSpPr>
          <p:cNvPr id="28" name="TextBox 27">
            <a:extLst>
              <a:ext uri="{FF2B5EF4-FFF2-40B4-BE49-F238E27FC236}">
                <a16:creationId xmlns:a16="http://schemas.microsoft.com/office/drawing/2014/main" id="{9AC05725-BD0A-CDE7-1F2C-0A1165A5D592}"/>
              </a:ext>
            </a:extLst>
          </p:cNvPr>
          <p:cNvSpPr txBox="1"/>
          <p:nvPr/>
        </p:nvSpPr>
        <p:spPr>
          <a:xfrm>
            <a:off x="8003142" y="1777348"/>
            <a:ext cx="792000" cy="230832"/>
          </a:xfrm>
          <a:prstGeom prst="rect">
            <a:avLst/>
          </a:prstGeom>
          <a:noFill/>
        </p:spPr>
        <p:txBody>
          <a:bodyPr wrap="square" rtlCol="0">
            <a:spAutoFit/>
          </a:bodyPr>
          <a:lstStyle/>
          <a:p>
            <a:pPr algn="ctr"/>
            <a:r>
              <a:rPr lang="en-GB" sz="900">
                <a:solidFill>
                  <a:schemeClr val="bg1"/>
                </a:solidFill>
              </a:rPr>
              <a:t>N/A</a:t>
            </a:r>
          </a:p>
        </p:txBody>
      </p:sp>
      <p:sp>
        <p:nvSpPr>
          <p:cNvPr id="101" name="Google Shape;64;p14">
            <a:extLst>
              <a:ext uri="{FF2B5EF4-FFF2-40B4-BE49-F238E27FC236}">
                <a16:creationId xmlns:a16="http://schemas.microsoft.com/office/drawing/2014/main" id="{E51D1CE6-8219-B42A-BD8B-A2301B69935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sp>
        <p:nvSpPr>
          <p:cNvPr id="102" name="Oval 101">
            <a:extLst>
              <a:ext uri="{FF2B5EF4-FFF2-40B4-BE49-F238E27FC236}">
                <a16:creationId xmlns:a16="http://schemas.microsoft.com/office/drawing/2014/main" id="{1A184695-88B4-7EF0-E3C4-0B090A27F867}"/>
              </a:ext>
            </a:extLst>
          </p:cNvPr>
          <p:cNvSpPr/>
          <p:nvPr/>
        </p:nvSpPr>
        <p:spPr>
          <a:xfrm>
            <a:off x="7359944" y="2189475"/>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3" name="Oval 102">
            <a:extLst>
              <a:ext uri="{FF2B5EF4-FFF2-40B4-BE49-F238E27FC236}">
                <a16:creationId xmlns:a16="http://schemas.microsoft.com/office/drawing/2014/main" id="{32B98B9C-E01E-5C09-6882-67D63216CCF5}"/>
              </a:ext>
            </a:extLst>
          </p:cNvPr>
          <p:cNvSpPr/>
          <p:nvPr/>
        </p:nvSpPr>
        <p:spPr>
          <a:xfrm>
            <a:off x="7370455" y="492914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4" name="Oval 103">
            <a:extLst>
              <a:ext uri="{FF2B5EF4-FFF2-40B4-BE49-F238E27FC236}">
                <a16:creationId xmlns:a16="http://schemas.microsoft.com/office/drawing/2014/main" id="{57AA91C1-A5E0-1465-6857-5BF2768EA4C2}"/>
              </a:ext>
            </a:extLst>
          </p:cNvPr>
          <p:cNvSpPr/>
          <p:nvPr/>
        </p:nvSpPr>
        <p:spPr>
          <a:xfrm>
            <a:off x="7695683" y="264018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 name="Oval 104">
            <a:extLst>
              <a:ext uri="{FF2B5EF4-FFF2-40B4-BE49-F238E27FC236}">
                <a16:creationId xmlns:a16="http://schemas.microsoft.com/office/drawing/2014/main" id="{BE8F143A-E897-0B55-F7FF-6E482CD98AA0}"/>
              </a:ext>
            </a:extLst>
          </p:cNvPr>
          <p:cNvSpPr/>
          <p:nvPr/>
        </p:nvSpPr>
        <p:spPr>
          <a:xfrm>
            <a:off x="7359944" y="303959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6" name="Oval 105">
            <a:extLst>
              <a:ext uri="{FF2B5EF4-FFF2-40B4-BE49-F238E27FC236}">
                <a16:creationId xmlns:a16="http://schemas.microsoft.com/office/drawing/2014/main" id="{1FF27FC9-B7C3-C37E-57DB-F8019341A8AC}"/>
              </a:ext>
            </a:extLst>
          </p:cNvPr>
          <p:cNvSpPr/>
          <p:nvPr/>
        </p:nvSpPr>
        <p:spPr>
          <a:xfrm>
            <a:off x="7695683" y="349031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7" name="Oval 106">
            <a:extLst>
              <a:ext uri="{FF2B5EF4-FFF2-40B4-BE49-F238E27FC236}">
                <a16:creationId xmlns:a16="http://schemas.microsoft.com/office/drawing/2014/main" id="{A60DA160-5CAF-2630-05E9-03D8493E5205}"/>
              </a:ext>
            </a:extLst>
          </p:cNvPr>
          <p:cNvSpPr/>
          <p:nvPr/>
        </p:nvSpPr>
        <p:spPr>
          <a:xfrm>
            <a:off x="7359944" y="391272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Oval 107">
            <a:extLst>
              <a:ext uri="{FF2B5EF4-FFF2-40B4-BE49-F238E27FC236}">
                <a16:creationId xmlns:a16="http://schemas.microsoft.com/office/drawing/2014/main" id="{CBA456CC-152A-C16B-30C3-1F85E4E3F47E}"/>
              </a:ext>
            </a:extLst>
          </p:cNvPr>
          <p:cNvSpPr/>
          <p:nvPr/>
        </p:nvSpPr>
        <p:spPr>
          <a:xfrm>
            <a:off x="7695683" y="4363432"/>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9" name="Oval 108">
            <a:extLst>
              <a:ext uri="{FF2B5EF4-FFF2-40B4-BE49-F238E27FC236}">
                <a16:creationId xmlns:a16="http://schemas.microsoft.com/office/drawing/2014/main" id="{F7974BE8-13E1-9663-34B6-008D8BB1EA11}"/>
              </a:ext>
            </a:extLst>
          </p:cNvPr>
          <p:cNvSpPr/>
          <p:nvPr/>
        </p:nvSpPr>
        <p:spPr>
          <a:xfrm>
            <a:off x="7706194" y="545600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10" name="Group 109">
            <a:extLst>
              <a:ext uri="{FF2B5EF4-FFF2-40B4-BE49-F238E27FC236}">
                <a16:creationId xmlns:a16="http://schemas.microsoft.com/office/drawing/2014/main" id="{DDA14FEC-C745-2932-2526-7B354AB9DD5C}"/>
              </a:ext>
            </a:extLst>
          </p:cNvPr>
          <p:cNvGrpSpPr/>
          <p:nvPr/>
        </p:nvGrpSpPr>
        <p:grpSpPr>
          <a:xfrm>
            <a:off x="8399142" y="2127749"/>
            <a:ext cx="2817319" cy="293202"/>
            <a:chOff x="7998846" y="1867220"/>
            <a:chExt cx="3448967" cy="253573"/>
          </a:xfrm>
        </p:grpSpPr>
        <p:cxnSp>
          <p:nvCxnSpPr>
            <p:cNvPr id="111" name="Straight Connector 110">
              <a:extLst>
                <a:ext uri="{FF2B5EF4-FFF2-40B4-BE49-F238E27FC236}">
                  <a16:creationId xmlns:a16="http://schemas.microsoft.com/office/drawing/2014/main" id="{8D27C207-A35B-1357-57A8-B10413E992E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17DB363-D8B1-952C-2BD3-AB2FAF891056}"/>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D1542CA-9A41-FADA-801A-D3E75F8BDF7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880ADB3-33A6-B5C8-3A21-1E1337462B4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B8A2998-ECFA-4B9A-D0BB-37F6CC996E6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4E074C1-E354-2760-396D-AB0EDDF6935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0A43951-3713-5091-F1BA-12693B2CB242}"/>
              </a:ext>
            </a:extLst>
          </p:cNvPr>
          <p:cNvGrpSpPr/>
          <p:nvPr/>
        </p:nvGrpSpPr>
        <p:grpSpPr>
          <a:xfrm>
            <a:off x="8399142" y="2582326"/>
            <a:ext cx="2817319" cy="293202"/>
            <a:chOff x="7998846" y="1867220"/>
            <a:chExt cx="3448967" cy="253573"/>
          </a:xfrm>
        </p:grpSpPr>
        <p:cxnSp>
          <p:nvCxnSpPr>
            <p:cNvPr id="118" name="Straight Connector 117">
              <a:extLst>
                <a:ext uri="{FF2B5EF4-FFF2-40B4-BE49-F238E27FC236}">
                  <a16:creationId xmlns:a16="http://schemas.microsoft.com/office/drawing/2014/main" id="{766E0CE5-299E-8B04-8FCD-332E15C5823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0279A9-FF64-D700-F201-F5A4FA5BBBB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83CBD50-4C01-A0B4-AA53-3876F5EF38F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F767D11-833F-A2A3-E467-F30E89F6A8D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48CFDFC-38E6-DECF-45A6-6B97013AC07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0F44D05-332F-EA2E-91A4-B382B1CAA93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68BBDE13-428F-F747-1549-40906BE38181}"/>
              </a:ext>
            </a:extLst>
          </p:cNvPr>
          <p:cNvGrpSpPr/>
          <p:nvPr/>
        </p:nvGrpSpPr>
        <p:grpSpPr>
          <a:xfrm>
            <a:off x="8399142" y="3004053"/>
            <a:ext cx="2817319" cy="293202"/>
            <a:chOff x="7998846" y="1867220"/>
            <a:chExt cx="3448967" cy="253573"/>
          </a:xfrm>
        </p:grpSpPr>
        <p:cxnSp>
          <p:nvCxnSpPr>
            <p:cNvPr id="125" name="Straight Connector 124">
              <a:extLst>
                <a:ext uri="{FF2B5EF4-FFF2-40B4-BE49-F238E27FC236}">
                  <a16:creationId xmlns:a16="http://schemas.microsoft.com/office/drawing/2014/main" id="{4FBA0CF8-0523-4283-3FED-3DF3B6A9713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F77471E-B461-CF4B-B714-A2BAFB2C8DB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E8DD967-1876-AD2F-7234-8D0CECFE6F4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2D5E130-2178-49EE-083A-89D8AC2239EC}"/>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C0A8702-940D-2B2C-97DC-A13DBC58F16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3EC42FC-9D67-D646-1C67-B7E3040E7516}"/>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DC1A9F02-78A8-CDF5-F900-0A351AE7A3EA}"/>
              </a:ext>
            </a:extLst>
          </p:cNvPr>
          <p:cNvGrpSpPr/>
          <p:nvPr/>
        </p:nvGrpSpPr>
        <p:grpSpPr>
          <a:xfrm>
            <a:off x="8399142" y="3463054"/>
            <a:ext cx="2817319" cy="293202"/>
            <a:chOff x="7998846" y="1867220"/>
            <a:chExt cx="3448967" cy="253573"/>
          </a:xfrm>
        </p:grpSpPr>
        <p:cxnSp>
          <p:nvCxnSpPr>
            <p:cNvPr id="132" name="Straight Connector 131">
              <a:extLst>
                <a:ext uri="{FF2B5EF4-FFF2-40B4-BE49-F238E27FC236}">
                  <a16:creationId xmlns:a16="http://schemas.microsoft.com/office/drawing/2014/main" id="{84A006AE-EABA-53A3-D349-011D84F3F63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86337B0-4746-827D-903E-3A947E4175B7}"/>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F90BE2D-E682-0E64-95FF-1F6C213881C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0CA7460-DC09-49A6-CD4C-9F6D7D759F8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BE068BB-672E-AD52-241F-E3D0098B5FF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648D05B-7FBC-9D86-5B8B-1BF7A24AB7D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DEE686C2-DC60-A06C-7916-C552E43C2469}"/>
              </a:ext>
            </a:extLst>
          </p:cNvPr>
          <p:cNvGrpSpPr/>
          <p:nvPr/>
        </p:nvGrpSpPr>
        <p:grpSpPr>
          <a:xfrm>
            <a:off x="8399142" y="3867914"/>
            <a:ext cx="2817319" cy="293202"/>
            <a:chOff x="7998846" y="1867220"/>
            <a:chExt cx="3448967" cy="253573"/>
          </a:xfrm>
        </p:grpSpPr>
        <p:cxnSp>
          <p:nvCxnSpPr>
            <p:cNvPr id="139" name="Straight Connector 138">
              <a:extLst>
                <a:ext uri="{FF2B5EF4-FFF2-40B4-BE49-F238E27FC236}">
                  <a16:creationId xmlns:a16="http://schemas.microsoft.com/office/drawing/2014/main" id="{B8510569-EFB1-14DC-76D1-02430E90936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80E32BD-91F3-C55B-829A-AB8D02D0140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3180E1B-CB8C-4EE4-69F0-84EFCBD79D1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B9F66E-F460-4690-96B4-F2BCEBE75724}"/>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3C5788C-8BF5-97F6-C197-130F0FF1F64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B80781C-B895-8CD9-BDC0-4F52BAF0614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9FCFC78E-43B0-6790-970D-FB51F7013B5E}"/>
              </a:ext>
            </a:extLst>
          </p:cNvPr>
          <p:cNvGrpSpPr/>
          <p:nvPr/>
        </p:nvGrpSpPr>
        <p:grpSpPr>
          <a:xfrm>
            <a:off x="8399142" y="4275534"/>
            <a:ext cx="2817319" cy="293202"/>
            <a:chOff x="7998846" y="1867220"/>
            <a:chExt cx="3448967" cy="253573"/>
          </a:xfrm>
        </p:grpSpPr>
        <p:cxnSp>
          <p:nvCxnSpPr>
            <p:cNvPr id="146" name="Straight Connector 145">
              <a:extLst>
                <a:ext uri="{FF2B5EF4-FFF2-40B4-BE49-F238E27FC236}">
                  <a16:creationId xmlns:a16="http://schemas.microsoft.com/office/drawing/2014/main" id="{B4CC3696-3389-A36A-56F6-E6C67BF22CD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C2A78F4-F7A5-815B-4CB5-BB8A5B3AE43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E8DD5E-E613-BEB0-D2A9-A941D08702C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078D18E-A889-5FE5-FB11-5AF3AA73A92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AD5A658-3290-70CB-EA7B-AFCF394C6F7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09C0065-5C24-DC82-6FC9-695BA778901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4DCD2A44-E798-45F7-5629-203151E34157}"/>
              </a:ext>
            </a:extLst>
          </p:cNvPr>
          <p:cNvGrpSpPr/>
          <p:nvPr/>
        </p:nvGrpSpPr>
        <p:grpSpPr>
          <a:xfrm>
            <a:off x="8399142" y="4868246"/>
            <a:ext cx="2817319" cy="293202"/>
            <a:chOff x="7998846" y="1867220"/>
            <a:chExt cx="3448967" cy="253573"/>
          </a:xfrm>
        </p:grpSpPr>
        <p:cxnSp>
          <p:nvCxnSpPr>
            <p:cNvPr id="153" name="Straight Connector 152">
              <a:extLst>
                <a:ext uri="{FF2B5EF4-FFF2-40B4-BE49-F238E27FC236}">
                  <a16:creationId xmlns:a16="http://schemas.microsoft.com/office/drawing/2014/main" id="{8C677881-1A55-6B0B-16E7-9770E9067BE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1E76C91-92FB-6FCE-F1BD-94A54233FFD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85D7906-8640-EC04-F9FB-D8E2841427E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E27D48C-ECAF-364A-724B-143E124C337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A852ABE-EC1C-AD89-6A43-443FB9E1AE5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C813F63-D897-BCE2-9958-04E5F67E709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117BF66A-672A-C891-1AC7-0D9CFBDC1283}"/>
              </a:ext>
            </a:extLst>
          </p:cNvPr>
          <p:cNvGrpSpPr/>
          <p:nvPr/>
        </p:nvGrpSpPr>
        <p:grpSpPr>
          <a:xfrm>
            <a:off x="8399142" y="5392186"/>
            <a:ext cx="2817319" cy="293202"/>
            <a:chOff x="7998846" y="1867220"/>
            <a:chExt cx="3448967" cy="253573"/>
          </a:xfrm>
        </p:grpSpPr>
        <p:cxnSp>
          <p:nvCxnSpPr>
            <p:cNvPr id="160" name="Straight Connector 159">
              <a:extLst>
                <a:ext uri="{FF2B5EF4-FFF2-40B4-BE49-F238E27FC236}">
                  <a16:creationId xmlns:a16="http://schemas.microsoft.com/office/drawing/2014/main" id="{3421B1E0-8C2E-5C52-2E7D-A1B7180EC71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E300C24-0639-0628-35A0-8D5D86DF14A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B85F61A-4EDD-3E28-AEA1-839C68363DE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C9BBFC1-6F47-B389-AF2C-1ED14024ED8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963E960-D113-1EB7-D4CF-A8E6B6BA96F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4558499-00A9-D6FF-ADCB-40C6DBDCF77D}"/>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Oval 166">
            <a:extLst>
              <a:ext uri="{FF2B5EF4-FFF2-40B4-BE49-F238E27FC236}">
                <a16:creationId xmlns:a16="http://schemas.microsoft.com/office/drawing/2014/main" id="{5EC35887-8FFE-FD72-7BB8-C7A2C09D40EF}"/>
              </a:ext>
            </a:extLst>
          </p:cNvPr>
          <p:cNvSpPr/>
          <p:nvPr/>
        </p:nvSpPr>
        <p:spPr>
          <a:xfrm>
            <a:off x="7695683" y="219073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8" name="Oval 167">
            <a:extLst>
              <a:ext uri="{FF2B5EF4-FFF2-40B4-BE49-F238E27FC236}">
                <a16:creationId xmlns:a16="http://schemas.microsoft.com/office/drawing/2014/main" id="{3E8F7A9F-628D-70FB-2093-CEEEAD610313}"/>
              </a:ext>
            </a:extLst>
          </p:cNvPr>
          <p:cNvSpPr/>
          <p:nvPr/>
        </p:nvSpPr>
        <p:spPr>
          <a:xfrm>
            <a:off x="7706194" y="493040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9" name="Oval 168">
            <a:extLst>
              <a:ext uri="{FF2B5EF4-FFF2-40B4-BE49-F238E27FC236}">
                <a16:creationId xmlns:a16="http://schemas.microsoft.com/office/drawing/2014/main" id="{C8975F13-3A7A-6207-5A6B-8A8DA6066336}"/>
              </a:ext>
            </a:extLst>
          </p:cNvPr>
          <p:cNvSpPr/>
          <p:nvPr/>
        </p:nvSpPr>
        <p:spPr>
          <a:xfrm>
            <a:off x="7359944" y="2638927"/>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0" name="Oval 169">
            <a:extLst>
              <a:ext uri="{FF2B5EF4-FFF2-40B4-BE49-F238E27FC236}">
                <a16:creationId xmlns:a16="http://schemas.microsoft.com/office/drawing/2014/main" id="{30B9DBF7-456D-61E5-B73D-A3E18D4C1EF6}"/>
              </a:ext>
            </a:extLst>
          </p:cNvPr>
          <p:cNvSpPr/>
          <p:nvPr/>
        </p:nvSpPr>
        <p:spPr>
          <a:xfrm>
            <a:off x="7695683" y="304085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1" name="Oval 170">
            <a:extLst>
              <a:ext uri="{FF2B5EF4-FFF2-40B4-BE49-F238E27FC236}">
                <a16:creationId xmlns:a16="http://schemas.microsoft.com/office/drawing/2014/main" id="{EE999F6D-C857-8045-40D5-4478A3D6C7F7}"/>
              </a:ext>
            </a:extLst>
          </p:cNvPr>
          <p:cNvSpPr/>
          <p:nvPr/>
        </p:nvSpPr>
        <p:spPr>
          <a:xfrm>
            <a:off x="7359944" y="348905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2" name="Oval 171">
            <a:extLst>
              <a:ext uri="{FF2B5EF4-FFF2-40B4-BE49-F238E27FC236}">
                <a16:creationId xmlns:a16="http://schemas.microsoft.com/office/drawing/2014/main" id="{46480E89-3958-A8F2-B677-F2A9C316939F}"/>
              </a:ext>
            </a:extLst>
          </p:cNvPr>
          <p:cNvSpPr/>
          <p:nvPr/>
        </p:nvSpPr>
        <p:spPr>
          <a:xfrm>
            <a:off x="7695683" y="391398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3" name="Oval 172">
            <a:extLst>
              <a:ext uri="{FF2B5EF4-FFF2-40B4-BE49-F238E27FC236}">
                <a16:creationId xmlns:a16="http://schemas.microsoft.com/office/drawing/2014/main" id="{F4ECEEB2-9270-B95C-F6F4-6F1D33E6D8A8}"/>
              </a:ext>
            </a:extLst>
          </p:cNvPr>
          <p:cNvSpPr/>
          <p:nvPr/>
        </p:nvSpPr>
        <p:spPr>
          <a:xfrm>
            <a:off x="7359944" y="4362172"/>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4" name="Oval 173">
            <a:extLst>
              <a:ext uri="{FF2B5EF4-FFF2-40B4-BE49-F238E27FC236}">
                <a16:creationId xmlns:a16="http://schemas.microsoft.com/office/drawing/2014/main" id="{E1E29C54-0BBB-E028-4682-7328D0234C37}"/>
              </a:ext>
            </a:extLst>
          </p:cNvPr>
          <p:cNvSpPr/>
          <p:nvPr/>
        </p:nvSpPr>
        <p:spPr>
          <a:xfrm>
            <a:off x="7370455" y="5454747"/>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56690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508D-A5F3-D4A7-1F1E-8A3B834456CB}"/>
            </a:ext>
          </a:extLst>
        </p:cNvPr>
        <p:cNvGrpSpPr/>
        <p:nvPr/>
      </p:nvGrpSpPr>
      <p:grpSpPr>
        <a:xfrm>
          <a:off x="0" y="0"/>
          <a:ext cx="0" cy="0"/>
          <a:chOff x="0" y="0"/>
          <a:chExt cx="0" cy="0"/>
        </a:xfrm>
      </p:grpSpPr>
      <p:graphicFrame>
        <p:nvGraphicFramePr>
          <p:cNvPr id="104" name="Table 103">
            <a:extLst>
              <a:ext uri="{FF2B5EF4-FFF2-40B4-BE49-F238E27FC236}">
                <a16:creationId xmlns:a16="http://schemas.microsoft.com/office/drawing/2014/main" id="{4FC6A410-6C11-7AB9-8A6C-AB065F2FC26D}"/>
              </a:ext>
            </a:extLst>
          </p:cNvPr>
          <p:cNvGraphicFramePr>
            <a:graphicFrameLocks/>
          </p:cNvGraphicFramePr>
          <p:nvPr>
            <p:extLst>
              <p:ext uri="{D42A27DB-BD31-4B8C-83A1-F6EECF244321}">
                <p14:modId xmlns:p14="http://schemas.microsoft.com/office/powerpoint/2010/main" val="3484826248"/>
              </p:ext>
            </p:extLst>
          </p:nvPr>
        </p:nvGraphicFramePr>
        <p:xfrm>
          <a:off x="415147" y="1260842"/>
          <a:ext cx="11430086" cy="5264371"/>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090357">
                  <a:extLst>
                    <a:ext uri="{9D8B030D-6E8A-4147-A177-3AD203B41FA5}">
                      <a16:colId xmlns:a16="http://schemas.microsoft.com/office/drawing/2014/main" val="3537765484"/>
                    </a:ext>
                  </a:extLst>
                </a:gridCol>
                <a:gridCol w="544201">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25553">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42389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Corporate induction, including Understanding your role and personal development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your own role</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work in ways that have been agreed with your employer</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working relationships in adult social care</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and work in partnership with others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Agree your own personal development plan</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Develop your own knowledge, skills and understanding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96602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Demonstrating effective interpersonal skills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importance of effective communication in the workplace</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how to meet the communication and language needs, wishes and preferences of individuals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how to promote effective communication with individuals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Use a range of communication methods, and support the appropriate and safe use of communication aids and technologies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principles and practices relating to confidentially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16174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equality, diversity and inclusion are part of your practice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importance of equality, diversity, inclusion, and human rights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Work in an inclusive way</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Access information, advice and support about equality, diversity, inclusion and human rights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06F635D-0CA4-273C-C8AB-8E4EEE910F04}"/>
              </a:ext>
            </a:extLst>
          </p:cNvPr>
          <p:cNvSpPr txBox="1">
            <a:spLocks/>
          </p:cNvSpPr>
          <p:nvPr/>
        </p:nvSpPr>
        <p:spPr>
          <a:xfrm>
            <a:off x="0" y="0"/>
            <a:ext cx="0" cy="0"/>
          </a:xfrm>
        </p:spPr>
        <p:txBody>
          <a:bodyPr/>
          <a:lstStyle>
            <a:defPPr>
              <a:defRPr kern="0"/>
            </a:defPPr>
          </a:lstStyle>
          <a:p>
            <a:fld id="{06A44ADC-FBC0-4698-B0EC-1AD4A4060383}" type="slidenum">
              <a:rPr lang="en-GB" smtClean="0"/>
              <a:pPr/>
              <a:t>11</a:t>
            </a:fld>
            <a:endParaRPr lang="en-GB"/>
          </a:p>
        </p:txBody>
      </p:sp>
      <p:sp>
        <p:nvSpPr>
          <p:cNvPr id="9" name="Rectangle: Rounded Corners 8">
            <a:extLst>
              <a:ext uri="{FF2B5EF4-FFF2-40B4-BE49-F238E27FC236}">
                <a16:creationId xmlns:a16="http://schemas.microsoft.com/office/drawing/2014/main" id="{1B691B78-5C2F-F9AB-E5F9-41BB5CB0219E}"/>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2C8BA537-0DA6-8BE0-7217-6A076F801291}"/>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CD07E82B-982E-B7DF-7B49-3B83F47D5C97}"/>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864AB030-CC25-2B4C-76B5-541BEB908046}"/>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3E4BFD38-4631-7F7C-5625-CB793814857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2" action="ppaction://hlinksldjump"/>
            <a:extLst>
              <a:ext uri="{FF2B5EF4-FFF2-40B4-BE49-F238E27FC236}">
                <a16:creationId xmlns:a16="http://schemas.microsoft.com/office/drawing/2014/main" id="{3EF422CF-2993-13EA-681F-D0408C5146EC}"/>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CB3914D5-C6D5-2274-FE30-00583B6BA043}"/>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163D5FF2-DE5E-F75A-8C6C-E285FBBE9269}"/>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256CD4F3-B856-DE65-8B7F-B88A57E70D72}"/>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9F36B4A-2159-D381-8DD9-5E5550BCE1CF}"/>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C1345B9-1462-A5A2-8D70-3157AFB9F226}"/>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6353DB1-D316-D7E9-CAF4-F2C3260F5295}"/>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045A930-1124-3B48-2741-FA756665210A}"/>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TextBox 2">
            <a:extLst>
              <a:ext uri="{FF2B5EF4-FFF2-40B4-BE49-F238E27FC236}">
                <a16:creationId xmlns:a16="http://schemas.microsoft.com/office/drawing/2014/main" id="{09DAA807-7CC2-F7F2-6F57-81B4D8AD8CCA}"/>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2" name="TextBox 1">
            <a:extLst>
              <a:ext uri="{FF2B5EF4-FFF2-40B4-BE49-F238E27FC236}">
                <a16:creationId xmlns:a16="http://schemas.microsoft.com/office/drawing/2014/main" id="{5D371DE5-02BA-D872-DEA0-3277A47E9A78}"/>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grpSp>
        <p:nvGrpSpPr>
          <p:cNvPr id="17" name="Group 16">
            <a:extLst>
              <a:ext uri="{FF2B5EF4-FFF2-40B4-BE49-F238E27FC236}">
                <a16:creationId xmlns:a16="http://schemas.microsoft.com/office/drawing/2014/main" id="{B0B9F3BB-AE0E-F154-63EE-4A481FD705A6}"/>
              </a:ext>
            </a:extLst>
          </p:cNvPr>
          <p:cNvGrpSpPr/>
          <p:nvPr/>
        </p:nvGrpSpPr>
        <p:grpSpPr>
          <a:xfrm>
            <a:off x="5992404" y="2401111"/>
            <a:ext cx="3827594" cy="646668"/>
            <a:chOff x="6090704" y="3952941"/>
            <a:chExt cx="3827594" cy="646668"/>
          </a:xfrm>
        </p:grpSpPr>
        <p:sp>
          <p:nvSpPr>
            <p:cNvPr id="18" name="Oval 17">
              <a:extLst>
                <a:ext uri="{FF2B5EF4-FFF2-40B4-BE49-F238E27FC236}">
                  <a16:creationId xmlns:a16="http://schemas.microsoft.com/office/drawing/2014/main" id="{D138B24E-1587-58E3-0173-5CA46E0BCED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Oval 18">
              <a:extLst>
                <a:ext uri="{FF2B5EF4-FFF2-40B4-BE49-F238E27FC236}">
                  <a16:creationId xmlns:a16="http://schemas.microsoft.com/office/drawing/2014/main" id="{A365F430-DBBE-556A-5312-65071D93D3DB}"/>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0" name="Group 19">
              <a:extLst>
                <a:ext uri="{FF2B5EF4-FFF2-40B4-BE49-F238E27FC236}">
                  <a16:creationId xmlns:a16="http://schemas.microsoft.com/office/drawing/2014/main" id="{0A02B918-6EF4-949E-89EC-B3B483AE47AF}"/>
                </a:ext>
              </a:extLst>
            </p:cNvPr>
            <p:cNvGrpSpPr/>
            <p:nvPr/>
          </p:nvGrpSpPr>
          <p:grpSpPr>
            <a:xfrm>
              <a:off x="6290207" y="3952941"/>
              <a:ext cx="3628091" cy="646668"/>
              <a:chOff x="3706661" y="2326116"/>
              <a:chExt cx="4441515" cy="559265"/>
            </a:xfrm>
          </p:grpSpPr>
          <p:grpSp>
            <p:nvGrpSpPr>
              <p:cNvPr id="21" name="Group 20">
                <a:extLst>
                  <a:ext uri="{FF2B5EF4-FFF2-40B4-BE49-F238E27FC236}">
                    <a16:creationId xmlns:a16="http://schemas.microsoft.com/office/drawing/2014/main" id="{133F00A0-246D-0749-C1D9-39DD88FAEC20}"/>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81F96755-5A5C-8601-4327-35CEB4C96B6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5280FE-7BB5-57F7-BBC1-85782B25A98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41B3AF-8F2C-0123-383D-4395B98FC86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D27498-943A-B2DF-6215-A111B28BFDA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B288F4-2FA7-BE9F-1F92-1C82EAFF62F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67C9A0C-E8CD-0151-B8DA-2553C5D52AA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2859DA22-EDED-00A8-DD05-8ED69203C46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3" name="TextBox 22">
                <a:extLst>
                  <a:ext uri="{FF2B5EF4-FFF2-40B4-BE49-F238E27FC236}">
                    <a16:creationId xmlns:a16="http://schemas.microsoft.com/office/drawing/2014/main" id="{8AAF96F7-8EFB-F2BB-CF25-76B0E2497D1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8" name="TextBox 27">
                <a:extLst>
                  <a:ext uri="{FF2B5EF4-FFF2-40B4-BE49-F238E27FC236}">
                    <a16:creationId xmlns:a16="http://schemas.microsoft.com/office/drawing/2014/main" id="{5CC1769D-0E71-12FC-1E32-1ADB9FBE3BF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D9217EA3-26AE-B24E-CE96-5857368699B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D5916BFE-E013-892A-F88F-A92CEFADE6C8}"/>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1" name="Group 40">
            <a:extLst>
              <a:ext uri="{FF2B5EF4-FFF2-40B4-BE49-F238E27FC236}">
                <a16:creationId xmlns:a16="http://schemas.microsoft.com/office/drawing/2014/main" id="{1EA30F34-1346-13E6-0D53-85576241BCAD}"/>
              </a:ext>
            </a:extLst>
          </p:cNvPr>
          <p:cNvGrpSpPr/>
          <p:nvPr/>
        </p:nvGrpSpPr>
        <p:grpSpPr>
          <a:xfrm>
            <a:off x="5992404" y="5683010"/>
            <a:ext cx="3827594" cy="646668"/>
            <a:chOff x="6090704" y="3952941"/>
            <a:chExt cx="3827594" cy="646668"/>
          </a:xfrm>
        </p:grpSpPr>
        <p:sp>
          <p:nvSpPr>
            <p:cNvPr id="42" name="Oval 41">
              <a:extLst>
                <a:ext uri="{FF2B5EF4-FFF2-40B4-BE49-F238E27FC236}">
                  <a16:creationId xmlns:a16="http://schemas.microsoft.com/office/drawing/2014/main" id="{22F6F47E-267B-9364-858D-BFDEBB9A91C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3" name="Oval 42">
              <a:extLst>
                <a:ext uri="{FF2B5EF4-FFF2-40B4-BE49-F238E27FC236}">
                  <a16:creationId xmlns:a16="http://schemas.microsoft.com/office/drawing/2014/main" id="{85032F28-A8C2-42DF-C037-B5A22A541FF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44" name="Group 43">
              <a:extLst>
                <a:ext uri="{FF2B5EF4-FFF2-40B4-BE49-F238E27FC236}">
                  <a16:creationId xmlns:a16="http://schemas.microsoft.com/office/drawing/2014/main" id="{0D18C1CF-3ED1-D43F-E91C-F0D8C0457DBB}"/>
                </a:ext>
              </a:extLst>
            </p:cNvPr>
            <p:cNvGrpSpPr/>
            <p:nvPr/>
          </p:nvGrpSpPr>
          <p:grpSpPr>
            <a:xfrm>
              <a:off x="6290207" y="3952941"/>
              <a:ext cx="3628091" cy="646668"/>
              <a:chOff x="3706661" y="2326116"/>
              <a:chExt cx="4441515" cy="559265"/>
            </a:xfrm>
          </p:grpSpPr>
          <p:grpSp>
            <p:nvGrpSpPr>
              <p:cNvPr id="45" name="Group 44">
                <a:extLst>
                  <a:ext uri="{FF2B5EF4-FFF2-40B4-BE49-F238E27FC236}">
                    <a16:creationId xmlns:a16="http://schemas.microsoft.com/office/drawing/2014/main" id="{FCBAB6E1-0CF5-3D04-A8E3-CE552C61BE38}"/>
                  </a:ext>
                </a:extLst>
              </p:cNvPr>
              <p:cNvGrpSpPr/>
              <p:nvPr/>
            </p:nvGrpSpPr>
            <p:grpSpPr>
              <a:xfrm>
                <a:off x="4200749" y="2631808"/>
                <a:ext cx="3448967" cy="253573"/>
                <a:chOff x="7998846" y="1867220"/>
                <a:chExt cx="3448967" cy="253573"/>
              </a:xfrm>
            </p:grpSpPr>
            <p:cxnSp>
              <p:nvCxnSpPr>
                <p:cNvPr id="51" name="Straight Connector 50">
                  <a:extLst>
                    <a:ext uri="{FF2B5EF4-FFF2-40B4-BE49-F238E27FC236}">
                      <a16:creationId xmlns:a16="http://schemas.microsoft.com/office/drawing/2014/main" id="{E5463770-168F-3478-CAA9-B87FC2E771F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7CB203-3714-6AD2-25FB-E71C755B0301}"/>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E5AE805-5B50-93A4-30F7-D1AFF9E471D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80A27F-64E7-4244-1847-1AF37642FB8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0DBF27A-0076-B007-58AE-BED57B6D16F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92C7E5-E5D1-322A-3EF1-75F936A86051}"/>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26376BDF-043D-B4AC-2691-26CC0F1C2F19}"/>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47" name="TextBox 46">
                <a:extLst>
                  <a:ext uri="{FF2B5EF4-FFF2-40B4-BE49-F238E27FC236}">
                    <a16:creationId xmlns:a16="http://schemas.microsoft.com/office/drawing/2014/main" id="{5DC0C0B8-1EB9-7C44-FABA-4A43EC33FE95}"/>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48" name="TextBox 47">
                <a:extLst>
                  <a:ext uri="{FF2B5EF4-FFF2-40B4-BE49-F238E27FC236}">
                    <a16:creationId xmlns:a16="http://schemas.microsoft.com/office/drawing/2014/main" id="{A27B28A2-568C-0B1C-005B-480C5B92EA41}"/>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9" name="TextBox 48">
                <a:extLst>
                  <a:ext uri="{FF2B5EF4-FFF2-40B4-BE49-F238E27FC236}">
                    <a16:creationId xmlns:a16="http://schemas.microsoft.com/office/drawing/2014/main" id="{F2FC79F6-E7DD-39F7-E398-2E538C450A2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0" name="TextBox 49">
                <a:extLst>
                  <a:ext uri="{FF2B5EF4-FFF2-40B4-BE49-F238E27FC236}">
                    <a16:creationId xmlns:a16="http://schemas.microsoft.com/office/drawing/2014/main" id="{57D17EA4-5B7E-AFD7-F53F-A5B35F023BB9}"/>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1" name="Group 60">
            <a:extLst>
              <a:ext uri="{FF2B5EF4-FFF2-40B4-BE49-F238E27FC236}">
                <a16:creationId xmlns:a16="http://schemas.microsoft.com/office/drawing/2014/main" id="{8053980E-129D-D154-4581-744D6B168F07}"/>
              </a:ext>
            </a:extLst>
          </p:cNvPr>
          <p:cNvGrpSpPr/>
          <p:nvPr/>
        </p:nvGrpSpPr>
        <p:grpSpPr>
          <a:xfrm>
            <a:off x="5992404" y="3989570"/>
            <a:ext cx="3827594" cy="646668"/>
            <a:chOff x="6090704" y="3952941"/>
            <a:chExt cx="3827594" cy="646668"/>
          </a:xfrm>
        </p:grpSpPr>
        <p:sp>
          <p:nvSpPr>
            <p:cNvPr id="62" name="Oval 61">
              <a:extLst>
                <a:ext uri="{FF2B5EF4-FFF2-40B4-BE49-F238E27FC236}">
                  <a16:creationId xmlns:a16="http://schemas.microsoft.com/office/drawing/2014/main" id="{25C40B9E-C645-BE3E-72CC-63C90308FE03}"/>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3" name="Oval 62">
              <a:extLst>
                <a:ext uri="{FF2B5EF4-FFF2-40B4-BE49-F238E27FC236}">
                  <a16:creationId xmlns:a16="http://schemas.microsoft.com/office/drawing/2014/main" id="{84B32C45-5D74-5D7A-5B33-DF1554B2055D}"/>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4" name="Group 63">
              <a:extLst>
                <a:ext uri="{FF2B5EF4-FFF2-40B4-BE49-F238E27FC236}">
                  <a16:creationId xmlns:a16="http://schemas.microsoft.com/office/drawing/2014/main" id="{21E2851F-C76B-0002-600E-E90764756E8A}"/>
                </a:ext>
              </a:extLst>
            </p:cNvPr>
            <p:cNvGrpSpPr/>
            <p:nvPr/>
          </p:nvGrpSpPr>
          <p:grpSpPr>
            <a:xfrm>
              <a:off x="6290207" y="3952941"/>
              <a:ext cx="3628091" cy="646668"/>
              <a:chOff x="3706661" y="2326116"/>
              <a:chExt cx="4441515" cy="559265"/>
            </a:xfrm>
          </p:grpSpPr>
          <p:grpSp>
            <p:nvGrpSpPr>
              <p:cNvPr id="65" name="Group 64">
                <a:extLst>
                  <a:ext uri="{FF2B5EF4-FFF2-40B4-BE49-F238E27FC236}">
                    <a16:creationId xmlns:a16="http://schemas.microsoft.com/office/drawing/2014/main" id="{F2E3E3AB-9AA5-D5CD-5723-FDAAF60F3F14}"/>
                  </a:ext>
                </a:extLst>
              </p:cNvPr>
              <p:cNvGrpSpPr/>
              <p:nvPr/>
            </p:nvGrpSpPr>
            <p:grpSpPr>
              <a:xfrm>
                <a:off x="4200749" y="2631808"/>
                <a:ext cx="3448967" cy="253573"/>
                <a:chOff x="7998846" y="1867220"/>
                <a:chExt cx="3448967" cy="253573"/>
              </a:xfrm>
            </p:grpSpPr>
            <p:cxnSp>
              <p:nvCxnSpPr>
                <p:cNvPr id="71" name="Straight Connector 70">
                  <a:extLst>
                    <a:ext uri="{FF2B5EF4-FFF2-40B4-BE49-F238E27FC236}">
                      <a16:creationId xmlns:a16="http://schemas.microsoft.com/office/drawing/2014/main" id="{0945173A-A628-F224-D1C9-31C382146DD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CE6EEF2-6846-E15C-B3D9-EC76A0C2B38E}"/>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DF44E4D-AF4C-6E8D-45C1-E5EC949070C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BD65C86-A8B6-BE87-E7D7-2D195BFF025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B0C38A-FF63-B80F-812C-B1CD42AED35C}"/>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16C1C83-75B7-68A7-E4F3-FE2365C1FAB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E563DDBF-0E31-366A-DCC2-7D7B2D13B0ED}"/>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67" name="TextBox 66">
                <a:extLst>
                  <a:ext uri="{FF2B5EF4-FFF2-40B4-BE49-F238E27FC236}">
                    <a16:creationId xmlns:a16="http://schemas.microsoft.com/office/drawing/2014/main" id="{4A3C7C9F-91FC-5284-4857-66C89F522F9C}"/>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68" name="TextBox 67">
                <a:extLst>
                  <a:ext uri="{FF2B5EF4-FFF2-40B4-BE49-F238E27FC236}">
                    <a16:creationId xmlns:a16="http://schemas.microsoft.com/office/drawing/2014/main" id="{B317CA70-4E36-396F-6821-C970D6AEA1A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69" name="TextBox 68">
                <a:extLst>
                  <a:ext uri="{FF2B5EF4-FFF2-40B4-BE49-F238E27FC236}">
                    <a16:creationId xmlns:a16="http://schemas.microsoft.com/office/drawing/2014/main" id="{D8B5D079-D3B6-CEBE-F3BB-8399AAA4390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0" name="TextBox 69">
                <a:extLst>
                  <a:ext uri="{FF2B5EF4-FFF2-40B4-BE49-F238E27FC236}">
                    <a16:creationId xmlns:a16="http://schemas.microsoft.com/office/drawing/2014/main" id="{4741AC5D-1291-84A3-7877-D0CCEB6046ED}"/>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79" name="TextBox 78">
            <a:extLst>
              <a:ext uri="{FF2B5EF4-FFF2-40B4-BE49-F238E27FC236}">
                <a16:creationId xmlns:a16="http://schemas.microsoft.com/office/drawing/2014/main" id="{6779333B-32CF-8C78-BCDA-266C1EE59958}"/>
              </a:ext>
            </a:extLst>
          </p:cNvPr>
          <p:cNvSpPr txBox="1"/>
          <p:nvPr/>
        </p:nvSpPr>
        <p:spPr>
          <a:xfrm>
            <a:off x="9785271" y="199362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3" name="TextBox 102">
            <a:extLst>
              <a:ext uri="{FF2B5EF4-FFF2-40B4-BE49-F238E27FC236}">
                <a16:creationId xmlns:a16="http://schemas.microsoft.com/office/drawing/2014/main" id="{7E9DA915-7A47-57CA-85DE-243F1063BEB1}"/>
              </a:ext>
            </a:extLst>
          </p:cNvPr>
          <p:cNvSpPr txBox="1"/>
          <p:nvPr/>
        </p:nvSpPr>
        <p:spPr>
          <a:xfrm>
            <a:off x="9819998" y="339180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5" name="TextBox 104">
            <a:extLst>
              <a:ext uri="{FF2B5EF4-FFF2-40B4-BE49-F238E27FC236}">
                <a16:creationId xmlns:a16="http://schemas.microsoft.com/office/drawing/2014/main" id="{7ABCB613-8FD4-4493-CB58-494288BDEF96}"/>
              </a:ext>
            </a:extLst>
          </p:cNvPr>
          <p:cNvSpPr txBox="1"/>
          <p:nvPr/>
        </p:nvSpPr>
        <p:spPr>
          <a:xfrm>
            <a:off x="9785271" y="543929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9334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7D1B-3233-2D66-F935-AA85D767380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C5421DF-53C1-525C-6AF0-5B61F41D56A9}"/>
              </a:ext>
            </a:extLst>
          </p:cNvPr>
          <p:cNvSpPr txBox="1">
            <a:spLocks/>
          </p:cNvSpPr>
          <p:nvPr/>
        </p:nvSpPr>
        <p:spPr>
          <a:xfrm>
            <a:off x="0" y="0"/>
            <a:ext cx="0" cy="0"/>
          </a:xfrm>
        </p:spPr>
        <p:txBody>
          <a:bodyPr/>
          <a:lstStyle>
            <a:defPPr>
              <a:defRPr kern="0"/>
            </a:defPPr>
          </a:lstStyle>
          <a:p>
            <a:fld id="{06A44ADC-FBC0-4698-B0EC-1AD4A4060383}" type="slidenum">
              <a:rPr lang="en-GB" smtClean="0"/>
              <a:pPr/>
              <a:t>12</a:t>
            </a:fld>
            <a:endParaRPr lang="en-GB"/>
          </a:p>
        </p:txBody>
      </p:sp>
      <p:sp>
        <p:nvSpPr>
          <p:cNvPr id="9" name="Rectangle: Rounded Corners 8">
            <a:extLst>
              <a:ext uri="{FF2B5EF4-FFF2-40B4-BE49-F238E27FC236}">
                <a16:creationId xmlns:a16="http://schemas.microsoft.com/office/drawing/2014/main" id="{DCCB31DA-3365-5DDF-B884-9F8FC22A6EFB}"/>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00E3C7BC-ACC8-1FCC-CA0C-F388D497048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13906970-6811-63EC-050E-14BAC6EE24B1}"/>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9D5D601F-21EE-88F8-224F-98694AA7712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1755462-15A9-02FE-379D-332D6BBFD95C}"/>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D5908EA9-047D-A636-D537-C325E6F3604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4237950-6A90-5AD2-9696-107487E14588}"/>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51789AFA-2FF6-EB0F-287F-96FD4FF6B73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2E247E3C-3417-1623-8F75-82CF2E60489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9FC1F20-0608-35E8-53B0-B4443F8D0F7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8F017F13-E97F-552C-5A01-AF2ED8D6C66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CDB5BA5-E7FD-3BED-63CE-1F23349B9E2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D3E4E8F-275C-28DE-770F-5C60916622C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2" name="Table 1">
            <a:extLst>
              <a:ext uri="{FF2B5EF4-FFF2-40B4-BE49-F238E27FC236}">
                <a16:creationId xmlns:a16="http://schemas.microsoft.com/office/drawing/2014/main" id="{5A7BD140-3869-42D1-22E3-0E9290A937D0}"/>
              </a:ext>
            </a:extLst>
          </p:cNvPr>
          <p:cNvGraphicFramePr>
            <a:graphicFrameLocks/>
          </p:cNvGraphicFramePr>
          <p:nvPr>
            <p:extLst>
              <p:ext uri="{D42A27DB-BD31-4B8C-83A1-F6EECF244321}">
                <p14:modId xmlns:p14="http://schemas.microsoft.com/office/powerpoint/2010/main" val="3801643517"/>
              </p:ext>
            </p:extLst>
          </p:nvPr>
        </p:nvGraphicFramePr>
        <p:xfrm>
          <a:off x="373988" y="1306893"/>
          <a:ext cx="11430086" cy="475936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307504">
                <a:tc>
                  <a:txBody>
                    <a:bodyPr/>
                    <a:lstStyle/>
                    <a:p>
                      <a:r>
                        <a:rPr lang="en-GB" sz="1200" b="1" dirty="0">
                          <a:latin typeface="Arial" panose="020B0604020202020204" pitchFamily="34" charset="0"/>
                          <a:cs typeface="Arial" panose="020B0604020202020204" pitchFamily="34" charset="0"/>
                        </a:rPr>
                        <a:t>Fire health and safety</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and know how to promote fire safety in the work setting.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Food hygiene for people who serve food and drink</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principles of food safety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food safety measures when providing food and drink for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maintain hygiene when handling food and drink.</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meet safety requirements when preparing and serving food and drink for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meet safety requirements when clearing away food and drink</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store food and drink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access additional advice or support about food safety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cook and serve a hot meal using fresh ingredients (where this is a requirement for the individual and/or setting)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3" name="TextBox 2">
            <a:extLst>
              <a:ext uri="{FF2B5EF4-FFF2-40B4-BE49-F238E27FC236}">
                <a16:creationId xmlns:a16="http://schemas.microsoft.com/office/drawing/2014/main" id="{6E1F821D-0EBA-75DA-F71A-0CF157D9FABF}"/>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8D3E8E6C-9597-73C9-7272-528A6FC87C7C}"/>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6" name="TextBox 5">
            <a:extLst>
              <a:ext uri="{FF2B5EF4-FFF2-40B4-BE49-F238E27FC236}">
                <a16:creationId xmlns:a16="http://schemas.microsoft.com/office/drawing/2014/main" id="{94432711-5634-2F80-B53B-50FD04CE64E4}"/>
              </a:ext>
            </a:extLst>
          </p:cNvPr>
          <p:cNvSpPr txBox="1"/>
          <p:nvPr/>
        </p:nvSpPr>
        <p:spPr>
          <a:xfrm>
            <a:off x="9785271" y="209753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7" name="Group 6">
            <a:extLst>
              <a:ext uri="{FF2B5EF4-FFF2-40B4-BE49-F238E27FC236}">
                <a16:creationId xmlns:a16="http://schemas.microsoft.com/office/drawing/2014/main" id="{1905F9B3-1459-3EB8-7B4C-7118225DB01D}"/>
              </a:ext>
            </a:extLst>
          </p:cNvPr>
          <p:cNvGrpSpPr/>
          <p:nvPr/>
        </p:nvGrpSpPr>
        <p:grpSpPr>
          <a:xfrm>
            <a:off x="5992404" y="2269209"/>
            <a:ext cx="3827594" cy="646668"/>
            <a:chOff x="6090704" y="3952941"/>
            <a:chExt cx="3827594" cy="646668"/>
          </a:xfrm>
        </p:grpSpPr>
        <p:sp>
          <p:nvSpPr>
            <p:cNvPr id="15" name="Oval 14">
              <a:extLst>
                <a:ext uri="{FF2B5EF4-FFF2-40B4-BE49-F238E27FC236}">
                  <a16:creationId xmlns:a16="http://schemas.microsoft.com/office/drawing/2014/main" id="{1C665CC7-E09E-EA64-4559-045DE95F11B4}"/>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59BEEA6B-81B9-3480-3EC6-BED448B358E2}"/>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7" name="Group 16">
              <a:extLst>
                <a:ext uri="{FF2B5EF4-FFF2-40B4-BE49-F238E27FC236}">
                  <a16:creationId xmlns:a16="http://schemas.microsoft.com/office/drawing/2014/main" id="{5F6E00DA-7235-5D22-A58D-3C4C4DD62105}"/>
                </a:ext>
              </a:extLst>
            </p:cNvPr>
            <p:cNvGrpSpPr/>
            <p:nvPr/>
          </p:nvGrpSpPr>
          <p:grpSpPr>
            <a:xfrm>
              <a:off x="6290207" y="3952941"/>
              <a:ext cx="3628091" cy="646668"/>
              <a:chOff x="3706661" y="2326116"/>
              <a:chExt cx="4441515" cy="559265"/>
            </a:xfrm>
          </p:grpSpPr>
          <p:grpSp>
            <p:nvGrpSpPr>
              <p:cNvPr id="18" name="Group 17">
                <a:extLst>
                  <a:ext uri="{FF2B5EF4-FFF2-40B4-BE49-F238E27FC236}">
                    <a16:creationId xmlns:a16="http://schemas.microsoft.com/office/drawing/2014/main" id="{350DF75A-E1A2-ECC7-3B0E-ED06CD292C84}"/>
                  </a:ext>
                </a:extLst>
              </p:cNvPr>
              <p:cNvGrpSpPr/>
              <p:nvPr/>
            </p:nvGrpSpPr>
            <p:grpSpPr>
              <a:xfrm>
                <a:off x="4200749" y="2631808"/>
                <a:ext cx="3448967" cy="253573"/>
                <a:chOff x="7998846" y="1867220"/>
                <a:chExt cx="3448967" cy="253573"/>
              </a:xfrm>
            </p:grpSpPr>
            <p:cxnSp>
              <p:nvCxnSpPr>
                <p:cNvPr id="25" name="Straight Connector 24">
                  <a:extLst>
                    <a:ext uri="{FF2B5EF4-FFF2-40B4-BE49-F238E27FC236}">
                      <a16:creationId xmlns:a16="http://schemas.microsoft.com/office/drawing/2014/main" id="{76261854-1F80-6144-50DB-F2ADF6A6002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C3D4CD-F707-44BC-EC3C-65298AB3FD0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DC40C9-4503-A35B-1795-18E02F4504C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C140D5-9222-2E21-BA3B-5779A5B8F1E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ACED14-F4E1-491F-7A69-21376FFCE17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DA76EA-3258-67F4-5DBE-E419CBBDF6B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53CC6FC-2FE8-2288-85AA-4418568837EA}"/>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0" name="TextBox 19">
                <a:extLst>
                  <a:ext uri="{FF2B5EF4-FFF2-40B4-BE49-F238E27FC236}">
                    <a16:creationId xmlns:a16="http://schemas.microsoft.com/office/drawing/2014/main" id="{A54F3F18-B0AC-FA97-FCF1-8B4542895E99}"/>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1" name="TextBox 20">
                <a:extLst>
                  <a:ext uri="{FF2B5EF4-FFF2-40B4-BE49-F238E27FC236}">
                    <a16:creationId xmlns:a16="http://schemas.microsoft.com/office/drawing/2014/main" id="{3DC65E56-B850-6DB7-213E-D7AEC25C7CFF}"/>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2" name="TextBox 21">
                <a:extLst>
                  <a:ext uri="{FF2B5EF4-FFF2-40B4-BE49-F238E27FC236}">
                    <a16:creationId xmlns:a16="http://schemas.microsoft.com/office/drawing/2014/main" id="{91CA8DF4-67D0-9895-E536-47DE07A74FC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3" name="TextBox 22">
                <a:extLst>
                  <a:ext uri="{FF2B5EF4-FFF2-40B4-BE49-F238E27FC236}">
                    <a16:creationId xmlns:a16="http://schemas.microsoft.com/office/drawing/2014/main" id="{4F89A2AC-1476-32E9-7328-78106239E62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1" name="Group 30">
            <a:extLst>
              <a:ext uri="{FF2B5EF4-FFF2-40B4-BE49-F238E27FC236}">
                <a16:creationId xmlns:a16="http://schemas.microsoft.com/office/drawing/2014/main" id="{2895A090-D5AD-0916-97A6-784D9A63E99D}"/>
              </a:ext>
            </a:extLst>
          </p:cNvPr>
          <p:cNvGrpSpPr/>
          <p:nvPr/>
        </p:nvGrpSpPr>
        <p:grpSpPr>
          <a:xfrm>
            <a:off x="5998800" y="4389269"/>
            <a:ext cx="3827594" cy="646668"/>
            <a:chOff x="6090704" y="3952941"/>
            <a:chExt cx="3827594" cy="646668"/>
          </a:xfrm>
        </p:grpSpPr>
        <p:sp>
          <p:nvSpPr>
            <p:cNvPr id="32" name="Oval 31">
              <a:extLst>
                <a:ext uri="{FF2B5EF4-FFF2-40B4-BE49-F238E27FC236}">
                  <a16:creationId xmlns:a16="http://schemas.microsoft.com/office/drawing/2014/main" id="{17F8AD89-E5A7-BCD5-9ADB-EDA56A6BC87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Oval 32">
              <a:extLst>
                <a:ext uri="{FF2B5EF4-FFF2-40B4-BE49-F238E27FC236}">
                  <a16:creationId xmlns:a16="http://schemas.microsoft.com/office/drawing/2014/main" id="{3BEBD68B-34C9-1DE2-65FE-9B119494B3D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4" name="Group 33">
              <a:extLst>
                <a:ext uri="{FF2B5EF4-FFF2-40B4-BE49-F238E27FC236}">
                  <a16:creationId xmlns:a16="http://schemas.microsoft.com/office/drawing/2014/main" id="{8F4C1181-2441-D120-DD52-CE83D29BE313}"/>
                </a:ext>
              </a:extLst>
            </p:cNvPr>
            <p:cNvGrpSpPr/>
            <p:nvPr/>
          </p:nvGrpSpPr>
          <p:grpSpPr>
            <a:xfrm>
              <a:off x="6290207" y="3952941"/>
              <a:ext cx="3628091" cy="646668"/>
              <a:chOff x="3706661" y="2326116"/>
              <a:chExt cx="4441515" cy="559265"/>
            </a:xfrm>
          </p:grpSpPr>
          <p:grpSp>
            <p:nvGrpSpPr>
              <p:cNvPr id="35" name="Group 34">
                <a:extLst>
                  <a:ext uri="{FF2B5EF4-FFF2-40B4-BE49-F238E27FC236}">
                    <a16:creationId xmlns:a16="http://schemas.microsoft.com/office/drawing/2014/main" id="{F28F3582-08D6-DF67-BE92-2E2D4D8ED3F2}"/>
                  </a:ext>
                </a:extLst>
              </p:cNvPr>
              <p:cNvGrpSpPr/>
              <p:nvPr/>
            </p:nvGrpSpPr>
            <p:grpSpPr>
              <a:xfrm>
                <a:off x="4200749" y="2631808"/>
                <a:ext cx="3448967" cy="253573"/>
                <a:chOff x="7998846" y="1867220"/>
                <a:chExt cx="3448967" cy="253573"/>
              </a:xfrm>
            </p:grpSpPr>
            <p:cxnSp>
              <p:nvCxnSpPr>
                <p:cNvPr id="41" name="Straight Connector 40">
                  <a:extLst>
                    <a:ext uri="{FF2B5EF4-FFF2-40B4-BE49-F238E27FC236}">
                      <a16:creationId xmlns:a16="http://schemas.microsoft.com/office/drawing/2014/main" id="{EB3C6650-0E8E-90DC-5D79-BEF28A7B3EF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59AF1F-FF00-7F6A-BDAC-6E7031E20A0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DF04F3-A57B-A2F2-F1CF-1E51C73BFEA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F8C8619-40C1-56AE-DA43-4C78FACF656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3BBA6D-6547-E1C9-5E3F-49EA386AC90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DC8E236-F8AF-B91F-D004-0A450146A91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C0C472C0-93B6-7C32-4D4E-78201E060D86}"/>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7" name="TextBox 36">
                <a:extLst>
                  <a:ext uri="{FF2B5EF4-FFF2-40B4-BE49-F238E27FC236}">
                    <a16:creationId xmlns:a16="http://schemas.microsoft.com/office/drawing/2014/main" id="{351D283A-78AA-D485-9396-CBF1A6FFF3A9}"/>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8" name="TextBox 37">
                <a:extLst>
                  <a:ext uri="{FF2B5EF4-FFF2-40B4-BE49-F238E27FC236}">
                    <a16:creationId xmlns:a16="http://schemas.microsoft.com/office/drawing/2014/main" id="{B6FBD77A-8859-39EF-5596-486C8A631128}"/>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9" name="TextBox 38">
                <a:extLst>
                  <a:ext uri="{FF2B5EF4-FFF2-40B4-BE49-F238E27FC236}">
                    <a16:creationId xmlns:a16="http://schemas.microsoft.com/office/drawing/2014/main" id="{BF53C82B-2BB5-F71A-ED5A-B270E5A8F002}"/>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0" name="TextBox 39">
                <a:extLst>
                  <a:ext uri="{FF2B5EF4-FFF2-40B4-BE49-F238E27FC236}">
                    <a16:creationId xmlns:a16="http://schemas.microsoft.com/office/drawing/2014/main" id="{8EBF5033-5B3E-F189-3160-2F12283DA441}"/>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4" name="TextBox 103">
            <a:extLst>
              <a:ext uri="{FF2B5EF4-FFF2-40B4-BE49-F238E27FC236}">
                <a16:creationId xmlns:a16="http://schemas.microsoft.com/office/drawing/2014/main" id="{160EB905-9FC0-30BF-1771-5950AE36504B}"/>
              </a:ext>
            </a:extLst>
          </p:cNvPr>
          <p:cNvSpPr txBox="1"/>
          <p:nvPr/>
        </p:nvSpPr>
        <p:spPr>
          <a:xfrm>
            <a:off x="9819998" y="332901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65674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A588E-D8FB-ACF0-EE70-D934124478C3}"/>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100A901-C2EF-09FB-1936-E8374DF7CE8A}"/>
              </a:ext>
            </a:extLst>
          </p:cNvPr>
          <p:cNvSpPr txBox="1">
            <a:spLocks/>
          </p:cNvSpPr>
          <p:nvPr/>
        </p:nvSpPr>
        <p:spPr>
          <a:xfrm>
            <a:off x="0" y="0"/>
            <a:ext cx="0" cy="0"/>
          </a:xfrm>
        </p:spPr>
        <p:txBody>
          <a:bodyPr/>
          <a:lstStyle>
            <a:defPPr>
              <a:defRPr kern="0"/>
            </a:defPPr>
          </a:lstStyle>
          <a:p>
            <a:fld id="{06A44ADC-FBC0-4698-B0EC-1AD4A4060383}" type="slidenum">
              <a:rPr lang="en-GB" smtClean="0"/>
              <a:pPr/>
              <a:t>13</a:t>
            </a:fld>
            <a:endParaRPr lang="en-GB"/>
          </a:p>
        </p:txBody>
      </p:sp>
      <p:sp>
        <p:nvSpPr>
          <p:cNvPr id="9" name="Rectangle: Rounded Corners 8">
            <a:extLst>
              <a:ext uri="{FF2B5EF4-FFF2-40B4-BE49-F238E27FC236}">
                <a16:creationId xmlns:a16="http://schemas.microsoft.com/office/drawing/2014/main" id="{25352E7F-F78E-A838-8BAD-5288D4F36D1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E5D37F1F-4DA7-E2BE-902B-2B9E0693838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2C1576E7-B2AF-7AC8-BB70-DBCDEEABE544}"/>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868CAE2A-A0CC-1E91-115F-0A740AB3B8C4}"/>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8D6277CF-D89F-4F64-7450-DCB06F5D9202}"/>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013E6A2-3C82-3AC3-ECCC-6EE59FEB2637}"/>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A6A8675-092F-3622-7FAE-D4B87251DB81}"/>
              </a:ext>
            </a:extLst>
          </p:cNvPr>
          <p:cNvSpPr txBox="1"/>
          <p:nvPr/>
        </p:nvSpPr>
        <p:spPr>
          <a:xfrm>
            <a:off x="8704565" y="1836629"/>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7E7DE73F-C6F4-A386-6D83-A893FA3E450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6ECB94CE-FC4E-EBAF-C289-6FA39A8CC1B6}"/>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A845F298-E3BE-6733-19C4-554DE678721A}"/>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7C8FF30D-5C97-ECF0-0C97-10E01B654F5D}"/>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0CBBDF4C-A00A-ADE0-1319-4B90274C3A3A}"/>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54657334-6EC9-6960-57CA-CB64136A0D7C}"/>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2" name="Table 1">
            <a:extLst>
              <a:ext uri="{FF2B5EF4-FFF2-40B4-BE49-F238E27FC236}">
                <a16:creationId xmlns:a16="http://schemas.microsoft.com/office/drawing/2014/main" id="{3A64ADD7-5702-53C6-3240-C919239EFAA2}"/>
              </a:ext>
            </a:extLst>
          </p:cNvPr>
          <p:cNvGraphicFramePr>
            <a:graphicFrameLocks/>
          </p:cNvGraphicFramePr>
          <p:nvPr>
            <p:extLst>
              <p:ext uri="{D42A27DB-BD31-4B8C-83A1-F6EECF244321}">
                <p14:modId xmlns:p14="http://schemas.microsoft.com/office/powerpoint/2010/main" val="1622557785"/>
              </p:ext>
            </p:extLst>
          </p:nvPr>
        </p:nvGraphicFramePr>
        <p:xfrm>
          <a:off x="373988" y="1691360"/>
          <a:ext cx="11430086" cy="4000105"/>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81881">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188619">
                <a:tc>
                  <a:txBody>
                    <a:bodyPr/>
                    <a:lstStyle/>
                    <a:p>
                      <a:r>
                        <a:rPr lang="en-GB" sz="1200" b="1" dirty="0">
                          <a:latin typeface="Arial" panose="020B0604020202020204" pitchFamily="34" charset="0"/>
                          <a:cs typeface="Arial" panose="020B0604020202020204" pitchFamily="34" charset="0"/>
                        </a:rPr>
                        <a:t>Understanding duty of care and duty of candour</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principles of adult safeguarding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Reduce likelihood of abuse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Respond to suspected or disclosed abuse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Protect people from harm and abuse - locally and nationally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restrictive practices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Safeguard children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148445">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Using and managing data, and data security</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need for secure handling of information in settings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access support for handling information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Handle information in accordance with agreed ways of working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3" name="TextBox 2">
            <a:extLst>
              <a:ext uri="{FF2B5EF4-FFF2-40B4-BE49-F238E27FC236}">
                <a16:creationId xmlns:a16="http://schemas.microsoft.com/office/drawing/2014/main" id="{6581411A-25D0-D37D-175E-80034E3997C8}"/>
              </a:ext>
            </a:extLst>
          </p:cNvPr>
          <p:cNvSpPr txBox="1"/>
          <p:nvPr/>
        </p:nvSpPr>
        <p:spPr>
          <a:xfrm>
            <a:off x="8704565" y="1836629"/>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89AB426B-A748-4317-3C38-26C3F581C46B}"/>
              </a:ext>
            </a:extLst>
          </p:cNvPr>
          <p:cNvSpPr txBox="1"/>
          <p:nvPr/>
        </p:nvSpPr>
        <p:spPr>
          <a:xfrm>
            <a:off x="10598901" y="3616743"/>
            <a:ext cx="792000" cy="230832"/>
          </a:xfrm>
          <a:prstGeom prst="rect">
            <a:avLst/>
          </a:prstGeom>
          <a:noFill/>
        </p:spPr>
        <p:txBody>
          <a:bodyPr wrap="square" rtlCol="0">
            <a:spAutoFit/>
          </a:bodyPr>
          <a:lstStyle/>
          <a:p>
            <a:pPr algn="ctr"/>
            <a:r>
              <a:rPr lang="en-GB" sz="900">
                <a:solidFill>
                  <a:schemeClr val="bg1"/>
                </a:solidFill>
              </a:rPr>
              <a:t>N/A</a:t>
            </a:r>
          </a:p>
        </p:txBody>
      </p:sp>
      <p:sp>
        <p:nvSpPr>
          <p:cNvPr id="6" name="TextBox 5">
            <a:extLst>
              <a:ext uri="{FF2B5EF4-FFF2-40B4-BE49-F238E27FC236}">
                <a16:creationId xmlns:a16="http://schemas.microsoft.com/office/drawing/2014/main" id="{7FB2A640-4F83-CD4A-C563-5B27D9836179}"/>
              </a:ext>
            </a:extLst>
          </p:cNvPr>
          <p:cNvSpPr txBox="1"/>
          <p:nvPr/>
        </p:nvSpPr>
        <p:spPr>
          <a:xfrm>
            <a:off x="9785271" y="248200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7" name="Group 6">
            <a:extLst>
              <a:ext uri="{FF2B5EF4-FFF2-40B4-BE49-F238E27FC236}">
                <a16:creationId xmlns:a16="http://schemas.microsoft.com/office/drawing/2014/main" id="{923D9E55-7AEF-C9F1-F172-54DC5E374E35}"/>
              </a:ext>
            </a:extLst>
          </p:cNvPr>
          <p:cNvGrpSpPr/>
          <p:nvPr/>
        </p:nvGrpSpPr>
        <p:grpSpPr>
          <a:xfrm>
            <a:off x="5992404" y="2653676"/>
            <a:ext cx="3827594" cy="646668"/>
            <a:chOff x="6090704" y="3952941"/>
            <a:chExt cx="3827594" cy="646668"/>
          </a:xfrm>
        </p:grpSpPr>
        <p:sp>
          <p:nvSpPr>
            <p:cNvPr id="15" name="Oval 14">
              <a:extLst>
                <a:ext uri="{FF2B5EF4-FFF2-40B4-BE49-F238E27FC236}">
                  <a16:creationId xmlns:a16="http://schemas.microsoft.com/office/drawing/2014/main" id="{D3BAFDCC-96ED-ABFC-A1B2-92D1617C8A1A}"/>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636C8E84-9295-F6AB-0B58-07A9B93C563D}"/>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7" name="Group 16">
              <a:extLst>
                <a:ext uri="{FF2B5EF4-FFF2-40B4-BE49-F238E27FC236}">
                  <a16:creationId xmlns:a16="http://schemas.microsoft.com/office/drawing/2014/main" id="{7EE6EE5E-85A7-0D2D-45F4-331B4635F067}"/>
                </a:ext>
              </a:extLst>
            </p:cNvPr>
            <p:cNvGrpSpPr/>
            <p:nvPr/>
          </p:nvGrpSpPr>
          <p:grpSpPr>
            <a:xfrm>
              <a:off x="6290207" y="3952941"/>
              <a:ext cx="3628091" cy="646668"/>
              <a:chOff x="3706661" y="2326116"/>
              <a:chExt cx="4441515" cy="559265"/>
            </a:xfrm>
          </p:grpSpPr>
          <p:grpSp>
            <p:nvGrpSpPr>
              <p:cNvPr id="18" name="Group 17">
                <a:extLst>
                  <a:ext uri="{FF2B5EF4-FFF2-40B4-BE49-F238E27FC236}">
                    <a16:creationId xmlns:a16="http://schemas.microsoft.com/office/drawing/2014/main" id="{AD56A126-7F70-5531-714A-F36E44085837}"/>
                  </a:ext>
                </a:extLst>
              </p:cNvPr>
              <p:cNvGrpSpPr/>
              <p:nvPr/>
            </p:nvGrpSpPr>
            <p:grpSpPr>
              <a:xfrm>
                <a:off x="4200749" y="2631808"/>
                <a:ext cx="3448967" cy="253573"/>
                <a:chOff x="7998846" y="1867220"/>
                <a:chExt cx="3448967" cy="253573"/>
              </a:xfrm>
            </p:grpSpPr>
            <p:cxnSp>
              <p:nvCxnSpPr>
                <p:cNvPr id="25" name="Straight Connector 24">
                  <a:extLst>
                    <a:ext uri="{FF2B5EF4-FFF2-40B4-BE49-F238E27FC236}">
                      <a16:creationId xmlns:a16="http://schemas.microsoft.com/office/drawing/2014/main" id="{BAEFEAC2-1AB0-E547-7A59-82FF895B0A33}"/>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7D7632-C97E-9438-B95E-D6A6A750DA3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0DA1507-3D32-CD98-5CD7-B87CCF1EE36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FF4EB6-D1FC-E226-0361-5FEEC6CD365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95E50C5-79C3-A9C2-7E13-FD79DEAD53E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BB56FB-9E46-009C-63CE-8DDC7057BB6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44FD794-6EBA-F5C2-D233-ABBD1BB3BB2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0" name="TextBox 19">
                <a:extLst>
                  <a:ext uri="{FF2B5EF4-FFF2-40B4-BE49-F238E27FC236}">
                    <a16:creationId xmlns:a16="http://schemas.microsoft.com/office/drawing/2014/main" id="{D3E2B519-A2BA-61B2-B319-F3AB9C916CF5}"/>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1" name="TextBox 20">
                <a:extLst>
                  <a:ext uri="{FF2B5EF4-FFF2-40B4-BE49-F238E27FC236}">
                    <a16:creationId xmlns:a16="http://schemas.microsoft.com/office/drawing/2014/main" id="{1DF898D3-4D7D-F61E-556E-0C705DE83A1E}"/>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2" name="TextBox 21">
                <a:extLst>
                  <a:ext uri="{FF2B5EF4-FFF2-40B4-BE49-F238E27FC236}">
                    <a16:creationId xmlns:a16="http://schemas.microsoft.com/office/drawing/2014/main" id="{A6961B75-4C68-A11F-339D-394B43B24A2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3" name="TextBox 22">
                <a:extLst>
                  <a:ext uri="{FF2B5EF4-FFF2-40B4-BE49-F238E27FC236}">
                    <a16:creationId xmlns:a16="http://schemas.microsoft.com/office/drawing/2014/main" id="{B1A3F14E-159A-99B6-F0A5-D33C2D4EEB3A}"/>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1" name="Group 30">
            <a:extLst>
              <a:ext uri="{FF2B5EF4-FFF2-40B4-BE49-F238E27FC236}">
                <a16:creationId xmlns:a16="http://schemas.microsoft.com/office/drawing/2014/main" id="{815016FE-A649-C1D4-1593-DCD8B898C72D}"/>
              </a:ext>
            </a:extLst>
          </p:cNvPr>
          <p:cNvGrpSpPr/>
          <p:nvPr/>
        </p:nvGrpSpPr>
        <p:grpSpPr>
          <a:xfrm>
            <a:off x="5998800" y="4295750"/>
            <a:ext cx="3827594" cy="646668"/>
            <a:chOff x="6090704" y="3952941"/>
            <a:chExt cx="3827594" cy="646668"/>
          </a:xfrm>
        </p:grpSpPr>
        <p:sp>
          <p:nvSpPr>
            <p:cNvPr id="32" name="Oval 31">
              <a:extLst>
                <a:ext uri="{FF2B5EF4-FFF2-40B4-BE49-F238E27FC236}">
                  <a16:creationId xmlns:a16="http://schemas.microsoft.com/office/drawing/2014/main" id="{A313FEE7-3A1B-6ECA-2B5E-5A8332C128F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Oval 32">
              <a:extLst>
                <a:ext uri="{FF2B5EF4-FFF2-40B4-BE49-F238E27FC236}">
                  <a16:creationId xmlns:a16="http://schemas.microsoft.com/office/drawing/2014/main" id="{07BD49CE-2ECB-A167-4027-4F84B58A4224}"/>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4" name="Group 33">
              <a:extLst>
                <a:ext uri="{FF2B5EF4-FFF2-40B4-BE49-F238E27FC236}">
                  <a16:creationId xmlns:a16="http://schemas.microsoft.com/office/drawing/2014/main" id="{68F90B0C-457C-A18F-F2B7-406B100327B6}"/>
                </a:ext>
              </a:extLst>
            </p:cNvPr>
            <p:cNvGrpSpPr/>
            <p:nvPr/>
          </p:nvGrpSpPr>
          <p:grpSpPr>
            <a:xfrm>
              <a:off x="6290207" y="3952941"/>
              <a:ext cx="3628091" cy="646668"/>
              <a:chOff x="3706661" y="2326116"/>
              <a:chExt cx="4441515" cy="559265"/>
            </a:xfrm>
          </p:grpSpPr>
          <p:grpSp>
            <p:nvGrpSpPr>
              <p:cNvPr id="35" name="Group 34">
                <a:extLst>
                  <a:ext uri="{FF2B5EF4-FFF2-40B4-BE49-F238E27FC236}">
                    <a16:creationId xmlns:a16="http://schemas.microsoft.com/office/drawing/2014/main" id="{7307A665-598F-46E0-C547-27FFB3F170D4}"/>
                  </a:ext>
                </a:extLst>
              </p:cNvPr>
              <p:cNvGrpSpPr/>
              <p:nvPr/>
            </p:nvGrpSpPr>
            <p:grpSpPr>
              <a:xfrm>
                <a:off x="4200749" y="2631808"/>
                <a:ext cx="3448967" cy="253573"/>
                <a:chOff x="7998846" y="1867220"/>
                <a:chExt cx="3448967" cy="253573"/>
              </a:xfrm>
            </p:grpSpPr>
            <p:cxnSp>
              <p:nvCxnSpPr>
                <p:cNvPr id="41" name="Straight Connector 40">
                  <a:extLst>
                    <a:ext uri="{FF2B5EF4-FFF2-40B4-BE49-F238E27FC236}">
                      <a16:creationId xmlns:a16="http://schemas.microsoft.com/office/drawing/2014/main" id="{D3893A9A-3F3F-B13A-BF18-90BA1721196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885C606-FC67-65F3-C44D-2EDEA8621B0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8342783-AAB9-4FDE-8B8E-2D2036F61CF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6308DE-685E-8429-67D3-0C5FEB54DA5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60AF6E7-11D0-8332-310D-FF82335BEC2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6DD069-D03B-DD07-DF86-E89DF068C8E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DCEC8562-8809-0188-DFED-469E8DDE3AF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7" name="TextBox 36">
                <a:extLst>
                  <a:ext uri="{FF2B5EF4-FFF2-40B4-BE49-F238E27FC236}">
                    <a16:creationId xmlns:a16="http://schemas.microsoft.com/office/drawing/2014/main" id="{F00576B0-9508-151C-3416-078D23B39E1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8" name="TextBox 37">
                <a:extLst>
                  <a:ext uri="{FF2B5EF4-FFF2-40B4-BE49-F238E27FC236}">
                    <a16:creationId xmlns:a16="http://schemas.microsoft.com/office/drawing/2014/main" id="{D3E9BB99-D22D-12C0-910A-D3E04C86705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9" name="TextBox 38">
                <a:extLst>
                  <a:ext uri="{FF2B5EF4-FFF2-40B4-BE49-F238E27FC236}">
                    <a16:creationId xmlns:a16="http://schemas.microsoft.com/office/drawing/2014/main" id="{88492FC6-96A6-3C76-A536-EC32A36DA81B}"/>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0" name="TextBox 39">
                <a:extLst>
                  <a:ext uri="{FF2B5EF4-FFF2-40B4-BE49-F238E27FC236}">
                    <a16:creationId xmlns:a16="http://schemas.microsoft.com/office/drawing/2014/main" id="{EEE7392D-64FD-C78A-C8D8-094DBB4B2AA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4" name="TextBox 103">
            <a:extLst>
              <a:ext uri="{FF2B5EF4-FFF2-40B4-BE49-F238E27FC236}">
                <a16:creationId xmlns:a16="http://schemas.microsoft.com/office/drawing/2014/main" id="{B6F21FD4-4AF9-6182-3C17-53248DFD151B}"/>
              </a:ext>
            </a:extLst>
          </p:cNvPr>
          <p:cNvSpPr txBox="1"/>
          <p:nvPr/>
        </p:nvSpPr>
        <p:spPr>
          <a:xfrm>
            <a:off x="9819998" y="371348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246866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A920-C196-0AF5-CEDD-A2B1F180FCC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C42C04B-E2DA-DDB9-EBED-77940FBD01C2}"/>
              </a:ext>
            </a:extLst>
          </p:cNvPr>
          <p:cNvSpPr txBox="1">
            <a:spLocks/>
          </p:cNvSpPr>
          <p:nvPr/>
        </p:nvSpPr>
        <p:spPr>
          <a:xfrm>
            <a:off x="0" y="0"/>
            <a:ext cx="0" cy="0"/>
          </a:xfrm>
        </p:spPr>
        <p:txBody>
          <a:bodyPr/>
          <a:lstStyle>
            <a:defPPr>
              <a:defRPr kern="0"/>
            </a:defPPr>
          </a:lstStyle>
          <a:p>
            <a:fld id="{06A44ADC-FBC0-4698-B0EC-1AD4A4060383}" type="slidenum">
              <a:rPr lang="en-GB" smtClean="0"/>
              <a:pPr/>
              <a:t>14</a:t>
            </a:fld>
            <a:endParaRPr lang="en-GB"/>
          </a:p>
        </p:txBody>
      </p:sp>
      <p:sp>
        <p:nvSpPr>
          <p:cNvPr id="9" name="Rectangle: Rounded Corners 8">
            <a:extLst>
              <a:ext uri="{FF2B5EF4-FFF2-40B4-BE49-F238E27FC236}">
                <a16:creationId xmlns:a16="http://schemas.microsoft.com/office/drawing/2014/main" id="{87C25BB3-C11F-D940-804E-91F0058F2E22}"/>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AEF2093-94D0-C43D-88E8-6CD5074137A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4A6C27E8-3202-6BA6-9AEB-831C6844F32F}"/>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11F43DA0-8876-DE8B-DBD1-19E82C80CCEE}"/>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A7929B49-207E-E8B3-0034-A7557A978D3D}"/>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752D2F9-E18B-EF40-46B1-0E45F4CD05C0}"/>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A865F040-EE3E-30F0-2BD6-5971907092D3}"/>
              </a:ext>
            </a:extLst>
          </p:cNvPr>
          <p:cNvSpPr txBox="1"/>
          <p:nvPr/>
        </p:nvSpPr>
        <p:spPr>
          <a:xfrm>
            <a:off x="8704565" y="1691155"/>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9C211E11-18CC-3494-4575-615AC5D70176}"/>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C1499BFA-7553-B558-2925-36ADDEF675E0}"/>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DF860433-5606-C1C2-E1B5-02A19BFC1424}"/>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B617CA74-E54A-8BCE-A69A-39BF69A3DBBD}"/>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075DEAD5-81C6-7BC4-F8C7-9C5B6AB3F5E6}"/>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66FFE6FB-85CB-D3BC-8A69-4F3C841DD280}"/>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2" name="Table 1">
            <a:extLst>
              <a:ext uri="{FF2B5EF4-FFF2-40B4-BE49-F238E27FC236}">
                <a16:creationId xmlns:a16="http://schemas.microsoft.com/office/drawing/2014/main" id="{7E9AC446-6935-F63E-EA71-A60B2ADDCE6D}"/>
              </a:ext>
            </a:extLst>
          </p:cNvPr>
          <p:cNvGraphicFramePr>
            <a:graphicFrameLocks/>
          </p:cNvGraphicFramePr>
          <p:nvPr>
            <p:extLst>
              <p:ext uri="{D42A27DB-BD31-4B8C-83A1-F6EECF244321}">
                <p14:modId xmlns:p14="http://schemas.microsoft.com/office/powerpoint/2010/main" val="650147924"/>
              </p:ext>
            </p:extLst>
          </p:nvPr>
        </p:nvGraphicFramePr>
        <p:xfrm>
          <a:off x="373988" y="1545885"/>
          <a:ext cx="11430086" cy="4780629"/>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7662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634016">
                <a:tc>
                  <a:txBody>
                    <a:bodyPr/>
                    <a:lstStyle/>
                    <a:p>
                      <a:r>
                        <a:rPr lang="en-GB" sz="1200" b="1" dirty="0">
                          <a:latin typeface="Arial" panose="020B0604020202020204" pitchFamily="34" charset="0"/>
                          <a:cs typeface="Arial" panose="020B0604020202020204" pitchFamily="34" charset="0"/>
                        </a:rPr>
                        <a:t>Being safe and secure online</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data and cyber security, and your personal responsibility for handling data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requirements of, and apply the principles of, data security and protection legislation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that there are different types of data security threats (both physical and digital) and how to avoid them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who to speak to in your organisation if you are concerned there may have been a data breach or risk to data security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identify signs of online abuse and safeguard others who may be at risk of cybercrime or other harmful online activity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469985">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Reduce the  likelihood of abuse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principles of adult safeguarding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Reduce likelihood of abuse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Respond to suspected or disclosed abuse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Protect people from harm and abuse - locally and nationally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restrictive practices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Safeguard children</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3" name="TextBox 2">
            <a:extLst>
              <a:ext uri="{FF2B5EF4-FFF2-40B4-BE49-F238E27FC236}">
                <a16:creationId xmlns:a16="http://schemas.microsoft.com/office/drawing/2014/main" id="{CEC1949A-0983-E6AF-8D44-518B31AADAEC}"/>
              </a:ext>
            </a:extLst>
          </p:cNvPr>
          <p:cNvSpPr txBox="1"/>
          <p:nvPr/>
        </p:nvSpPr>
        <p:spPr>
          <a:xfrm>
            <a:off x="8704565" y="1691155"/>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4FC4D8DF-184A-334D-7862-A48FC21F2DC1}"/>
              </a:ext>
            </a:extLst>
          </p:cNvPr>
          <p:cNvSpPr txBox="1"/>
          <p:nvPr/>
        </p:nvSpPr>
        <p:spPr>
          <a:xfrm>
            <a:off x="10598901" y="3471269"/>
            <a:ext cx="792000" cy="230832"/>
          </a:xfrm>
          <a:prstGeom prst="rect">
            <a:avLst/>
          </a:prstGeom>
          <a:noFill/>
        </p:spPr>
        <p:txBody>
          <a:bodyPr wrap="square" rtlCol="0">
            <a:spAutoFit/>
          </a:bodyPr>
          <a:lstStyle/>
          <a:p>
            <a:pPr algn="ctr"/>
            <a:r>
              <a:rPr lang="en-GB" sz="900">
                <a:solidFill>
                  <a:schemeClr val="bg1"/>
                </a:solidFill>
              </a:rPr>
              <a:t>N/A</a:t>
            </a:r>
          </a:p>
        </p:txBody>
      </p:sp>
      <p:sp>
        <p:nvSpPr>
          <p:cNvPr id="6" name="TextBox 5">
            <a:extLst>
              <a:ext uri="{FF2B5EF4-FFF2-40B4-BE49-F238E27FC236}">
                <a16:creationId xmlns:a16="http://schemas.microsoft.com/office/drawing/2014/main" id="{A30E7286-4CF6-5208-4C28-F6C5AE9C647F}"/>
              </a:ext>
            </a:extLst>
          </p:cNvPr>
          <p:cNvSpPr txBox="1"/>
          <p:nvPr/>
        </p:nvSpPr>
        <p:spPr>
          <a:xfrm>
            <a:off x="9785271" y="233653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7" name="Group 6">
            <a:extLst>
              <a:ext uri="{FF2B5EF4-FFF2-40B4-BE49-F238E27FC236}">
                <a16:creationId xmlns:a16="http://schemas.microsoft.com/office/drawing/2014/main" id="{B6AA963A-7DC7-B151-EEB2-6899C57ADDC0}"/>
              </a:ext>
            </a:extLst>
          </p:cNvPr>
          <p:cNvGrpSpPr/>
          <p:nvPr/>
        </p:nvGrpSpPr>
        <p:grpSpPr>
          <a:xfrm>
            <a:off x="5992404" y="2508202"/>
            <a:ext cx="3827594" cy="646668"/>
            <a:chOff x="6090704" y="3952941"/>
            <a:chExt cx="3827594" cy="646668"/>
          </a:xfrm>
        </p:grpSpPr>
        <p:sp>
          <p:nvSpPr>
            <p:cNvPr id="15" name="Oval 14">
              <a:extLst>
                <a:ext uri="{FF2B5EF4-FFF2-40B4-BE49-F238E27FC236}">
                  <a16:creationId xmlns:a16="http://schemas.microsoft.com/office/drawing/2014/main" id="{1A434375-B187-A162-CB12-BB733F50010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34784A51-C1B2-BDE3-AEDA-40929C0C701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7" name="Group 16">
              <a:extLst>
                <a:ext uri="{FF2B5EF4-FFF2-40B4-BE49-F238E27FC236}">
                  <a16:creationId xmlns:a16="http://schemas.microsoft.com/office/drawing/2014/main" id="{33470D7A-62C4-D7AA-013E-E3ECFFAC2189}"/>
                </a:ext>
              </a:extLst>
            </p:cNvPr>
            <p:cNvGrpSpPr/>
            <p:nvPr/>
          </p:nvGrpSpPr>
          <p:grpSpPr>
            <a:xfrm>
              <a:off x="6290207" y="3952941"/>
              <a:ext cx="3628091" cy="646668"/>
              <a:chOff x="3706661" y="2326116"/>
              <a:chExt cx="4441515" cy="559265"/>
            </a:xfrm>
          </p:grpSpPr>
          <p:grpSp>
            <p:nvGrpSpPr>
              <p:cNvPr id="18" name="Group 17">
                <a:extLst>
                  <a:ext uri="{FF2B5EF4-FFF2-40B4-BE49-F238E27FC236}">
                    <a16:creationId xmlns:a16="http://schemas.microsoft.com/office/drawing/2014/main" id="{135441E0-FD13-CDCA-8FA2-36331FB9684A}"/>
                  </a:ext>
                </a:extLst>
              </p:cNvPr>
              <p:cNvGrpSpPr/>
              <p:nvPr/>
            </p:nvGrpSpPr>
            <p:grpSpPr>
              <a:xfrm>
                <a:off x="4200749" y="2631808"/>
                <a:ext cx="3448967" cy="253573"/>
                <a:chOff x="7998846" y="1867220"/>
                <a:chExt cx="3448967" cy="253573"/>
              </a:xfrm>
            </p:grpSpPr>
            <p:cxnSp>
              <p:nvCxnSpPr>
                <p:cNvPr id="25" name="Straight Connector 24">
                  <a:extLst>
                    <a:ext uri="{FF2B5EF4-FFF2-40B4-BE49-F238E27FC236}">
                      <a16:creationId xmlns:a16="http://schemas.microsoft.com/office/drawing/2014/main" id="{6E494CEB-72CB-64F0-3E11-9957025DF5A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54587-DB3E-07A8-EF8E-BB1C3378546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0F7A5D-27FA-D368-BF6B-B6E2F3057A7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CBB1B5-9DC9-E135-E543-30FEDB8BAF05}"/>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2CD8CC-0EA5-5F49-3C45-44564225998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00823FF-324E-284F-73CF-1A060E6AC49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A03D481-2D8B-7BD4-CECA-852DA003673A}"/>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0" name="TextBox 19">
                <a:extLst>
                  <a:ext uri="{FF2B5EF4-FFF2-40B4-BE49-F238E27FC236}">
                    <a16:creationId xmlns:a16="http://schemas.microsoft.com/office/drawing/2014/main" id="{5458054F-C95D-83DC-33DA-EB4A2D90E6D3}"/>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1" name="TextBox 20">
                <a:extLst>
                  <a:ext uri="{FF2B5EF4-FFF2-40B4-BE49-F238E27FC236}">
                    <a16:creationId xmlns:a16="http://schemas.microsoft.com/office/drawing/2014/main" id="{EF496E8C-ACEB-B83C-8ADD-754023805CCF}"/>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2" name="TextBox 21">
                <a:extLst>
                  <a:ext uri="{FF2B5EF4-FFF2-40B4-BE49-F238E27FC236}">
                    <a16:creationId xmlns:a16="http://schemas.microsoft.com/office/drawing/2014/main" id="{DF9CCF80-8706-837C-B6D1-D45C205EE5FB}"/>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3" name="TextBox 22">
                <a:extLst>
                  <a:ext uri="{FF2B5EF4-FFF2-40B4-BE49-F238E27FC236}">
                    <a16:creationId xmlns:a16="http://schemas.microsoft.com/office/drawing/2014/main" id="{91B6FAED-D5FF-CC70-A4D8-A7A3D71EE40E}"/>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1" name="Group 30">
            <a:extLst>
              <a:ext uri="{FF2B5EF4-FFF2-40B4-BE49-F238E27FC236}">
                <a16:creationId xmlns:a16="http://schemas.microsoft.com/office/drawing/2014/main" id="{E97DFF50-D73E-6FA9-C31D-D0A6A42A85CB}"/>
              </a:ext>
            </a:extLst>
          </p:cNvPr>
          <p:cNvGrpSpPr/>
          <p:nvPr/>
        </p:nvGrpSpPr>
        <p:grpSpPr>
          <a:xfrm>
            <a:off x="5998800" y="5033511"/>
            <a:ext cx="3827594" cy="646668"/>
            <a:chOff x="6090704" y="3952941"/>
            <a:chExt cx="3827594" cy="646668"/>
          </a:xfrm>
        </p:grpSpPr>
        <p:sp>
          <p:nvSpPr>
            <p:cNvPr id="32" name="Oval 31">
              <a:extLst>
                <a:ext uri="{FF2B5EF4-FFF2-40B4-BE49-F238E27FC236}">
                  <a16:creationId xmlns:a16="http://schemas.microsoft.com/office/drawing/2014/main" id="{941CECF4-5D69-ADD1-30FC-383F45B68D0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Oval 32">
              <a:extLst>
                <a:ext uri="{FF2B5EF4-FFF2-40B4-BE49-F238E27FC236}">
                  <a16:creationId xmlns:a16="http://schemas.microsoft.com/office/drawing/2014/main" id="{6215B6AD-C2D5-25D5-6BA6-A187E89175A9}"/>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4" name="Group 33">
              <a:extLst>
                <a:ext uri="{FF2B5EF4-FFF2-40B4-BE49-F238E27FC236}">
                  <a16:creationId xmlns:a16="http://schemas.microsoft.com/office/drawing/2014/main" id="{DC9AE017-205B-787F-2276-05240F49FB43}"/>
                </a:ext>
              </a:extLst>
            </p:cNvPr>
            <p:cNvGrpSpPr/>
            <p:nvPr/>
          </p:nvGrpSpPr>
          <p:grpSpPr>
            <a:xfrm>
              <a:off x="6290207" y="3952941"/>
              <a:ext cx="3628091" cy="646668"/>
              <a:chOff x="3706661" y="2326116"/>
              <a:chExt cx="4441515" cy="559265"/>
            </a:xfrm>
          </p:grpSpPr>
          <p:grpSp>
            <p:nvGrpSpPr>
              <p:cNvPr id="35" name="Group 34">
                <a:extLst>
                  <a:ext uri="{FF2B5EF4-FFF2-40B4-BE49-F238E27FC236}">
                    <a16:creationId xmlns:a16="http://schemas.microsoft.com/office/drawing/2014/main" id="{69161681-81E4-531D-4012-783D325DCDCD}"/>
                  </a:ext>
                </a:extLst>
              </p:cNvPr>
              <p:cNvGrpSpPr/>
              <p:nvPr/>
            </p:nvGrpSpPr>
            <p:grpSpPr>
              <a:xfrm>
                <a:off x="4200749" y="2631808"/>
                <a:ext cx="3448967" cy="253573"/>
                <a:chOff x="7998846" y="1867220"/>
                <a:chExt cx="3448967" cy="253573"/>
              </a:xfrm>
            </p:grpSpPr>
            <p:cxnSp>
              <p:nvCxnSpPr>
                <p:cNvPr id="41" name="Straight Connector 40">
                  <a:extLst>
                    <a:ext uri="{FF2B5EF4-FFF2-40B4-BE49-F238E27FC236}">
                      <a16:creationId xmlns:a16="http://schemas.microsoft.com/office/drawing/2014/main" id="{1D84859F-B087-B05D-646D-90F5F6493C8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28A670-FA1C-91F9-4AC4-A1670C17AD2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63440A4-A7F5-FAE0-B9EA-740C2E147BC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875C032-D64C-E431-7104-71EDB4B08DF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10D3545-00EB-4004-BF59-0C6985BC13A1}"/>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BA22704-72A3-6A96-C3BE-CF129CB750C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83096209-703B-8757-B66D-D51FB6E3DEF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7" name="TextBox 36">
                <a:extLst>
                  <a:ext uri="{FF2B5EF4-FFF2-40B4-BE49-F238E27FC236}">
                    <a16:creationId xmlns:a16="http://schemas.microsoft.com/office/drawing/2014/main" id="{14A3EAB3-EC56-E3A5-3237-18124CBC6C20}"/>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8" name="TextBox 37">
                <a:extLst>
                  <a:ext uri="{FF2B5EF4-FFF2-40B4-BE49-F238E27FC236}">
                    <a16:creationId xmlns:a16="http://schemas.microsoft.com/office/drawing/2014/main" id="{EA05DFF2-1B87-3716-DFD7-DFD44C5AC8B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9" name="TextBox 38">
                <a:extLst>
                  <a:ext uri="{FF2B5EF4-FFF2-40B4-BE49-F238E27FC236}">
                    <a16:creationId xmlns:a16="http://schemas.microsoft.com/office/drawing/2014/main" id="{82096985-685C-EF03-AAE2-0AF88A8D447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0" name="TextBox 39">
                <a:extLst>
                  <a:ext uri="{FF2B5EF4-FFF2-40B4-BE49-F238E27FC236}">
                    <a16:creationId xmlns:a16="http://schemas.microsoft.com/office/drawing/2014/main" id="{19B01C47-A9A4-B485-D876-25B771B6AE30}"/>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4" name="TextBox 103">
            <a:extLst>
              <a:ext uri="{FF2B5EF4-FFF2-40B4-BE49-F238E27FC236}">
                <a16:creationId xmlns:a16="http://schemas.microsoft.com/office/drawing/2014/main" id="{5A9AD4EC-D620-3F91-2FE2-E7D80023B291}"/>
              </a:ext>
            </a:extLst>
          </p:cNvPr>
          <p:cNvSpPr txBox="1"/>
          <p:nvPr/>
        </p:nvSpPr>
        <p:spPr>
          <a:xfrm>
            <a:off x="9819998" y="496039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33294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C68A-5683-D37A-9A30-131B96320447}"/>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915AED-13D4-C297-7751-56FC2AA11860}"/>
              </a:ext>
            </a:extLst>
          </p:cNvPr>
          <p:cNvGraphicFramePr>
            <a:graphicFrameLocks/>
          </p:cNvGraphicFramePr>
          <p:nvPr>
            <p:extLst>
              <p:ext uri="{D42A27DB-BD31-4B8C-83A1-F6EECF244321}">
                <p14:modId xmlns:p14="http://schemas.microsoft.com/office/powerpoint/2010/main" val="3834848877"/>
              </p:ext>
            </p:extLst>
          </p:nvPr>
        </p:nvGraphicFramePr>
        <p:xfrm>
          <a:off x="367361" y="1279967"/>
          <a:ext cx="11430086" cy="514161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928836">
                <a:tc>
                  <a:txBody>
                    <a:bodyPr/>
                    <a:lstStyle/>
                    <a:p>
                      <a:r>
                        <a:rPr lang="en-GB" sz="1200" b="1" dirty="0">
                          <a:latin typeface="Arial" panose="020B0604020202020204" pitchFamily="34" charset="0"/>
                          <a:cs typeface="Arial" panose="020B0604020202020204" pitchFamily="34" charset="0"/>
                        </a:rPr>
                        <a:t>Maintaining someone’s dignity while providing care and support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principles that underpin privacy and dignity in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Maintain the privacy and dignity of the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an individual’s right to make choices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individuals in making choices about their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support active participation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individuals in active participation in their own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572698">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Understanding how to assist and move people safely</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move and position an individual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use equipment that may be required to move people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current legislation, national guidelines, policies, procedures and protocols in relation to moving and positioning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anatomy and physiology in relation to moving and positioning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minimise risk before moving and positioning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when to seek advice and/or assistance from others when moving and positioning an individual</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CBFDDB9C-CBA4-2ABB-BD47-6C21D3E1D0BE}"/>
              </a:ext>
            </a:extLst>
          </p:cNvPr>
          <p:cNvSpPr txBox="1">
            <a:spLocks/>
          </p:cNvSpPr>
          <p:nvPr/>
        </p:nvSpPr>
        <p:spPr>
          <a:xfrm>
            <a:off x="0" y="0"/>
            <a:ext cx="0" cy="0"/>
          </a:xfrm>
        </p:spPr>
        <p:txBody>
          <a:bodyPr/>
          <a:lstStyle>
            <a:defPPr>
              <a:defRPr kern="0"/>
            </a:defPPr>
          </a:lstStyle>
          <a:p>
            <a:fld id="{06A44ADC-FBC0-4698-B0EC-1AD4A4060383}" type="slidenum">
              <a:rPr lang="en-GB" smtClean="0"/>
              <a:pPr/>
              <a:t>15</a:t>
            </a:fld>
            <a:endParaRPr lang="en-GB"/>
          </a:p>
        </p:txBody>
      </p:sp>
      <p:sp>
        <p:nvSpPr>
          <p:cNvPr id="9" name="Rectangle: Rounded Corners 8">
            <a:extLst>
              <a:ext uri="{FF2B5EF4-FFF2-40B4-BE49-F238E27FC236}">
                <a16:creationId xmlns:a16="http://schemas.microsoft.com/office/drawing/2014/main" id="{FF98872F-FADC-173B-38A9-A470660E9BE2}"/>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3E8CC3C4-7722-8FBD-FDC8-86684A112017}"/>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D1A91AE7-A199-95F8-EAC9-047FD2C81584}"/>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C43139C2-1DA6-C942-AFA9-E3BEB114ACE0}"/>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45F49E27-3670-362A-03FA-0A9C4EE1E5A3}"/>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5F08012F-3666-B917-0775-C380DD3E7086}"/>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BB20B29-57F9-2ECB-8A2A-C2804725987C}"/>
              </a:ext>
            </a:extLst>
          </p:cNvPr>
          <p:cNvSpPr txBox="1"/>
          <p:nvPr/>
        </p:nvSpPr>
        <p:spPr>
          <a:xfrm>
            <a:off x="8704565" y="1337861"/>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3D65AB17-FC7E-14DA-2912-2886ED6C78C7}"/>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189BD2EE-9A8E-E255-02EC-6FE459B7FAE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CF9BDAF-C9AD-9891-C43A-6450D1752A2D}"/>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B5C500CF-D152-331F-628B-2071B8FFED37}"/>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6E6C6EB2-5353-1FB2-B853-98519B8F805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34B4A0E-088C-F1D6-4A36-DD8697D09849}"/>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A0549638-CB64-DF5D-4D40-E64DECFFFA2D}"/>
              </a:ext>
            </a:extLst>
          </p:cNvPr>
          <p:cNvSpPr txBox="1"/>
          <p:nvPr/>
        </p:nvSpPr>
        <p:spPr>
          <a:xfrm>
            <a:off x="10598901" y="3117975"/>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25F25AF3-CDDC-D9CB-DB1A-6C5A18E39CE5}"/>
              </a:ext>
            </a:extLst>
          </p:cNvPr>
          <p:cNvSpPr txBox="1"/>
          <p:nvPr/>
        </p:nvSpPr>
        <p:spPr>
          <a:xfrm>
            <a:off x="9785271" y="198323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CC3C37B0-765C-124F-29BE-48796AF9D738}"/>
              </a:ext>
            </a:extLst>
          </p:cNvPr>
          <p:cNvGrpSpPr/>
          <p:nvPr/>
        </p:nvGrpSpPr>
        <p:grpSpPr>
          <a:xfrm>
            <a:off x="5992404" y="2154908"/>
            <a:ext cx="3827594" cy="646668"/>
            <a:chOff x="6090704" y="3952941"/>
            <a:chExt cx="3827594" cy="646668"/>
          </a:xfrm>
        </p:grpSpPr>
        <p:sp>
          <p:nvSpPr>
            <p:cNvPr id="17" name="Oval 16">
              <a:extLst>
                <a:ext uri="{FF2B5EF4-FFF2-40B4-BE49-F238E27FC236}">
                  <a16:creationId xmlns:a16="http://schemas.microsoft.com/office/drawing/2014/main" id="{1E7083D1-A072-3D21-E2B0-B0A96374F43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EB8F64B0-A875-F9EB-77FC-EDBC4818113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6F176745-6D85-C658-5EC2-75BE7C2BB5B1}"/>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E88A1BA7-8977-9D63-989A-B2CE7F8B7463}"/>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0034FD6A-5C99-9207-F072-F6CF5E75172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66523D-AB80-A455-44A1-38786A7D324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80F6D2-15F8-B897-08DD-CF010BFD1D7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B5B3F-7779-C9E7-99B0-57C71628AB6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135374-DECC-F0F6-0412-099DBA78FFA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C2F868-3F0E-EFB5-1AC9-A2774CD58DE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568A2E7-FCFB-8D1B-94D7-CC6D6D239D5A}"/>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0D8B5CD4-67C6-6F6F-1907-6BE6C8A1984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78500CD3-327F-04F0-93E9-549C1195489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B5501366-82B5-5746-ED04-6E6386E243D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7BD85A36-6306-1B6E-EDEA-3998995F6C97}"/>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37D4C2F0-ECE1-9464-49BF-80FF480FAC73}"/>
              </a:ext>
            </a:extLst>
          </p:cNvPr>
          <p:cNvGrpSpPr/>
          <p:nvPr/>
        </p:nvGrpSpPr>
        <p:grpSpPr>
          <a:xfrm>
            <a:off x="5998800" y="4700999"/>
            <a:ext cx="3827594" cy="646668"/>
            <a:chOff x="6090704" y="3952941"/>
            <a:chExt cx="3827594" cy="646668"/>
          </a:xfrm>
        </p:grpSpPr>
        <p:sp>
          <p:nvSpPr>
            <p:cNvPr id="7" name="Oval 6">
              <a:extLst>
                <a:ext uri="{FF2B5EF4-FFF2-40B4-BE49-F238E27FC236}">
                  <a16:creationId xmlns:a16="http://schemas.microsoft.com/office/drawing/2014/main" id="{91B38F2F-03F4-E50B-900F-D2B0A2C5A357}"/>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17C43C2E-7DBE-5AEA-5805-1BA4926F1044}"/>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1DE89204-903C-8D39-A36F-FD25CF52E4B2}"/>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BDA44452-BDE8-A988-0A2B-5A28B4626B2D}"/>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56C5BFA6-12B6-A845-D13E-C0A02FB16F9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72EE4F-1AEA-9FCB-1D37-0B13CB933EE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F2C4404-8935-249F-FBEF-E75369D23B3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D882ED-E022-958B-D879-48BC7818308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75C0FB-E189-F9D9-1EFC-C98FB45C864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0DDA0A1-C17C-5AC2-CDED-49B206157DC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C4E4792-DF6F-65DB-F35D-06B742526A2F}"/>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FEAAFAB9-2F7C-013F-B4FF-51CAA45998D4}"/>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A31B35DC-D815-D744-7CFB-3811D6B936D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0F3C77E3-3E0C-F475-202B-FB3373283AE4}"/>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B154A7EA-DEAB-82D5-34E6-C8604E90EA8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8399D1BD-4E34-8018-C6C4-1D0CF39CD9DA}"/>
              </a:ext>
            </a:extLst>
          </p:cNvPr>
          <p:cNvSpPr txBox="1"/>
          <p:nvPr/>
        </p:nvSpPr>
        <p:spPr>
          <a:xfrm>
            <a:off x="9819998" y="401482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77144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4E643-75FB-8336-BBCA-3D33955E9B8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556E9AB-F201-BCB8-44BD-89D89CF2F297}"/>
              </a:ext>
            </a:extLst>
          </p:cNvPr>
          <p:cNvGraphicFramePr>
            <a:graphicFrameLocks/>
          </p:cNvGraphicFramePr>
          <p:nvPr>
            <p:extLst>
              <p:ext uri="{D42A27DB-BD31-4B8C-83A1-F6EECF244321}">
                <p14:modId xmlns:p14="http://schemas.microsoft.com/office/powerpoint/2010/main" val="3043015002"/>
              </p:ext>
            </p:extLst>
          </p:nvPr>
        </p:nvGraphicFramePr>
        <p:xfrm>
          <a:off x="367361" y="1279967"/>
          <a:ext cx="11430086" cy="4846989"/>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111909">
                <a:tc>
                  <a:txBody>
                    <a:bodyPr/>
                    <a:lstStyle/>
                    <a:p>
                      <a:r>
                        <a:rPr lang="en-GB" sz="1200" b="1" dirty="0">
                          <a:latin typeface="Arial" panose="020B0604020202020204" pitchFamily="34" charset="0"/>
                          <a:cs typeface="Arial" panose="020B0604020202020204" pitchFamily="34" charset="0"/>
                        </a:rPr>
                        <a:t>Understanding how to work in a person-centred way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what is meant by person-centred values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work in a person-centred way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mental capacity when providing person-centred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the individual to be comfortable and make changes to address factors that may be causing pain, discomfort or emotional distress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the individual to maintain their identity, self-esteem, spiritual and overall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a person-centred way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9500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Health, safety and wellbeing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your own responsibilities, and the responsibilities of others, relating to health and safety in the work setting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risk assessment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move and assist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procedures for responding to accidents and sudden illness, and providing basic life support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medication and healthcare tasks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Handle hazardous substances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safely and securely</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443C698-B324-D2AA-4640-A6343219FF0D}"/>
              </a:ext>
            </a:extLst>
          </p:cNvPr>
          <p:cNvSpPr txBox="1">
            <a:spLocks/>
          </p:cNvSpPr>
          <p:nvPr/>
        </p:nvSpPr>
        <p:spPr>
          <a:xfrm>
            <a:off x="0" y="0"/>
            <a:ext cx="0" cy="0"/>
          </a:xfrm>
        </p:spPr>
        <p:txBody>
          <a:bodyPr/>
          <a:lstStyle>
            <a:defPPr>
              <a:defRPr kern="0"/>
            </a:defPPr>
          </a:lstStyle>
          <a:p>
            <a:fld id="{06A44ADC-FBC0-4698-B0EC-1AD4A4060383}" type="slidenum">
              <a:rPr lang="en-GB" smtClean="0"/>
              <a:pPr/>
              <a:t>16</a:t>
            </a:fld>
            <a:endParaRPr lang="en-GB"/>
          </a:p>
        </p:txBody>
      </p:sp>
      <p:sp>
        <p:nvSpPr>
          <p:cNvPr id="9" name="Rectangle: Rounded Corners 8">
            <a:extLst>
              <a:ext uri="{FF2B5EF4-FFF2-40B4-BE49-F238E27FC236}">
                <a16:creationId xmlns:a16="http://schemas.microsoft.com/office/drawing/2014/main" id="{961CA9D6-112C-D184-ED69-2429C302035C}"/>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6A66A4F0-2EF7-396C-D03C-2B52895B09E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C26453F0-A502-7975-048C-B9BEC96406C0}"/>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7B6EE5D0-497A-6C7E-A080-2FDE03391E3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8FF67B22-CF5A-BA05-2114-375DB62A6B11}"/>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8E4EA945-18E0-EB6C-D7B6-C9D7F0A9D36B}"/>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F789331-1A72-343B-0179-445729FD5FDB}"/>
              </a:ext>
            </a:extLst>
          </p:cNvPr>
          <p:cNvSpPr txBox="1"/>
          <p:nvPr/>
        </p:nvSpPr>
        <p:spPr>
          <a:xfrm>
            <a:off x="8704565" y="1337861"/>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C478476-A2F3-3175-9B9A-23F887761C72}"/>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A548E5CE-B0AA-A524-A4B4-DA9529E97610}"/>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E3F76F7A-EAC9-10E4-3D69-274C34F273CD}"/>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7D4AB394-2AA4-9FBE-C061-78120745E2F1}"/>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6258DAEC-5C98-86DE-A964-9CF13E024C46}"/>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09CC57BC-F94D-7409-6D05-BE64EE63ED2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C93ADA53-4085-DF68-BE5C-1D5473F2A733}"/>
              </a:ext>
            </a:extLst>
          </p:cNvPr>
          <p:cNvSpPr txBox="1"/>
          <p:nvPr/>
        </p:nvSpPr>
        <p:spPr>
          <a:xfrm>
            <a:off x="10598901" y="3117975"/>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EF47952A-FD37-861A-55E0-B97B6574D127}"/>
              </a:ext>
            </a:extLst>
          </p:cNvPr>
          <p:cNvSpPr txBox="1"/>
          <p:nvPr/>
        </p:nvSpPr>
        <p:spPr>
          <a:xfrm>
            <a:off x="9785271" y="198323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1AC06CB5-C36C-B092-BD64-2E846794AFFC}"/>
              </a:ext>
            </a:extLst>
          </p:cNvPr>
          <p:cNvGrpSpPr/>
          <p:nvPr/>
        </p:nvGrpSpPr>
        <p:grpSpPr>
          <a:xfrm>
            <a:off x="5992404" y="2154908"/>
            <a:ext cx="3827594" cy="646668"/>
            <a:chOff x="6090704" y="3952941"/>
            <a:chExt cx="3827594" cy="646668"/>
          </a:xfrm>
        </p:grpSpPr>
        <p:sp>
          <p:nvSpPr>
            <p:cNvPr id="17" name="Oval 16">
              <a:extLst>
                <a:ext uri="{FF2B5EF4-FFF2-40B4-BE49-F238E27FC236}">
                  <a16:creationId xmlns:a16="http://schemas.microsoft.com/office/drawing/2014/main" id="{DC67AB56-32CF-0271-6337-0A07E436893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810A6D61-EB03-9053-038E-8993ECC01757}"/>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0D48FB6B-A348-6E38-5109-801D47F04565}"/>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E4729E86-541B-69D5-CC23-FAE8FC99660C}"/>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828739C6-3683-9E1B-B40F-1EEA204CABF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775FABB-50F4-E561-28EB-434A58D40B3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32B723-0B7E-E874-A4B1-ABB82072464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F50FB03-D1A1-53FD-CADD-AC2DF8B3826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83970E-305D-D9FE-A89C-5D7C15A29541}"/>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F085BBE-5DE0-6E66-EE4E-0D0397B2CA1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62CC159-9BC9-3D52-6F42-E710C4BDA5EE}"/>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4DB63E0A-9323-8607-7280-E0FBC80FF2D8}"/>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268AE8DC-8AEB-485C-1C9C-01815E2B6C9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A4D4B3C3-78B1-8AE1-EAD6-BCCFA9EF39F7}"/>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66E75533-12DF-82AC-F89A-AD2D9FE4F1F7}"/>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F59E802A-B518-D8D0-0476-DD3E66678B5A}"/>
              </a:ext>
            </a:extLst>
          </p:cNvPr>
          <p:cNvGrpSpPr/>
          <p:nvPr/>
        </p:nvGrpSpPr>
        <p:grpSpPr>
          <a:xfrm>
            <a:off x="5998800" y="4700999"/>
            <a:ext cx="3827594" cy="646668"/>
            <a:chOff x="6090704" y="3952941"/>
            <a:chExt cx="3827594" cy="646668"/>
          </a:xfrm>
        </p:grpSpPr>
        <p:sp>
          <p:nvSpPr>
            <p:cNvPr id="7" name="Oval 6">
              <a:extLst>
                <a:ext uri="{FF2B5EF4-FFF2-40B4-BE49-F238E27FC236}">
                  <a16:creationId xmlns:a16="http://schemas.microsoft.com/office/drawing/2014/main" id="{5E499B4C-67FB-EB93-2CD4-0C1237C3625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589E8BE1-9213-11D1-B655-4492C0C8082E}"/>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98335ECD-13F0-0F25-FEB2-1DD78043074E}"/>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8750FD4D-7B1D-2298-ACFD-34B86BF8419E}"/>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8D728A38-B78C-1AFA-A652-04D34536CFD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B009773-032B-10D6-0B6D-185E17A6025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91B8D1B-4FA8-B329-710B-21869062314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B85430-FA0E-9008-726A-12ACD48F76A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4BED88-AD8B-570C-5329-381465A5387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6008898-2292-A309-F233-42A141AAE906}"/>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686C998-2AB2-7A75-F265-6DA7D89F7C9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DADE3AA4-0842-5405-E012-2D1553E14F8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39DDCB50-60A0-4AE1-DEA1-0F47C9DAD9A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3AE26548-3E0F-9782-2DCA-F70AF5DBA62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BB02A8D5-ADB9-66EC-A2EB-1BA1199D6B86}"/>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7F290C78-8111-8AFF-7998-86B47EC8B75E}"/>
              </a:ext>
            </a:extLst>
          </p:cNvPr>
          <p:cNvSpPr txBox="1"/>
          <p:nvPr/>
        </p:nvSpPr>
        <p:spPr>
          <a:xfrm>
            <a:off x="9819998" y="410834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79084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E26B-E3AE-7C87-D82C-CBE19277750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9B7E08B-5D41-E6D9-8FD1-81631954BAF8}"/>
              </a:ext>
            </a:extLst>
          </p:cNvPr>
          <p:cNvGraphicFramePr>
            <a:graphicFrameLocks/>
          </p:cNvGraphicFramePr>
          <p:nvPr>
            <p:extLst>
              <p:ext uri="{D42A27DB-BD31-4B8C-83A1-F6EECF244321}">
                <p14:modId xmlns:p14="http://schemas.microsoft.com/office/powerpoint/2010/main" val="579585516"/>
              </p:ext>
            </p:extLst>
          </p:nvPr>
        </p:nvGraphicFramePr>
        <p:xfrm>
          <a:off x="373988" y="1670686"/>
          <a:ext cx="11430086" cy="456670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815878">
                  <a:extLst>
                    <a:ext uri="{9D8B030D-6E8A-4147-A177-3AD203B41FA5}">
                      <a16:colId xmlns:a16="http://schemas.microsoft.com/office/drawing/2014/main" val="3537765484"/>
                    </a:ext>
                  </a:extLst>
                </a:gridCol>
                <a:gridCol w="81868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563293">
                <a:tc>
                  <a:txBody>
                    <a:bodyPr/>
                    <a:lstStyle/>
                    <a:p>
                      <a:r>
                        <a:rPr lang="en-GB" sz="1200" b="1" dirty="0">
                          <a:latin typeface="Arial" panose="020B0604020202020204" pitchFamily="34" charset="0"/>
                          <a:cs typeface="Arial" panose="020B0604020202020204" pitchFamily="34" charset="0"/>
                        </a:rPr>
                        <a:t>Understand the importance of supporting others to maintain good fluid and nutrition intake​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principles of nutrition and hydration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Support individuals with nutrition and hydration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363331">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Understanding medication management and good practice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policy and procedures relevant to administration of medication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about common types of medication and their use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procedures and techniques for the administration of medication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Prepare for the administration of medication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Administer and monitor medication safely</a:t>
                      </a:r>
                    </a:p>
                    <a:p>
                      <a:pPr marL="742950" lvl="1" indent="-285750">
                        <a:buFont typeface="Wingdings" panose="05000000000000000000" pitchFamily="2" charset="2"/>
                        <a:buChar char="§"/>
                      </a:pPr>
                      <a:endParaRPr lang="en-GB" sz="1050" dirty="0">
                        <a:latin typeface="Arial" panose="020B0604020202020204" pitchFamily="34" charset="0"/>
                        <a:cs typeface="Arial" panose="020B0604020202020204" pitchFamily="34" charset="0"/>
                      </a:endParaRPr>
                    </a:p>
                    <a:p>
                      <a:pPr marL="457200" lvl="1" indent="0">
                        <a:buFont typeface="Wingdings" panose="05000000000000000000" pitchFamily="2" charset="2"/>
                        <a:buNone/>
                      </a:pPr>
                      <a:r>
                        <a:rPr lang="en-GB" sz="1050" dirty="0">
                          <a:latin typeface="Arial" panose="020B0604020202020204" pitchFamily="34" charset="0"/>
                          <a:cs typeface="Arial" panose="020B0604020202020204" pitchFamily="34" charset="0"/>
                        </a:rPr>
                        <a:t>Additional training as required, such as: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how to administer specific medicines such as patches, creams, inhalers, eye drops and liquids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specialist training for specific medications.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8116895F-7CC6-E3FB-961C-CDAD82C71DC2}"/>
              </a:ext>
            </a:extLst>
          </p:cNvPr>
          <p:cNvSpPr txBox="1">
            <a:spLocks/>
          </p:cNvSpPr>
          <p:nvPr/>
        </p:nvSpPr>
        <p:spPr>
          <a:xfrm>
            <a:off x="0" y="0"/>
            <a:ext cx="0" cy="0"/>
          </a:xfrm>
        </p:spPr>
        <p:txBody>
          <a:bodyPr/>
          <a:lstStyle>
            <a:defPPr>
              <a:defRPr kern="0"/>
            </a:defPPr>
          </a:lstStyle>
          <a:p>
            <a:fld id="{06A44ADC-FBC0-4698-B0EC-1AD4A4060383}" type="slidenum">
              <a:rPr lang="en-GB" smtClean="0"/>
              <a:pPr/>
              <a:t>17</a:t>
            </a:fld>
            <a:endParaRPr lang="en-GB"/>
          </a:p>
        </p:txBody>
      </p:sp>
      <p:sp>
        <p:nvSpPr>
          <p:cNvPr id="9" name="Rectangle: Rounded Corners 8">
            <a:extLst>
              <a:ext uri="{FF2B5EF4-FFF2-40B4-BE49-F238E27FC236}">
                <a16:creationId xmlns:a16="http://schemas.microsoft.com/office/drawing/2014/main" id="{7FAECB3B-9900-9252-4013-B1D64E44A260}"/>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6F46921-1969-85B9-664B-950746239FD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FF40BA18-778B-C48F-A314-A7CB3396EA8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F8567DF0-4690-69B2-81FC-3754A33EF436}"/>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121FD726-419C-7C17-1826-8FDFC5542B9D}"/>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6" action="ppaction://hlinksldjump"/>
            <a:extLst>
              <a:ext uri="{FF2B5EF4-FFF2-40B4-BE49-F238E27FC236}">
                <a16:creationId xmlns:a16="http://schemas.microsoft.com/office/drawing/2014/main" id="{0776CB6A-0651-E360-F738-A133A0DCDA9D}"/>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9864D4B1-2200-F3AD-3A20-F3E40E694C59}"/>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A1640C00-8C65-FC3D-9825-7965BDDEAB2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9BF30F6B-14AB-EC98-1623-4A9455FBC6B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FCF15216-76DF-C6F2-F1AF-AF8409E1182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6F275B9-1625-469F-3985-168601ED8828}"/>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4E9259C-CAD7-E8E3-8666-EE6FE325004E}"/>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86CEAD89-C323-9B9A-E33F-268477294DC8}"/>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23A1A150-CAC9-ABF4-0CE1-34A6FB56B786}"/>
              </a:ext>
            </a:extLst>
          </p:cNvPr>
          <p:cNvSpPr txBox="1"/>
          <p:nvPr/>
        </p:nvSpPr>
        <p:spPr>
          <a:xfrm>
            <a:off x="10598901" y="323227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AAA98B05-450D-6171-6E7F-D81297F658DB}"/>
              </a:ext>
            </a:extLst>
          </p:cNvPr>
          <p:cNvSpPr txBox="1"/>
          <p:nvPr/>
        </p:nvSpPr>
        <p:spPr>
          <a:xfrm>
            <a:off x="9785271" y="245150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B2663D6E-3BA2-FD27-0B85-9FD3D512A6E6}"/>
              </a:ext>
            </a:extLst>
          </p:cNvPr>
          <p:cNvGrpSpPr/>
          <p:nvPr/>
        </p:nvGrpSpPr>
        <p:grpSpPr>
          <a:xfrm>
            <a:off x="5992404" y="2623172"/>
            <a:ext cx="3827594" cy="646668"/>
            <a:chOff x="6090704" y="3952941"/>
            <a:chExt cx="3827594" cy="646668"/>
          </a:xfrm>
        </p:grpSpPr>
        <p:sp>
          <p:nvSpPr>
            <p:cNvPr id="17" name="Oval 16">
              <a:extLst>
                <a:ext uri="{FF2B5EF4-FFF2-40B4-BE49-F238E27FC236}">
                  <a16:creationId xmlns:a16="http://schemas.microsoft.com/office/drawing/2014/main" id="{68C3202F-CE9A-9E64-8199-B3E5B635194B}"/>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CA59164F-F045-BD2D-8C01-7FB449927E5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1EDC9D79-46BB-BCE5-C578-3B94C283AA85}"/>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248B165A-E3B3-C7B4-C3A0-5A7FBC5CD402}"/>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16FCA688-96AB-539F-9BA9-96B010CF308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AF735D-4798-56C7-C7ED-D6199701246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695C2C-B352-9929-A32D-B9021C7FF25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0293AD-DB12-18A8-A168-2F74D903087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E33CAD-094D-8AE3-54B7-E41699914C0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CCC3AE-0452-9809-F342-77E3629F3A9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BC44BA09-3867-3CE0-67FD-5BF3D328CDB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71AB438B-5A9E-21DE-E2FE-1A4CA19426D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1BAF07CD-E7B5-1E78-CC70-8B933531E74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66690A43-EE1B-E94F-F8DD-A483BC000525}"/>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5AB365CE-D200-2F56-5C3B-AA64924CF813}"/>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 name="Group 5">
            <a:extLst>
              <a:ext uri="{FF2B5EF4-FFF2-40B4-BE49-F238E27FC236}">
                <a16:creationId xmlns:a16="http://schemas.microsoft.com/office/drawing/2014/main" id="{3B5FA0BD-781B-0B01-524E-096D85892746}"/>
              </a:ext>
            </a:extLst>
          </p:cNvPr>
          <p:cNvGrpSpPr/>
          <p:nvPr/>
        </p:nvGrpSpPr>
        <p:grpSpPr>
          <a:xfrm>
            <a:off x="5998800" y="4743232"/>
            <a:ext cx="3827594" cy="646668"/>
            <a:chOff x="6090704" y="3952941"/>
            <a:chExt cx="3827594" cy="646668"/>
          </a:xfrm>
        </p:grpSpPr>
        <p:sp>
          <p:nvSpPr>
            <p:cNvPr id="7" name="Oval 6">
              <a:extLst>
                <a:ext uri="{FF2B5EF4-FFF2-40B4-BE49-F238E27FC236}">
                  <a16:creationId xmlns:a16="http://schemas.microsoft.com/office/drawing/2014/main" id="{8FDE2274-9958-037D-DB1C-D65DC90E471A}"/>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138A3580-A9DB-67B0-0987-05DD40F514F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6" name="Group 15">
              <a:extLst>
                <a:ext uri="{FF2B5EF4-FFF2-40B4-BE49-F238E27FC236}">
                  <a16:creationId xmlns:a16="http://schemas.microsoft.com/office/drawing/2014/main" id="{B675476B-1CAF-BE87-9593-45502ED32495}"/>
                </a:ext>
              </a:extLst>
            </p:cNvPr>
            <p:cNvGrpSpPr/>
            <p:nvPr/>
          </p:nvGrpSpPr>
          <p:grpSpPr>
            <a:xfrm>
              <a:off x="6290207" y="3952941"/>
              <a:ext cx="3628091" cy="646668"/>
              <a:chOff x="3706661" y="2326116"/>
              <a:chExt cx="4441515" cy="559265"/>
            </a:xfrm>
          </p:grpSpPr>
          <p:grpSp>
            <p:nvGrpSpPr>
              <p:cNvPr id="25" name="Group 24">
                <a:extLst>
                  <a:ext uri="{FF2B5EF4-FFF2-40B4-BE49-F238E27FC236}">
                    <a16:creationId xmlns:a16="http://schemas.microsoft.com/office/drawing/2014/main" id="{8CC4F74F-CE63-8FFE-4E05-07DBDA5C7BBD}"/>
                  </a:ext>
                </a:extLst>
              </p:cNvPr>
              <p:cNvGrpSpPr/>
              <p:nvPr/>
            </p:nvGrpSpPr>
            <p:grpSpPr>
              <a:xfrm>
                <a:off x="4200749" y="2631808"/>
                <a:ext cx="3448967" cy="253573"/>
                <a:chOff x="7998846" y="1867220"/>
                <a:chExt cx="3448967" cy="253573"/>
              </a:xfrm>
            </p:grpSpPr>
            <p:cxnSp>
              <p:nvCxnSpPr>
                <p:cNvPr id="39" name="Straight Connector 38">
                  <a:extLst>
                    <a:ext uri="{FF2B5EF4-FFF2-40B4-BE49-F238E27FC236}">
                      <a16:creationId xmlns:a16="http://schemas.microsoft.com/office/drawing/2014/main" id="{330A73DC-9105-CEB9-0150-CB1A59D51A6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35FAE46-5591-055E-27F7-F5DB4B1544ED}"/>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DBB8512-29C8-DDCA-44E0-11B46654BE6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08875C-BBBC-0003-72F4-EBA6C884D72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1D682C0-015D-34B8-B2F8-94C3237985D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812D1F-75E1-7AE3-9D53-E3D235A441E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06732E49-BCC7-5255-B6F4-D7CED2DD1CA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7" name="TextBox 26">
                <a:extLst>
                  <a:ext uri="{FF2B5EF4-FFF2-40B4-BE49-F238E27FC236}">
                    <a16:creationId xmlns:a16="http://schemas.microsoft.com/office/drawing/2014/main" id="{DF96CF94-80D6-D765-A6D0-D1EFAED6ECA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6" name="TextBox 35">
                <a:extLst>
                  <a:ext uri="{FF2B5EF4-FFF2-40B4-BE49-F238E27FC236}">
                    <a16:creationId xmlns:a16="http://schemas.microsoft.com/office/drawing/2014/main" id="{282657AD-C8EE-B7B9-CD53-FF9C9800691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7" name="TextBox 36">
                <a:extLst>
                  <a:ext uri="{FF2B5EF4-FFF2-40B4-BE49-F238E27FC236}">
                    <a16:creationId xmlns:a16="http://schemas.microsoft.com/office/drawing/2014/main" id="{0D8CB8DD-F2B6-1BFC-58F9-3841957C25E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8" name="TextBox 37">
                <a:extLst>
                  <a:ext uri="{FF2B5EF4-FFF2-40B4-BE49-F238E27FC236}">
                    <a16:creationId xmlns:a16="http://schemas.microsoft.com/office/drawing/2014/main" id="{57345C0E-8FDE-0D62-4A49-FA59BEEEC9E8}"/>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46" name="TextBox 45">
            <a:extLst>
              <a:ext uri="{FF2B5EF4-FFF2-40B4-BE49-F238E27FC236}">
                <a16:creationId xmlns:a16="http://schemas.microsoft.com/office/drawing/2014/main" id="{31B97509-25E3-6C3A-4414-32D8703EEA72}"/>
              </a:ext>
            </a:extLst>
          </p:cNvPr>
          <p:cNvSpPr txBox="1"/>
          <p:nvPr/>
        </p:nvSpPr>
        <p:spPr>
          <a:xfrm>
            <a:off x="9819998" y="3986897"/>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61113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58233-3E7C-003F-976F-7ADA27C0639A}"/>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234A27FE-8E6B-0D3A-6886-3EF4C516FB6E}"/>
              </a:ext>
            </a:extLst>
          </p:cNvPr>
          <p:cNvSpPr txBox="1">
            <a:spLocks/>
          </p:cNvSpPr>
          <p:nvPr/>
        </p:nvSpPr>
        <p:spPr>
          <a:xfrm>
            <a:off x="0" y="0"/>
            <a:ext cx="0" cy="0"/>
          </a:xfrm>
        </p:spPr>
        <p:txBody>
          <a:bodyPr/>
          <a:lstStyle>
            <a:defPPr>
              <a:defRPr kern="0"/>
            </a:defPPr>
          </a:lstStyle>
          <a:p>
            <a:fld id="{06A44ADC-FBC0-4698-B0EC-1AD4A4060383}" type="slidenum">
              <a:rPr lang="en-GB" smtClean="0"/>
              <a:pPr/>
              <a:t>18</a:t>
            </a:fld>
            <a:endParaRPr lang="en-GB"/>
          </a:p>
        </p:txBody>
      </p:sp>
      <p:sp>
        <p:nvSpPr>
          <p:cNvPr id="9" name="Rectangle: Rounded Corners 8">
            <a:extLst>
              <a:ext uri="{FF2B5EF4-FFF2-40B4-BE49-F238E27FC236}">
                <a16:creationId xmlns:a16="http://schemas.microsoft.com/office/drawing/2014/main" id="{ACFC3CC4-6643-84AC-BB4B-A121BA8D2B9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EA4EE89A-BE59-2B0B-8923-41EDD998C57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A8D6F806-45A7-F59B-8A5B-045047B6BDA0}"/>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4EBCAFC5-149A-B747-BCE0-B0962045C1C4}"/>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B702B355-8BCB-FFD5-580A-D18BBBEAD08B}"/>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6" action="ppaction://hlinksldjump"/>
            <a:extLst>
              <a:ext uri="{FF2B5EF4-FFF2-40B4-BE49-F238E27FC236}">
                <a16:creationId xmlns:a16="http://schemas.microsoft.com/office/drawing/2014/main" id="{12B77B33-3FAF-18D8-D32B-4B2978301A80}"/>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73A30ED2-FD84-6087-6F67-40452CED0FE0}"/>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C559267F-A24F-4BEE-A9C6-B237A585E7BA}"/>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D52497D-2B8E-F918-7AC4-EFEEC7EA1E9A}"/>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16A8C55-3CA1-8458-0B16-5C16763C63B3}"/>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5326ED34-240F-39EA-E17C-23373A959F0A}"/>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B34832C8-3E29-F393-A8A8-516F3D8F8426}"/>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16979264-022F-286E-48D2-A98203DB7D45}"/>
              </a:ext>
            </a:extLst>
          </p:cNvPr>
          <p:cNvGraphicFramePr>
            <a:graphicFrameLocks/>
          </p:cNvGraphicFramePr>
          <p:nvPr>
            <p:extLst>
              <p:ext uri="{D42A27DB-BD31-4B8C-83A1-F6EECF244321}">
                <p14:modId xmlns:p14="http://schemas.microsoft.com/office/powerpoint/2010/main" val="2621212476"/>
              </p:ext>
            </p:extLst>
          </p:nvPr>
        </p:nvGraphicFramePr>
        <p:xfrm>
          <a:off x="415147" y="1260842"/>
          <a:ext cx="11430086" cy="5274419"/>
        </p:xfrm>
        <a:graphic>
          <a:graphicData uri="http://schemas.openxmlformats.org/drawingml/2006/table">
            <a:tbl>
              <a:tblPr firstRow="1" bandRow="1">
                <a:tableStyleId>{2D5ABB26-0587-4C30-8999-92F81FD0307C}</a:tableStyleId>
              </a:tblPr>
              <a:tblGrid>
                <a:gridCol w="1714989">
                  <a:extLst>
                    <a:ext uri="{9D8B030D-6E8A-4147-A177-3AD203B41FA5}">
                      <a16:colId xmlns:a16="http://schemas.microsoft.com/office/drawing/2014/main" val="3254862737"/>
                    </a:ext>
                  </a:extLst>
                </a:gridCol>
                <a:gridCol w="3927764">
                  <a:extLst>
                    <a:ext uri="{9D8B030D-6E8A-4147-A177-3AD203B41FA5}">
                      <a16:colId xmlns:a16="http://schemas.microsoft.com/office/drawing/2014/main" val="3537765484"/>
                    </a:ext>
                  </a:extLst>
                </a:gridCol>
                <a:gridCol w="35716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3646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99268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Understanding and demonstrating good infection prevention and control measures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You should understand how to prevent the spread of infection.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920337">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Awareness of positive behaviour support​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You should understand what positive behaviour support is.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77500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Understanding the importance of supporting others to maintain good oral health​​</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importance of oral health and the potential effect on their general health, wellbeing and dignity</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potential impact of untreated dental pain or mouth infection on the behaviour, and general health and wellbeing of people who cannot articulate their pain or distress or ask for help (this includes, for example, residents with dementia or communication difficulties)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and when to reassess oral health</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deliver daily mouth care</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and when to report any oral health concerns, and how to respond to a person’s changing needs and circumstances</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importance of denture marking and how to arrange this for people, with their permission</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47" name="TextBox 46">
            <a:extLst>
              <a:ext uri="{FF2B5EF4-FFF2-40B4-BE49-F238E27FC236}">
                <a16:creationId xmlns:a16="http://schemas.microsoft.com/office/drawing/2014/main" id="{7FD410B8-50CA-8FC4-1FC6-00A93BD4A4DB}"/>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5EC8430C-B0C4-179B-A383-D2FEBA4C516F}"/>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49" name="TextBox 48">
            <a:extLst>
              <a:ext uri="{FF2B5EF4-FFF2-40B4-BE49-F238E27FC236}">
                <a16:creationId xmlns:a16="http://schemas.microsoft.com/office/drawing/2014/main" id="{1A1E2BFB-642F-07C1-0637-D868593054A7}"/>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grpSp>
        <p:nvGrpSpPr>
          <p:cNvPr id="50" name="Group 49">
            <a:extLst>
              <a:ext uri="{FF2B5EF4-FFF2-40B4-BE49-F238E27FC236}">
                <a16:creationId xmlns:a16="http://schemas.microsoft.com/office/drawing/2014/main" id="{3F538F38-3DD2-6D59-1B16-F4423884450F}"/>
              </a:ext>
            </a:extLst>
          </p:cNvPr>
          <p:cNvGrpSpPr/>
          <p:nvPr/>
        </p:nvGrpSpPr>
        <p:grpSpPr>
          <a:xfrm>
            <a:off x="5992404" y="2027035"/>
            <a:ext cx="3827594" cy="646668"/>
            <a:chOff x="6090704" y="3952941"/>
            <a:chExt cx="3827594" cy="646668"/>
          </a:xfrm>
        </p:grpSpPr>
        <p:sp>
          <p:nvSpPr>
            <p:cNvPr id="51" name="Oval 50">
              <a:extLst>
                <a:ext uri="{FF2B5EF4-FFF2-40B4-BE49-F238E27FC236}">
                  <a16:creationId xmlns:a16="http://schemas.microsoft.com/office/drawing/2014/main" id="{F40CB829-EA86-B570-18FB-54F9C32F90E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6266BB4F-BFA5-D360-92DC-DD0085DAC57B}"/>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F6601693-ECB1-98D3-66E2-629EE9F7D71C}"/>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9F2A11C1-0B6A-2DD4-51AE-3D7C1153644E}"/>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2536B8F4-7A87-42CD-7996-F5F63204BA7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D38BD0-BA7C-FBB8-AB70-9DB0E6F3158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8119335-CEC8-C0B3-83BC-E10951AF7FD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530EF37-CA72-0D40-FB0A-E9F374FD137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2B1EAB-9DDD-1311-42CE-E3CBED477B4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65F318-EF15-09D4-CFE8-9677CCA1836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02088A2A-F11B-EFCC-FD19-05737781F201}"/>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FBD9C328-A07C-93A0-D8FF-0B8A0F748A92}"/>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07D373BA-6514-BC44-A2D1-701F8FEF09A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F2F559BF-A145-C170-4C26-EEF3A80690D8}"/>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5B0E151D-8BB1-6216-9A09-4BA1535CF17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6" name="Group 65">
            <a:extLst>
              <a:ext uri="{FF2B5EF4-FFF2-40B4-BE49-F238E27FC236}">
                <a16:creationId xmlns:a16="http://schemas.microsoft.com/office/drawing/2014/main" id="{418288FE-0B92-7BF5-EEBC-8B4633E23803}"/>
              </a:ext>
            </a:extLst>
          </p:cNvPr>
          <p:cNvGrpSpPr/>
          <p:nvPr/>
        </p:nvGrpSpPr>
        <p:grpSpPr>
          <a:xfrm>
            <a:off x="5992404" y="5009241"/>
            <a:ext cx="3827594" cy="646668"/>
            <a:chOff x="6090704" y="3952941"/>
            <a:chExt cx="3827594" cy="646668"/>
          </a:xfrm>
        </p:grpSpPr>
        <p:sp>
          <p:nvSpPr>
            <p:cNvPr id="67" name="Oval 66">
              <a:extLst>
                <a:ext uri="{FF2B5EF4-FFF2-40B4-BE49-F238E27FC236}">
                  <a16:creationId xmlns:a16="http://schemas.microsoft.com/office/drawing/2014/main" id="{46CEA46B-BEEB-D5ED-35A0-E94100F2C81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8" name="Oval 67">
              <a:extLst>
                <a:ext uri="{FF2B5EF4-FFF2-40B4-BE49-F238E27FC236}">
                  <a16:creationId xmlns:a16="http://schemas.microsoft.com/office/drawing/2014/main" id="{D087E0C0-2208-406A-E023-F760B064047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9" name="Group 68">
              <a:extLst>
                <a:ext uri="{FF2B5EF4-FFF2-40B4-BE49-F238E27FC236}">
                  <a16:creationId xmlns:a16="http://schemas.microsoft.com/office/drawing/2014/main" id="{1AE8F74D-D992-828E-C9A6-C7F58BAB5399}"/>
                </a:ext>
              </a:extLst>
            </p:cNvPr>
            <p:cNvGrpSpPr/>
            <p:nvPr/>
          </p:nvGrpSpPr>
          <p:grpSpPr>
            <a:xfrm>
              <a:off x="6290207" y="3952941"/>
              <a:ext cx="3628091" cy="646668"/>
              <a:chOff x="3706661" y="2326116"/>
              <a:chExt cx="4441515" cy="559265"/>
            </a:xfrm>
          </p:grpSpPr>
          <p:grpSp>
            <p:nvGrpSpPr>
              <p:cNvPr id="70" name="Group 69">
                <a:extLst>
                  <a:ext uri="{FF2B5EF4-FFF2-40B4-BE49-F238E27FC236}">
                    <a16:creationId xmlns:a16="http://schemas.microsoft.com/office/drawing/2014/main" id="{CB098D3A-90AE-D851-45EE-55703629D180}"/>
                  </a:ext>
                </a:extLst>
              </p:cNvPr>
              <p:cNvGrpSpPr/>
              <p:nvPr/>
            </p:nvGrpSpPr>
            <p:grpSpPr>
              <a:xfrm>
                <a:off x="4200749" y="2631808"/>
                <a:ext cx="3448967" cy="253573"/>
                <a:chOff x="7998846" y="1867220"/>
                <a:chExt cx="3448967" cy="253573"/>
              </a:xfrm>
            </p:grpSpPr>
            <p:cxnSp>
              <p:nvCxnSpPr>
                <p:cNvPr id="76" name="Straight Connector 75">
                  <a:extLst>
                    <a:ext uri="{FF2B5EF4-FFF2-40B4-BE49-F238E27FC236}">
                      <a16:creationId xmlns:a16="http://schemas.microsoft.com/office/drawing/2014/main" id="{CF582253-7483-CA7A-1B93-F5324749F36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3BC74AC-CE73-4682-099A-3DE654C2F81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C9674B5-A6B2-2640-347D-4262ACB4F46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79C2C79-7926-62C3-D0B0-9EF4655D47E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6CA1629-841E-7442-0EFD-EAD5752602E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1CECBB8-58F7-81A7-5901-CFF457C8F086}"/>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C564334C-53E9-596D-A212-B735804B045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72" name="TextBox 71">
                <a:extLst>
                  <a:ext uri="{FF2B5EF4-FFF2-40B4-BE49-F238E27FC236}">
                    <a16:creationId xmlns:a16="http://schemas.microsoft.com/office/drawing/2014/main" id="{04F52F5B-CCF9-C582-F458-0264D1FACEE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73" name="TextBox 72">
                <a:extLst>
                  <a:ext uri="{FF2B5EF4-FFF2-40B4-BE49-F238E27FC236}">
                    <a16:creationId xmlns:a16="http://schemas.microsoft.com/office/drawing/2014/main" id="{F5177DD5-6D66-12E9-AE63-1EB567D230F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74" name="TextBox 73">
                <a:extLst>
                  <a:ext uri="{FF2B5EF4-FFF2-40B4-BE49-F238E27FC236}">
                    <a16:creationId xmlns:a16="http://schemas.microsoft.com/office/drawing/2014/main" id="{ECD40600-D5D4-ED97-B298-6EF57A3E7B92}"/>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5" name="TextBox 74">
                <a:extLst>
                  <a:ext uri="{FF2B5EF4-FFF2-40B4-BE49-F238E27FC236}">
                    <a16:creationId xmlns:a16="http://schemas.microsoft.com/office/drawing/2014/main" id="{EDE68363-8CB4-23EB-E7B9-8B6B471EEF5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7" name="Group 86">
            <a:extLst>
              <a:ext uri="{FF2B5EF4-FFF2-40B4-BE49-F238E27FC236}">
                <a16:creationId xmlns:a16="http://schemas.microsoft.com/office/drawing/2014/main" id="{7D765910-F0BE-4CE3-6050-5BF2ED3D1AC2}"/>
              </a:ext>
            </a:extLst>
          </p:cNvPr>
          <p:cNvGrpSpPr/>
          <p:nvPr/>
        </p:nvGrpSpPr>
        <p:grpSpPr>
          <a:xfrm>
            <a:off x="5992404" y="2960861"/>
            <a:ext cx="3827594" cy="646668"/>
            <a:chOff x="6090704" y="3952941"/>
            <a:chExt cx="3827594" cy="646668"/>
          </a:xfrm>
        </p:grpSpPr>
        <p:sp>
          <p:nvSpPr>
            <p:cNvPr id="88" name="Oval 87">
              <a:extLst>
                <a:ext uri="{FF2B5EF4-FFF2-40B4-BE49-F238E27FC236}">
                  <a16:creationId xmlns:a16="http://schemas.microsoft.com/office/drawing/2014/main" id="{AC69D127-29F5-1A62-6CA8-45DD77340FAA}"/>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Oval 88">
              <a:extLst>
                <a:ext uri="{FF2B5EF4-FFF2-40B4-BE49-F238E27FC236}">
                  <a16:creationId xmlns:a16="http://schemas.microsoft.com/office/drawing/2014/main" id="{ACA4A50C-FAE8-BC5E-13FF-740AFFC85F0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0" name="Group 89">
              <a:extLst>
                <a:ext uri="{FF2B5EF4-FFF2-40B4-BE49-F238E27FC236}">
                  <a16:creationId xmlns:a16="http://schemas.microsoft.com/office/drawing/2014/main" id="{7E46F4E7-C903-446B-EE1F-2E0250B867EE}"/>
                </a:ext>
              </a:extLst>
            </p:cNvPr>
            <p:cNvGrpSpPr/>
            <p:nvPr/>
          </p:nvGrpSpPr>
          <p:grpSpPr>
            <a:xfrm>
              <a:off x="6290207" y="3952941"/>
              <a:ext cx="3628091" cy="646668"/>
              <a:chOff x="3706661" y="2326116"/>
              <a:chExt cx="4441515" cy="559265"/>
            </a:xfrm>
          </p:grpSpPr>
          <p:grpSp>
            <p:nvGrpSpPr>
              <p:cNvPr id="91" name="Group 90">
                <a:extLst>
                  <a:ext uri="{FF2B5EF4-FFF2-40B4-BE49-F238E27FC236}">
                    <a16:creationId xmlns:a16="http://schemas.microsoft.com/office/drawing/2014/main" id="{45037ADC-C880-8439-25E6-F51E1DA6A4F8}"/>
                  </a:ext>
                </a:extLst>
              </p:cNvPr>
              <p:cNvGrpSpPr/>
              <p:nvPr/>
            </p:nvGrpSpPr>
            <p:grpSpPr>
              <a:xfrm>
                <a:off x="4200749" y="2631808"/>
                <a:ext cx="3448967" cy="253573"/>
                <a:chOff x="7998846" y="1867220"/>
                <a:chExt cx="3448967" cy="253573"/>
              </a:xfrm>
            </p:grpSpPr>
            <p:cxnSp>
              <p:nvCxnSpPr>
                <p:cNvPr id="97" name="Straight Connector 96">
                  <a:extLst>
                    <a:ext uri="{FF2B5EF4-FFF2-40B4-BE49-F238E27FC236}">
                      <a16:creationId xmlns:a16="http://schemas.microsoft.com/office/drawing/2014/main" id="{7517DD2A-5234-85B2-0D5A-E06DEBEFB63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46EFBF2-FDB9-2730-7E32-F5B6E736055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ABDFEE8-D1BB-622F-BF5E-6220435BE6E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91804E4-EA6E-4E62-3EC5-25AEB63D8ED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78635A2-A660-5220-BA6A-60762F73C60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A8804EA-6466-B903-8BA8-37B5A984B5C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613DF88D-D53A-F808-6B64-67F2B3F8B98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3" name="TextBox 92">
                <a:extLst>
                  <a:ext uri="{FF2B5EF4-FFF2-40B4-BE49-F238E27FC236}">
                    <a16:creationId xmlns:a16="http://schemas.microsoft.com/office/drawing/2014/main" id="{B2089617-BFF0-BF7E-3AA4-CEEB637F50E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4" name="TextBox 93">
                <a:extLst>
                  <a:ext uri="{FF2B5EF4-FFF2-40B4-BE49-F238E27FC236}">
                    <a16:creationId xmlns:a16="http://schemas.microsoft.com/office/drawing/2014/main" id="{D47B1F95-8DB8-B1E2-4F44-ED052BC2387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5" name="TextBox 94">
                <a:extLst>
                  <a:ext uri="{FF2B5EF4-FFF2-40B4-BE49-F238E27FC236}">
                    <a16:creationId xmlns:a16="http://schemas.microsoft.com/office/drawing/2014/main" id="{C1737DC0-9533-3D63-893D-36150C7A798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6" name="TextBox 95">
                <a:extLst>
                  <a:ext uri="{FF2B5EF4-FFF2-40B4-BE49-F238E27FC236}">
                    <a16:creationId xmlns:a16="http://schemas.microsoft.com/office/drawing/2014/main" id="{2AA5611C-FE3C-4589-2AE2-4911DDB05794}"/>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4" name="TextBox 103">
            <a:extLst>
              <a:ext uri="{FF2B5EF4-FFF2-40B4-BE49-F238E27FC236}">
                <a16:creationId xmlns:a16="http://schemas.microsoft.com/office/drawing/2014/main" id="{617D2518-EC74-B0EA-AE1B-A036B7372B65}"/>
              </a:ext>
            </a:extLst>
          </p:cNvPr>
          <p:cNvSpPr txBox="1"/>
          <p:nvPr/>
        </p:nvSpPr>
        <p:spPr>
          <a:xfrm>
            <a:off x="9785271" y="199362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5" name="TextBox 104">
            <a:extLst>
              <a:ext uri="{FF2B5EF4-FFF2-40B4-BE49-F238E27FC236}">
                <a16:creationId xmlns:a16="http://schemas.microsoft.com/office/drawing/2014/main" id="{F005A7DF-17A7-40CE-4C96-39DA08127211}"/>
              </a:ext>
            </a:extLst>
          </p:cNvPr>
          <p:cNvSpPr txBox="1"/>
          <p:nvPr/>
        </p:nvSpPr>
        <p:spPr>
          <a:xfrm>
            <a:off x="9809607" y="339180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6" name="TextBox 105">
            <a:extLst>
              <a:ext uri="{FF2B5EF4-FFF2-40B4-BE49-F238E27FC236}">
                <a16:creationId xmlns:a16="http://schemas.microsoft.com/office/drawing/2014/main" id="{DBEBCF98-0719-49D4-4C72-F87F99C1CD10}"/>
              </a:ext>
            </a:extLst>
          </p:cNvPr>
          <p:cNvSpPr txBox="1"/>
          <p:nvPr/>
        </p:nvSpPr>
        <p:spPr>
          <a:xfrm>
            <a:off x="9809607" y="3811500"/>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73122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0F9C2-4858-7B5E-61D5-4FC7FE95CEA2}"/>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FF0DF1-5722-EE80-7053-483340F531D3}"/>
              </a:ext>
            </a:extLst>
          </p:cNvPr>
          <p:cNvGraphicFramePr>
            <a:graphicFrameLocks/>
          </p:cNvGraphicFramePr>
          <p:nvPr>
            <p:extLst>
              <p:ext uri="{D42A27DB-BD31-4B8C-83A1-F6EECF244321}">
                <p14:modId xmlns:p14="http://schemas.microsoft.com/office/powerpoint/2010/main" val="3543059247"/>
              </p:ext>
            </p:extLst>
          </p:nvPr>
        </p:nvGraphicFramePr>
        <p:xfrm>
          <a:off x="373988" y="1651021"/>
          <a:ext cx="11430086" cy="4675493"/>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2967123">
                  <a:extLst>
                    <a:ext uri="{9D8B030D-6E8A-4147-A177-3AD203B41FA5}">
                      <a16:colId xmlns:a16="http://schemas.microsoft.com/office/drawing/2014/main" val="3537765484"/>
                    </a:ext>
                  </a:extLst>
                </a:gridCol>
                <a:gridCol w="166743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4596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929525">
                <a:tc>
                  <a:txBody>
                    <a:bodyPr/>
                    <a:lstStyle/>
                    <a:p>
                      <a:r>
                        <a:rPr lang="en-GB" sz="1200" b="1" dirty="0">
                          <a:latin typeface="Arial" panose="020B0604020202020204" pitchFamily="34" charset="0"/>
                          <a:cs typeface="Arial" panose="020B0604020202020204" pitchFamily="34" charset="0"/>
                        </a:rPr>
                        <a:t>Specific areas of practice (as applicable)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This will depend on your organisation and the needs of the people you support, however could include:</a:t>
                      </a: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3078"/>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Dementia Training Standards Framework</a:t>
                      </a:r>
                      <a:endParaRPr kumimoji="0" lang="en-GB" sz="1000" b="0" i="0" u="none" strike="noStrike" kern="1200" cap="none" spc="0" normalizeH="0" baseline="0" noProof="0" dirty="0">
                        <a:ln>
                          <a:noFill/>
                        </a:ln>
                        <a:solidFill>
                          <a:srgbClr val="003078"/>
                        </a:solidFill>
                        <a:effectLst/>
                        <a:uLnTx/>
                        <a:uFillTx/>
                        <a:latin typeface="Arial" panose="020B0604020202020204"/>
                        <a:ea typeface="+mn-ea"/>
                        <a:cs typeface="+mn-cs"/>
                      </a:endParaRP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3078"/>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Core Capabilities Framework for Supporting Autistic People</a:t>
                      </a:r>
                      <a:endParaRPr kumimoji="0" lang="en-GB" sz="1000" b="0" i="0" u="none" strike="noStrike" kern="1200" cap="none" spc="0" normalizeH="0" baseline="0" noProof="0" dirty="0">
                        <a:ln>
                          <a:noFill/>
                        </a:ln>
                        <a:solidFill>
                          <a:srgbClr val="003078"/>
                        </a:solidFill>
                        <a:effectLst/>
                        <a:uLnTx/>
                        <a:uFillTx/>
                        <a:latin typeface="Arial" panose="020B0604020202020204"/>
                        <a:ea typeface="+mn-ea"/>
                        <a:cs typeface="+mn-cs"/>
                      </a:endParaRP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1D70B8"/>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End of Life Care Core Skills Education and Training Framework</a:t>
                      </a:r>
                      <a:endParaRPr kumimoji="0" lang="en-GB" sz="1000" b="0" i="0" u="none" strike="noStrike" kern="1200" cap="none" spc="0" normalizeH="0" baseline="0" noProof="0" dirty="0">
                        <a:ln>
                          <a:noFill/>
                        </a:ln>
                        <a:solidFill>
                          <a:srgbClr val="1D70B8"/>
                        </a:solidFill>
                        <a:effectLst/>
                        <a:uLnTx/>
                        <a:uFillTx/>
                        <a:latin typeface="Arial" panose="020B0604020202020204"/>
                        <a:ea typeface="+mn-ea"/>
                        <a:cs typeface="+mn-cs"/>
                      </a:endParaRP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1D70B8"/>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Core Capabilities Framework for Supporting People with a Learning Disability</a:t>
                      </a:r>
                      <a:endParaRPr kumimoji="0" lang="en-GB" sz="1000" b="0" i="0" u="none" strike="noStrike" kern="1200" cap="none" spc="0" normalizeH="0" baseline="0" noProof="0" dirty="0">
                        <a:ln>
                          <a:noFill/>
                        </a:ln>
                        <a:solidFill>
                          <a:srgbClr val="1D70B8"/>
                        </a:solidFill>
                        <a:effectLst/>
                        <a:uLnTx/>
                        <a:uFillTx/>
                        <a:latin typeface="Arial" panose="020B0604020202020204"/>
                        <a:ea typeface="+mn-ea"/>
                        <a:cs typeface="+mn-cs"/>
                      </a:endParaRPr>
                    </a:p>
                    <a:p>
                      <a:pPr marL="285750" marR="0" lvl="0"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1D70B8"/>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Mental Health Core Skills Education and Training Framework</a:t>
                      </a:r>
                      <a:endParaRPr kumimoji="0" lang="en-GB" sz="1000" b="0" i="0" u="none" strike="noStrike" kern="1200" cap="none" spc="0" normalizeH="0" baseline="0" noProof="0" dirty="0">
                        <a:ln>
                          <a:noFill/>
                        </a:ln>
                        <a:solidFill>
                          <a:srgbClr val="003078"/>
                        </a:solidFill>
                        <a:effectLst/>
                        <a:uLnTx/>
                        <a:uFillTx/>
                        <a:latin typeface="Arial" panose="020B0604020202020204"/>
                        <a:ea typeface="+mn-ea"/>
                        <a:cs typeface="+mn-cs"/>
                      </a:endParaRP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8" name="Slide Number Placeholder 1">
            <a:extLst>
              <a:ext uri="{FF2B5EF4-FFF2-40B4-BE49-F238E27FC236}">
                <a16:creationId xmlns:a16="http://schemas.microsoft.com/office/drawing/2014/main" id="{5A552146-D459-1740-4C93-57928AD2AA91}"/>
              </a:ext>
            </a:extLst>
          </p:cNvPr>
          <p:cNvSpPr txBox="1">
            <a:spLocks/>
          </p:cNvSpPr>
          <p:nvPr/>
        </p:nvSpPr>
        <p:spPr>
          <a:xfrm>
            <a:off x="0" y="0"/>
            <a:ext cx="0" cy="0"/>
          </a:xfrm>
        </p:spPr>
        <p:txBody>
          <a:bodyPr/>
          <a:lstStyle>
            <a:defPPr>
              <a:defRPr kern="0"/>
            </a:defPPr>
          </a:lstStyle>
          <a:p>
            <a:fld id="{06A44ADC-FBC0-4698-B0EC-1AD4A4060383}" type="slidenum">
              <a:rPr lang="en-GB" smtClean="0"/>
              <a:pPr/>
              <a:t>19</a:t>
            </a:fld>
            <a:endParaRPr lang="en-GB"/>
          </a:p>
        </p:txBody>
      </p:sp>
      <p:sp>
        <p:nvSpPr>
          <p:cNvPr id="9" name="Rectangle: Rounded Corners 8">
            <a:extLst>
              <a:ext uri="{FF2B5EF4-FFF2-40B4-BE49-F238E27FC236}">
                <a16:creationId xmlns:a16="http://schemas.microsoft.com/office/drawing/2014/main" id="{81524055-552E-19D3-63C8-3C84C2F61EB0}"/>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7" action="ppaction://hlinksldjump"/>
            <a:extLst>
              <a:ext uri="{FF2B5EF4-FFF2-40B4-BE49-F238E27FC236}">
                <a16:creationId xmlns:a16="http://schemas.microsoft.com/office/drawing/2014/main" id="{6C0E1E06-E6C9-AC19-E7A4-690499CF52CA}"/>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8" action="ppaction://hlinksldjump"/>
            <a:extLst>
              <a:ext uri="{FF2B5EF4-FFF2-40B4-BE49-F238E27FC236}">
                <a16:creationId xmlns:a16="http://schemas.microsoft.com/office/drawing/2014/main" id="{CC17598E-84FA-0CD6-84DE-C80C2E6FFE7B}"/>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9" action="ppaction://hlinksldjump"/>
            <a:extLst>
              <a:ext uri="{FF2B5EF4-FFF2-40B4-BE49-F238E27FC236}">
                <a16:creationId xmlns:a16="http://schemas.microsoft.com/office/drawing/2014/main" id="{807E3815-0639-E8C9-074D-01EBC8360EBD}"/>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8" action="ppaction://hlinksldjump"/>
            <a:extLst>
              <a:ext uri="{FF2B5EF4-FFF2-40B4-BE49-F238E27FC236}">
                <a16:creationId xmlns:a16="http://schemas.microsoft.com/office/drawing/2014/main" id="{FAC71AAB-2F63-7B69-369E-C0A6D375C9E0}"/>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10" action="ppaction://hlinksldjump"/>
            <a:extLst>
              <a:ext uri="{FF2B5EF4-FFF2-40B4-BE49-F238E27FC236}">
                <a16:creationId xmlns:a16="http://schemas.microsoft.com/office/drawing/2014/main" id="{C4338EA0-F018-C049-BEA8-8706AC492FF9}"/>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E732B1F7-EDBC-5329-3F7E-3ECC705DEBF9}"/>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666333B-757C-87DA-959E-4AB195585086}"/>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F1196C76-4B80-C22E-632C-3F660AE8E3AF}"/>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1421F01A-C309-5B82-743D-476F7484FD87}"/>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A4F59D94-767C-ABFA-F3D6-86F87EBB5014}"/>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AF3CDBF-BCC8-CCEC-A6B1-CD786E34367E}"/>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DD9E9066-3587-6F30-E5E5-08A51A49DF09}"/>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551785C8-2737-C34D-F63F-F9B94E3F0241}"/>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F489B1EA-C8DB-EF9B-8A9A-2B316824F039}"/>
              </a:ext>
            </a:extLst>
          </p:cNvPr>
          <p:cNvSpPr txBox="1"/>
          <p:nvPr/>
        </p:nvSpPr>
        <p:spPr>
          <a:xfrm>
            <a:off x="9785271" y="236301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15FDE9A5-2050-988A-BF9C-9147723BFCE8}"/>
              </a:ext>
            </a:extLst>
          </p:cNvPr>
          <p:cNvGrpSpPr/>
          <p:nvPr/>
        </p:nvGrpSpPr>
        <p:grpSpPr>
          <a:xfrm>
            <a:off x="5992404" y="3655561"/>
            <a:ext cx="3827594" cy="646668"/>
            <a:chOff x="6090704" y="3952941"/>
            <a:chExt cx="3827594" cy="646668"/>
          </a:xfrm>
        </p:grpSpPr>
        <p:sp>
          <p:nvSpPr>
            <p:cNvPr id="17" name="Oval 16">
              <a:extLst>
                <a:ext uri="{FF2B5EF4-FFF2-40B4-BE49-F238E27FC236}">
                  <a16:creationId xmlns:a16="http://schemas.microsoft.com/office/drawing/2014/main" id="{14A7B38D-2344-999D-4AB0-D11A7A969C0E}"/>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ED108C93-6150-BC79-88B5-16C76A3AA73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10096A5F-9762-FC26-6446-3CAE14EEC3DA}"/>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60C71E98-A336-5FB7-C3D2-1ACF3F3EA830}"/>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90B8BDE8-3B95-C7BC-5DF1-4A7CA38735D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F92240-8326-5540-E801-64A04613F17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DC176D-88B5-83E8-D51D-71425460D98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BC3384-4C28-D660-0926-0020B4BC3D2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F47EF5-3B9C-2C78-F91F-00532580BA5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272F860-EA33-39DA-F918-A699E5D44D6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39C202C8-6FB2-E0C0-42E6-07B2380C4455}"/>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5A0A8C39-58E5-C9DF-5431-2EB6C57ACCA3}"/>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D87038A9-CB76-9D69-C2A7-835D267ECF11}"/>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3C417B64-F6C7-394B-F432-7AB23B972689}"/>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9F92CB7F-AB53-82B4-BC26-5853EF4258DD}"/>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79205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6" name="Table 5">
            <a:extLst>
              <a:ext uri="{FF2B5EF4-FFF2-40B4-BE49-F238E27FC236}">
                <a16:creationId xmlns:a16="http://schemas.microsoft.com/office/drawing/2014/main" id="{997DDAAC-2760-D973-FD37-EAE96123B1AF}"/>
              </a:ext>
            </a:extLst>
          </p:cNvPr>
          <p:cNvGraphicFramePr>
            <a:graphicFrameLocks noGrp="1"/>
          </p:cNvGraphicFramePr>
          <p:nvPr>
            <p:extLst>
              <p:ext uri="{D42A27DB-BD31-4B8C-83A1-F6EECF244321}">
                <p14:modId xmlns:p14="http://schemas.microsoft.com/office/powerpoint/2010/main" val="2705355297"/>
              </p:ext>
            </p:extLst>
          </p:nvPr>
        </p:nvGraphicFramePr>
        <p:xfrm>
          <a:off x="571500" y="1743009"/>
          <a:ext cx="10775373" cy="3088764"/>
        </p:xfrm>
        <a:graphic>
          <a:graphicData uri="http://schemas.openxmlformats.org/drawingml/2006/table">
            <a:tbl>
              <a:tblPr firstRow="1" bandRow="1">
                <a:tableStyleId>{5C22544A-7EE6-4342-B048-85BDC9FD1C3A}</a:tableStyleId>
              </a:tblPr>
              <a:tblGrid>
                <a:gridCol w="1770508">
                  <a:extLst>
                    <a:ext uri="{9D8B030D-6E8A-4147-A177-3AD203B41FA5}">
                      <a16:colId xmlns:a16="http://schemas.microsoft.com/office/drawing/2014/main" val="3492790388"/>
                    </a:ext>
                  </a:extLst>
                </a:gridCol>
                <a:gridCol w="7631843">
                  <a:extLst>
                    <a:ext uri="{9D8B030D-6E8A-4147-A177-3AD203B41FA5}">
                      <a16:colId xmlns:a16="http://schemas.microsoft.com/office/drawing/2014/main" val="759504101"/>
                    </a:ext>
                  </a:extLst>
                </a:gridCol>
                <a:gridCol w="1373022">
                  <a:extLst>
                    <a:ext uri="{9D8B030D-6E8A-4147-A177-3AD203B41FA5}">
                      <a16:colId xmlns:a16="http://schemas.microsoft.com/office/drawing/2014/main" val="2694746899"/>
                    </a:ext>
                  </a:extLst>
                </a:gridCol>
              </a:tblGrid>
              <a:tr h="514794">
                <a:tc>
                  <a:txBody>
                    <a:bodyPr/>
                    <a:lstStyle/>
                    <a:p>
                      <a:pPr marL="0" algn="l" defTabSz="914492"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Section </a:t>
                      </a: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Contents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Page(s)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extLst>
                  <a:ext uri="{0D108BD9-81ED-4DB2-BD59-A6C34878D82A}">
                    <a16:rowId xmlns:a16="http://schemas.microsoft.com/office/drawing/2014/main" val="3664977474"/>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1</a:t>
                      </a: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How to use the skills 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3 - 5</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extLst>
                  <a:ext uri="{0D108BD9-81ED-4DB2-BD59-A6C34878D82A}">
                    <a16:rowId xmlns:a16="http://schemas.microsoft.com/office/drawing/2014/main" val="3578488571"/>
                  </a:ext>
                </a:extLst>
              </a:tr>
              <a:tr h="514794">
                <a:tc rowSpan="3">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Section 2</a:t>
                      </a:r>
                    </a:p>
                  </a:txBody>
                  <a:tcPr marL="91416" marR="91416" marT="45708" marB="45708">
                    <a:solidFill>
                      <a:srgbClr val="CACACA">
                        <a:alpha val="30000"/>
                      </a:srgbClr>
                    </a:solidFill>
                  </a:tcPr>
                </a:tc>
                <a:tc>
                  <a:txBody>
                    <a:bodyPr/>
                    <a:lstStyle/>
                    <a:p>
                      <a:pPr marL="0" algn="l" rtl="0" eaLnBrk="1" latinLnBrk="0" hangingPunct="1"/>
                      <a:r>
                        <a:rPr lang="en-GB" sz="1600" b="1" kern="1200" dirty="0">
                          <a:solidFill>
                            <a:schemeClr val="tx1"/>
                          </a:solidFill>
                          <a:latin typeface="Arial" panose="020B0604020202020204" pitchFamily="34" charset="0"/>
                          <a:cs typeface="Arial" panose="020B0604020202020204" pitchFamily="34" charset="0"/>
                        </a:rPr>
                        <a:t>Introduction to New to Care role</a:t>
                      </a:r>
                    </a:p>
                  </a:txBody>
                  <a:tcPr marL="91416" marR="91416" marT="45708" marB="45708">
                    <a:solidFill>
                      <a:srgbClr val="CACACA">
                        <a:alpha val="30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6</a:t>
                      </a:r>
                    </a:p>
                  </a:txBody>
                  <a:tcPr marL="91416" marR="91416" marT="45708" marB="45708">
                    <a:solidFill>
                      <a:srgbClr val="CACACA">
                        <a:alpha val="30000"/>
                      </a:srgbClr>
                    </a:solidFill>
                  </a:tcPr>
                </a:tc>
                <a:extLst>
                  <a:ext uri="{0D108BD9-81ED-4DB2-BD59-A6C34878D82A}">
                    <a16:rowId xmlns:a16="http://schemas.microsoft.com/office/drawing/2014/main" val="2367926447"/>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Laura’s story – New to Care </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7</a:t>
                      </a:r>
                    </a:p>
                  </a:txBody>
                  <a:tcPr marL="91416" marR="91416" marT="45708" marB="45708">
                    <a:solidFill>
                      <a:srgbClr val="CACACA">
                        <a:alpha val="30000"/>
                      </a:srgbClr>
                    </a:solidFill>
                  </a:tcPr>
                </a:tc>
                <a:extLst>
                  <a:ext uri="{0D108BD9-81ED-4DB2-BD59-A6C34878D82A}">
                    <a16:rowId xmlns:a16="http://schemas.microsoft.com/office/drawing/2014/main" val="1287869800"/>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Care Pathway New to Care framework</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8</a:t>
                      </a:r>
                    </a:p>
                  </a:txBody>
                  <a:tcPr marL="91416" marR="91416" marT="45708" marB="45708">
                    <a:solidFill>
                      <a:srgbClr val="CACACA">
                        <a:alpha val="30000"/>
                      </a:srgbClr>
                    </a:solidFill>
                  </a:tcPr>
                </a:tc>
                <a:extLst>
                  <a:ext uri="{0D108BD9-81ED-4DB2-BD59-A6C34878D82A}">
                    <a16:rowId xmlns:a16="http://schemas.microsoft.com/office/drawing/2014/main" val="2734939950"/>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3:</a:t>
                      </a:r>
                    </a:p>
                  </a:txBody>
                  <a:tcPr marL="91416" marR="91416" marT="45708" marB="45708">
                    <a:solidFill>
                      <a:srgbClr val="0068B3">
                        <a:alpha val="15000"/>
                      </a:srgbClr>
                    </a:solidFill>
                  </a:tcPr>
                </a:tc>
                <a:tc>
                  <a:txBody>
                    <a:bodyPr/>
                    <a:lstStyle/>
                    <a:p>
                      <a:pPr marL="0" lvl="0" algn="l">
                        <a:buNone/>
                      </a:pPr>
                      <a:r>
                        <a:rPr lang="en-GB" sz="1600" b="1" i="0" u="none" strike="noStrike" kern="1200" baseline="0" noProof="0" dirty="0">
                          <a:solidFill>
                            <a:srgbClr val="000000"/>
                          </a:solidFill>
                          <a:latin typeface="Arial" panose="020B0604020202020204" pitchFamily="34" charset="0"/>
                          <a:cs typeface="Arial" panose="020B0604020202020204" pitchFamily="34" charset="0"/>
                        </a:rPr>
                        <a:t>New to Care </a:t>
                      </a:r>
                      <a:r>
                        <a:rPr lang="en-GB" sz="1600" b="1" kern="1200" dirty="0">
                          <a:solidFill>
                            <a:schemeClr val="tx1"/>
                          </a:solidFill>
                          <a:latin typeface="Arial" panose="020B0604020202020204" pitchFamily="34" charset="0"/>
                          <a:cs typeface="Arial" panose="020B0604020202020204" pitchFamily="34" charset="0"/>
                        </a:rPr>
                        <a:t>self-assessment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9 - 23</a:t>
                      </a:r>
                    </a:p>
                  </a:txBody>
                  <a:tcPr marL="91416" marR="91416" marT="45708" marB="45708">
                    <a:solidFill>
                      <a:srgbClr val="0068B3">
                        <a:alpha val="15000"/>
                      </a:srgbClr>
                    </a:solidFill>
                  </a:tcPr>
                </a:tc>
                <a:extLst>
                  <a:ext uri="{0D108BD9-81ED-4DB2-BD59-A6C34878D82A}">
                    <a16:rowId xmlns:a16="http://schemas.microsoft.com/office/drawing/2014/main" val="1906645229"/>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B4D46-6A9A-1CBD-FB42-5ABA777AF47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6908114-C2B8-ECE9-9A27-13AA15423027}"/>
              </a:ext>
            </a:extLst>
          </p:cNvPr>
          <p:cNvGraphicFramePr>
            <a:graphicFrameLocks/>
          </p:cNvGraphicFramePr>
          <p:nvPr>
            <p:extLst>
              <p:ext uri="{D42A27DB-BD31-4B8C-83A1-F6EECF244321}">
                <p14:modId xmlns:p14="http://schemas.microsoft.com/office/powerpoint/2010/main" val="4164954057"/>
              </p:ext>
            </p:extLst>
          </p:nvPr>
        </p:nvGraphicFramePr>
        <p:xfrm>
          <a:off x="373988" y="1651021"/>
          <a:ext cx="11430086" cy="4675493"/>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2967123">
                  <a:extLst>
                    <a:ext uri="{9D8B030D-6E8A-4147-A177-3AD203B41FA5}">
                      <a16:colId xmlns:a16="http://schemas.microsoft.com/office/drawing/2014/main" val="3537765484"/>
                    </a:ext>
                  </a:extLst>
                </a:gridCol>
                <a:gridCol w="166743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4596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929525">
                <a:tc>
                  <a:txBody>
                    <a:bodyPr/>
                    <a:lstStyle/>
                    <a:p>
                      <a:r>
                        <a:rPr lang="en-GB" sz="1200" b="1" dirty="0">
                          <a:latin typeface="Arial" panose="020B0604020202020204" pitchFamily="34" charset="0"/>
                          <a:cs typeface="Arial" panose="020B0604020202020204" pitchFamily="34" charset="0"/>
                        </a:rPr>
                        <a:t>Awareness of mental health, dementia, autism and learning disabilities​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Be aware of mental health, dementia, autism and learning disabilities</a:t>
                      </a:r>
                    </a:p>
                    <a:p>
                      <a:pPr marL="171450" marR="0" lvl="0" indent="-1714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the importance of early identification of mental health conditions and dementia</a:t>
                      </a:r>
                    </a:p>
                    <a:p>
                      <a:pPr marL="171450" marR="0" lvl="0" indent="-1714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aspects of personalised care that support an individual living with a mental health condition or dementia</a:t>
                      </a:r>
                    </a:p>
                    <a:p>
                      <a:pPr marL="171450" marR="0" lvl="0" indent="-1714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the needs and experiences of, people with a learning disability, autistic people, people living with mental health or dementia</a:t>
                      </a:r>
                    </a:p>
                    <a:p>
                      <a:pPr marL="171450" marR="0" lvl="0" indent="-1714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how to meet the communication and information needs of people with a learning disability and autistic people</a:t>
                      </a:r>
                    </a:p>
                    <a:p>
                      <a:pPr marL="171450" marR="0" lvl="0" indent="-1714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reasonable adjustments that may be necessary in health and care delivery for people with a learning disability, autistic people, and people living with a mental health condition </a:t>
                      </a:r>
                    </a:p>
                    <a:p>
                      <a:pPr marL="171450" marR="0" lvl="0" indent="-1714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how legal frameworks support people with a learning disability, autistic people, and people living with a mental health condition </a:t>
                      </a: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8" name="Slide Number Placeholder 1">
            <a:extLst>
              <a:ext uri="{FF2B5EF4-FFF2-40B4-BE49-F238E27FC236}">
                <a16:creationId xmlns:a16="http://schemas.microsoft.com/office/drawing/2014/main" id="{0D7B678D-3C52-2AA0-BE84-51EC50D8AE66}"/>
              </a:ext>
            </a:extLst>
          </p:cNvPr>
          <p:cNvSpPr txBox="1">
            <a:spLocks/>
          </p:cNvSpPr>
          <p:nvPr/>
        </p:nvSpPr>
        <p:spPr>
          <a:xfrm>
            <a:off x="0" y="0"/>
            <a:ext cx="0" cy="0"/>
          </a:xfrm>
        </p:spPr>
        <p:txBody>
          <a:bodyPr/>
          <a:lstStyle>
            <a:defPPr>
              <a:defRPr kern="0"/>
            </a:defPPr>
          </a:lstStyle>
          <a:p>
            <a:fld id="{06A44ADC-FBC0-4698-B0EC-1AD4A4060383}" type="slidenum">
              <a:rPr lang="en-GB" smtClean="0"/>
              <a:pPr/>
              <a:t>20</a:t>
            </a:fld>
            <a:endParaRPr lang="en-GB"/>
          </a:p>
        </p:txBody>
      </p:sp>
      <p:sp>
        <p:nvSpPr>
          <p:cNvPr id="9" name="Rectangle: Rounded Corners 8">
            <a:extLst>
              <a:ext uri="{FF2B5EF4-FFF2-40B4-BE49-F238E27FC236}">
                <a16:creationId xmlns:a16="http://schemas.microsoft.com/office/drawing/2014/main" id="{5C6521FB-6A84-CCCB-AC0F-B28F126924D5}"/>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47BF549C-2689-1582-547B-477FF0DFAD4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06C10668-0BFC-5AB6-A87E-431D4D873F5E}"/>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14397F73-9E4A-F60B-A7E9-F876BC1E981F}"/>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4" action="ppaction://hlinksldjump"/>
            <a:extLst>
              <a:ext uri="{FF2B5EF4-FFF2-40B4-BE49-F238E27FC236}">
                <a16:creationId xmlns:a16="http://schemas.microsoft.com/office/drawing/2014/main" id="{CB7A1DEC-4B90-1E7A-16C4-1DE4BCBF9840}"/>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6" action="ppaction://hlinksldjump"/>
            <a:extLst>
              <a:ext uri="{FF2B5EF4-FFF2-40B4-BE49-F238E27FC236}">
                <a16:creationId xmlns:a16="http://schemas.microsoft.com/office/drawing/2014/main" id="{F12123AF-FFEA-4CFA-110D-C8D20154833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7BA9991-C14A-7803-638F-5AF55A04ACE2}"/>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D4D767EE-4CA2-E9C3-7665-C62F33CBD8F2}"/>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B0DEC501-1F85-2213-761D-0704D2E8E860}"/>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970AB146-A59E-7317-41DE-422C03281E09}"/>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C14261CF-E7AD-1C50-648B-9D90CFF14ECD}"/>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1F4C6695-D3EE-85A7-7951-15BE858FEB2A}"/>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BE4DB724-4D90-ACFA-4744-9501E5EEDDB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Box 27">
            <a:extLst>
              <a:ext uri="{FF2B5EF4-FFF2-40B4-BE49-F238E27FC236}">
                <a16:creationId xmlns:a16="http://schemas.microsoft.com/office/drawing/2014/main" id="{D2A0F421-0832-1C2C-3D27-BBA1B6C2062A}"/>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2" name="TextBox 1">
            <a:extLst>
              <a:ext uri="{FF2B5EF4-FFF2-40B4-BE49-F238E27FC236}">
                <a16:creationId xmlns:a16="http://schemas.microsoft.com/office/drawing/2014/main" id="{2E632949-2FBC-0DEF-65BF-C6769C23C947}"/>
              </a:ext>
            </a:extLst>
          </p:cNvPr>
          <p:cNvSpPr txBox="1"/>
          <p:nvPr/>
        </p:nvSpPr>
        <p:spPr>
          <a:xfrm>
            <a:off x="9785271" y="2431837"/>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3" name="Group 2">
            <a:extLst>
              <a:ext uri="{FF2B5EF4-FFF2-40B4-BE49-F238E27FC236}">
                <a16:creationId xmlns:a16="http://schemas.microsoft.com/office/drawing/2014/main" id="{6668D698-A835-CCEF-79F8-D1B0A8E9DB8D}"/>
              </a:ext>
            </a:extLst>
          </p:cNvPr>
          <p:cNvGrpSpPr/>
          <p:nvPr/>
        </p:nvGrpSpPr>
        <p:grpSpPr>
          <a:xfrm>
            <a:off x="5992404" y="3655561"/>
            <a:ext cx="3827594" cy="646668"/>
            <a:chOff x="6090704" y="3952941"/>
            <a:chExt cx="3827594" cy="646668"/>
          </a:xfrm>
        </p:grpSpPr>
        <p:sp>
          <p:nvSpPr>
            <p:cNvPr id="17" name="Oval 16">
              <a:extLst>
                <a:ext uri="{FF2B5EF4-FFF2-40B4-BE49-F238E27FC236}">
                  <a16:creationId xmlns:a16="http://schemas.microsoft.com/office/drawing/2014/main" id="{BDE27013-EBCB-C5E8-72A5-874C2E669F92}"/>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C0C8F608-C11C-62EF-E220-E34DEF74E1FD}"/>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FB1FEDC7-33FD-2443-CDFC-59138F008040}"/>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D492F7C9-C327-D01C-C045-EF2AEE49FCEF}"/>
                  </a:ext>
                </a:extLst>
              </p:cNvPr>
              <p:cNvGrpSpPr/>
              <p:nvPr/>
            </p:nvGrpSpPr>
            <p:grpSpPr>
              <a:xfrm>
                <a:off x="4200749" y="2631808"/>
                <a:ext cx="3448967" cy="253573"/>
                <a:chOff x="7998846" y="1867220"/>
                <a:chExt cx="3448967" cy="253573"/>
              </a:xfrm>
            </p:grpSpPr>
            <p:cxnSp>
              <p:nvCxnSpPr>
                <p:cNvPr id="31" name="Straight Connector 30">
                  <a:extLst>
                    <a:ext uri="{FF2B5EF4-FFF2-40B4-BE49-F238E27FC236}">
                      <a16:creationId xmlns:a16="http://schemas.microsoft.com/office/drawing/2014/main" id="{70A1E280-F85A-10E3-8772-8258C37A839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14A3FC-6B3D-AAA9-7585-97353C976B2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74985F7-CEFB-FCF9-644D-748F448C3FD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4DE345-C2F3-0498-BE65-2C1BACA8B527}"/>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F41BDA-C1B9-5850-4195-5462F8D0C48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7D8AED4-853F-BA1E-ACBD-11C80F362C9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3CFC85A-69A1-3CA7-9BCF-567C69EF25DE}"/>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7A5F6146-7515-0D43-C6F5-20870FCE05EC}"/>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9C0F9662-773A-296D-62BD-50253E861DB0}"/>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9" name="TextBox 28">
                <a:extLst>
                  <a:ext uri="{FF2B5EF4-FFF2-40B4-BE49-F238E27FC236}">
                    <a16:creationId xmlns:a16="http://schemas.microsoft.com/office/drawing/2014/main" id="{AA3722E1-C427-E134-834C-4CABF0489A9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0" name="TextBox 29">
                <a:extLst>
                  <a:ext uri="{FF2B5EF4-FFF2-40B4-BE49-F238E27FC236}">
                    <a16:creationId xmlns:a16="http://schemas.microsoft.com/office/drawing/2014/main" id="{5CEF28AD-43AF-85A3-6FE7-F35683213956}"/>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76688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B871-7703-6C6E-ED08-FBB23B1D0B68}"/>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4907C74E-B566-050A-3D41-97D3D9764DA9}"/>
              </a:ext>
            </a:extLst>
          </p:cNvPr>
          <p:cNvSpPr txBox="1">
            <a:spLocks/>
          </p:cNvSpPr>
          <p:nvPr/>
        </p:nvSpPr>
        <p:spPr>
          <a:xfrm>
            <a:off x="0" y="0"/>
            <a:ext cx="0" cy="0"/>
          </a:xfrm>
        </p:spPr>
        <p:txBody>
          <a:bodyPr/>
          <a:lstStyle>
            <a:defPPr>
              <a:defRPr kern="0"/>
            </a:defPPr>
          </a:lstStyle>
          <a:p>
            <a:fld id="{06A44ADC-FBC0-4698-B0EC-1AD4A4060383}" type="slidenum">
              <a:rPr lang="en-GB" smtClean="0"/>
              <a:pPr/>
              <a:t>21</a:t>
            </a:fld>
            <a:endParaRPr lang="en-GB"/>
          </a:p>
        </p:txBody>
      </p:sp>
      <p:sp>
        <p:nvSpPr>
          <p:cNvPr id="9" name="Rectangle: Rounded Corners 8">
            <a:extLst>
              <a:ext uri="{FF2B5EF4-FFF2-40B4-BE49-F238E27FC236}">
                <a16:creationId xmlns:a16="http://schemas.microsoft.com/office/drawing/2014/main" id="{C1248FCC-BC09-1060-2652-83DF98494CC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D4B92A19-F443-84DB-B9AC-2405DCDB18A9}"/>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74AD8CA-04EE-0ADC-2E2C-96DB048A0E1A}"/>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FE9D943-F052-3970-D47D-94AC5AC20EF3}"/>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5105AC64-86B7-1A8D-A485-1866C828119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899B502-5DAC-82E2-3093-A0767801EA1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5254055-D302-5A4A-4E46-116C46EAF38B}"/>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B487383-D1D0-30AC-8AB2-D8511AACE75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022596DB-A389-EE19-0DCE-F6303B49E31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60B633E-53BC-A4D5-ECFE-2BF3B2CD51E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C07790E4-C6EC-63D2-8B0A-628CD8E688D3}"/>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D5677FB-158A-A295-CFBE-A86DD2E93E8F}"/>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FF67AC2-7E8A-A79D-4A91-B6A4A5EAE19C}"/>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3" name="Table 2">
            <a:extLst>
              <a:ext uri="{FF2B5EF4-FFF2-40B4-BE49-F238E27FC236}">
                <a16:creationId xmlns:a16="http://schemas.microsoft.com/office/drawing/2014/main" id="{1BFEAF92-46AD-0A2B-9629-72D4A0CCE6C6}"/>
              </a:ext>
            </a:extLst>
          </p:cNvPr>
          <p:cNvGraphicFramePr>
            <a:graphicFrameLocks/>
          </p:cNvGraphicFramePr>
          <p:nvPr>
            <p:extLst>
              <p:ext uri="{D42A27DB-BD31-4B8C-83A1-F6EECF244321}">
                <p14:modId xmlns:p14="http://schemas.microsoft.com/office/powerpoint/2010/main" val="1931643298"/>
              </p:ext>
            </p:extLst>
          </p:nvPr>
        </p:nvGraphicFramePr>
        <p:xfrm>
          <a:off x="367361" y="1615435"/>
          <a:ext cx="11430086" cy="4333081"/>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275104">
                  <a:extLst>
                    <a:ext uri="{9D8B030D-6E8A-4147-A177-3AD203B41FA5}">
                      <a16:colId xmlns:a16="http://schemas.microsoft.com/office/drawing/2014/main" val="3537765484"/>
                    </a:ext>
                  </a:extLst>
                </a:gridCol>
                <a:gridCol w="1359454">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96460">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544372">
                <a:tc>
                  <a:txBody>
                    <a:bodyPr/>
                    <a:lstStyle/>
                    <a:p>
                      <a:r>
                        <a:rPr lang="en-GB" sz="1200" b="1" dirty="0">
                          <a:latin typeface="Arial" panose="020B0604020202020204" pitchFamily="34" charset="0"/>
                          <a:cs typeface="Arial" panose="020B0604020202020204" pitchFamily="34" charset="0"/>
                        </a:rPr>
                        <a:t>Understanding the benefits of reflective practice in providing care and support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You should understand how reflecting on a situation has improved your own knowledge, skills and understanding.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148629">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Understanding the importance of resilience and coping skills when delivering care and support</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manage: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Your own mental health and personal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Stress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5" name="TextBox 4">
            <a:extLst>
              <a:ext uri="{FF2B5EF4-FFF2-40B4-BE49-F238E27FC236}">
                <a16:creationId xmlns:a16="http://schemas.microsoft.com/office/drawing/2014/main" id="{DF3B1A70-5371-A831-07E3-4AC8A132C3FD}"/>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8BCC1438-589C-CD34-80FE-C329004C0C8C}"/>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360D507A-52A0-40CD-D817-4340DF2AC024}"/>
              </a:ext>
            </a:extLst>
          </p:cNvPr>
          <p:cNvSpPr txBox="1"/>
          <p:nvPr/>
        </p:nvSpPr>
        <p:spPr>
          <a:xfrm>
            <a:off x="10598901" y="3398532"/>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A5AA4BA-25DE-E3F4-F7E7-614B45842BD9}"/>
              </a:ext>
            </a:extLst>
          </p:cNvPr>
          <p:cNvSpPr txBox="1"/>
          <p:nvPr/>
        </p:nvSpPr>
        <p:spPr>
          <a:xfrm>
            <a:off x="9785271" y="226379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55D9EBCF-43A6-3DDF-A8D5-CA0EDA8964EA}"/>
              </a:ext>
            </a:extLst>
          </p:cNvPr>
          <p:cNvGrpSpPr/>
          <p:nvPr/>
        </p:nvGrpSpPr>
        <p:grpSpPr>
          <a:xfrm>
            <a:off x="5992404" y="2730430"/>
            <a:ext cx="3827594" cy="646668"/>
            <a:chOff x="6090704" y="3952941"/>
            <a:chExt cx="3827594" cy="646668"/>
          </a:xfrm>
        </p:grpSpPr>
        <p:sp>
          <p:nvSpPr>
            <p:cNvPr id="25" name="Oval 24">
              <a:extLst>
                <a:ext uri="{FF2B5EF4-FFF2-40B4-BE49-F238E27FC236}">
                  <a16:creationId xmlns:a16="http://schemas.microsoft.com/office/drawing/2014/main" id="{4D8A4B47-3528-CBAF-A8E1-FACAA680E8F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C9066D3D-BEDD-33D3-5B23-4A66F1FFD7BB}"/>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148A1800-3798-3B51-B3B0-90FB76F5E272}"/>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6C7D029-FA4B-242C-0F84-F7802C70892B}"/>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05374B15-5754-C50E-313C-BD926BF7EB7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A18BC6-8C56-ADD7-5893-65EFF4A799D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D45DB4A-E671-9CDC-A97B-8C709BEDCA6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60E2BF9-ADDF-53B3-0728-8D90E2C9A57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77C5C2-9421-BB61-E175-EDEB1CB79BF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3E8C15-D76F-988F-D4CA-CB7CF012737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14AA981-CBD4-B2E5-D990-C870AF63101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EC607C23-8A84-D2C4-D7E3-744C91D962E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71A5B6A0-02A1-0579-3B3C-CABEEB15F95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123D3DBD-183D-D8BC-A1C2-86BBEB881B2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2B287E76-D55C-A758-83A0-D401F035E774}"/>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23959450-B841-4B17-49F5-2EDCA1815E24}"/>
              </a:ext>
            </a:extLst>
          </p:cNvPr>
          <p:cNvGrpSpPr/>
          <p:nvPr/>
        </p:nvGrpSpPr>
        <p:grpSpPr>
          <a:xfrm>
            <a:off x="5998800" y="4673514"/>
            <a:ext cx="3827594" cy="646668"/>
            <a:chOff x="6090704" y="3952941"/>
            <a:chExt cx="3827594" cy="646668"/>
          </a:xfrm>
        </p:grpSpPr>
        <p:sp>
          <p:nvSpPr>
            <p:cNvPr id="50" name="Oval 49">
              <a:extLst>
                <a:ext uri="{FF2B5EF4-FFF2-40B4-BE49-F238E27FC236}">
                  <a16:creationId xmlns:a16="http://schemas.microsoft.com/office/drawing/2014/main" id="{03B5F6C3-BA1F-BE8D-445D-4ACC2E875C0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E642759B-428B-6D96-DE1C-157FEAA1F4C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3EF6FD06-C5F3-8F78-FF84-3E714D9CD563}"/>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39152F3E-2270-8B95-E03A-C1030A5C094F}"/>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0ECCCDB0-BDAE-1440-F7E2-D4A2CD7F511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5C4E-2706-23B1-00B6-BB22F600B90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1ADC92-A8FE-C213-136B-9B46E7B0988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F01A28-9FBA-F13C-59D7-812113A48A3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4A5CEF-B1E5-5C6B-C936-82EC3939650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B157B2D-29C6-E3BC-C1B1-23D97BC831F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145B18C6-E1D7-8ABB-5541-9AC151420E3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9D010AA4-4080-3D8C-5095-2C4183347F5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997C3B98-82CE-A297-B59D-17767785EE3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888ED11A-1072-8D26-407A-0AF076C4E1B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F2A8B795-BD00-3528-1A80-E49336C4DCD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7A638363-A245-1212-31DD-876D3F39479B}"/>
              </a:ext>
            </a:extLst>
          </p:cNvPr>
          <p:cNvSpPr txBox="1"/>
          <p:nvPr/>
        </p:nvSpPr>
        <p:spPr>
          <a:xfrm>
            <a:off x="9819998" y="385895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81422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659E-F7A4-08FE-9458-3399ED4431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5C7E56-FB06-BC7C-5E4C-9DC3DC3B0CA7}"/>
              </a:ext>
            </a:extLst>
          </p:cNvPr>
          <p:cNvSpPr txBox="1">
            <a:spLocks/>
          </p:cNvSpPr>
          <p:nvPr/>
        </p:nvSpPr>
        <p:spPr>
          <a:xfrm>
            <a:off x="0" y="0"/>
            <a:ext cx="0" cy="0"/>
          </a:xfrm>
        </p:spPr>
        <p:txBody>
          <a:bodyPr/>
          <a:lstStyle>
            <a:defPPr>
              <a:defRPr kern="0"/>
            </a:defPPr>
          </a:lstStyle>
          <a:p>
            <a:fld id="{06A44ADC-FBC0-4698-B0EC-1AD4A4060383}" type="slidenum">
              <a:rPr lang="en-GB" smtClean="0"/>
              <a:pPr/>
              <a:t>22</a:t>
            </a:fld>
            <a:endParaRPr lang="en-GB"/>
          </a:p>
        </p:txBody>
      </p:sp>
      <p:sp>
        <p:nvSpPr>
          <p:cNvPr id="9" name="Rectangle: Rounded Corners 8">
            <a:extLst>
              <a:ext uri="{FF2B5EF4-FFF2-40B4-BE49-F238E27FC236}">
                <a16:creationId xmlns:a16="http://schemas.microsoft.com/office/drawing/2014/main" id="{C3EE5A1D-30A5-0DB0-B5D2-2A278AE9182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86BCD14F-882A-03AD-23CA-B766BC563EAA}"/>
              </a:ext>
            </a:extLst>
          </p:cNvPr>
          <p:cNvSpPr/>
          <p:nvPr/>
        </p:nvSpPr>
        <p:spPr>
          <a:xfrm rot="10800000" flipV="1">
            <a:off x="10312404" y="-2"/>
            <a:ext cx="1879596" cy="360001"/>
          </a:xfrm>
          <a:prstGeom prst="roundRect">
            <a:avLst/>
          </a:prstGeom>
          <a:solidFill>
            <a:srgbClr val="BA0C2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5DD76586-23DA-0DDE-893B-30389326ABC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E6792DDB-464C-2C38-E9B2-7BA812632BB5}"/>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B7AE988-5524-8189-F16C-012C78862FDE}"/>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B4902641-EDB5-24B1-72A0-54650ECBC2F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FB2FEB02-279F-B852-5ADF-75907AB2BF08}"/>
              </a:ext>
            </a:extLst>
          </p:cNvPr>
          <p:cNvSpPr txBox="1"/>
          <p:nvPr/>
        </p:nvSpPr>
        <p:spPr>
          <a:xfrm>
            <a:off x="8704565" y="1766796"/>
            <a:ext cx="792000" cy="230832"/>
          </a:xfrm>
          <a:prstGeom prst="rect">
            <a:avLst/>
          </a:prstGeom>
          <a:noFill/>
        </p:spPr>
        <p:txBody>
          <a:bodyPr wrap="square" rtlCol="0">
            <a:spAutoFit/>
          </a:bodyPr>
          <a:lstStyle/>
          <a:p>
            <a:r>
              <a:rPr lang="en-GB" sz="900" dirty="0">
                <a:solidFill>
                  <a:schemeClr val="bg1"/>
                </a:solidFill>
              </a:rPr>
              <a:t>Awareness</a:t>
            </a:r>
          </a:p>
        </p:txBody>
      </p:sp>
      <p:graphicFrame>
        <p:nvGraphicFramePr>
          <p:cNvPr id="4" name="Table 3">
            <a:extLst>
              <a:ext uri="{FF2B5EF4-FFF2-40B4-BE49-F238E27FC236}">
                <a16:creationId xmlns:a16="http://schemas.microsoft.com/office/drawing/2014/main" id="{568BE579-7706-23E9-7F98-C0F76A038209}"/>
              </a:ext>
            </a:extLst>
          </p:cNvPr>
          <p:cNvGraphicFramePr/>
          <p:nvPr>
            <p:extLst>
              <p:ext uri="{D42A27DB-BD31-4B8C-83A1-F6EECF244321}">
                <p14:modId xmlns:p14="http://schemas.microsoft.com/office/powerpoint/2010/main" val="3985580219"/>
              </p:ext>
            </p:extLst>
          </p:nvPr>
        </p:nvGraphicFramePr>
        <p:xfrm>
          <a:off x="470036" y="1374857"/>
          <a:ext cx="11334038" cy="4985141"/>
        </p:xfrm>
        <a:graphic>
          <a:graphicData uri="http://schemas.openxmlformats.org/drawingml/2006/table">
            <a:tbl>
              <a:tblPr firstRow="1" bandRow="1"/>
              <a:tblGrid>
                <a:gridCol w="4656434">
                  <a:extLst>
                    <a:ext uri="{9D8B030D-6E8A-4147-A177-3AD203B41FA5}">
                      <a16:colId xmlns:a16="http://schemas.microsoft.com/office/drawing/2014/main" val="2582755497"/>
                    </a:ext>
                  </a:extLst>
                </a:gridCol>
                <a:gridCol w="1669401">
                  <a:extLst>
                    <a:ext uri="{9D8B030D-6E8A-4147-A177-3AD203B41FA5}">
                      <a16:colId xmlns:a16="http://schemas.microsoft.com/office/drawing/2014/main" val="982803903"/>
                    </a:ext>
                  </a:extLst>
                </a:gridCol>
                <a:gridCol w="1669401">
                  <a:extLst>
                    <a:ext uri="{9D8B030D-6E8A-4147-A177-3AD203B41FA5}">
                      <a16:colId xmlns:a16="http://schemas.microsoft.com/office/drawing/2014/main" val="486503153"/>
                    </a:ext>
                  </a:extLst>
                </a:gridCol>
                <a:gridCol w="1669401">
                  <a:extLst>
                    <a:ext uri="{9D8B030D-6E8A-4147-A177-3AD203B41FA5}">
                      <a16:colId xmlns:a16="http://schemas.microsoft.com/office/drawing/2014/main" val="4142100848"/>
                    </a:ext>
                  </a:extLst>
                </a:gridCol>
                <a:gridCol w="1669401">
                  <a:extLst>
                    <a:ext uri="{9D8B030D-6E8A-4147-A177-3AD203B41FA5}">
                      <a16:colId xmlns:a16="http://schemas.microsoft.com/office/drawing/2014/main" val="2794606764"/>
                    </a:ext>
                  </a:extLst>
                </a:gridCol>
              </a:tblGrid>
              <a:tr h="586176">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endParaRPr lang="en-GB" sz="1050" dirty="0">
                        <a:solidFill>
                          <a:schemeClr val="accent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completed this</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not completed this, but have plans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but would like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and would not like to</a:t>
                      </a:r>
                    </a:p>
                  </a:txBody>
                  <a:tcPr marL="100558" marR="100558" marT="45708" marB="45708" anchor="b">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1994065"/>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hlinkClick r:id="rId7"/>
                        </a:rPr>
                        <a:t>Care Certificate Qualification at Level 2​</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bg2">
                            <a:lumMod val="50000"/>
                          </a:schemeClr>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chemeClr val="bg2">
                            <a:lumMod val="50000"/>
                          </a:schemeClr>
                        </a:solidFill>
                        <a:effectLst/>
                        <a:uLnTx/>
                        <a:uFillTx/>
                        <a:latin typeface="Arial" panose="020B0604020202020204"/>
                        <a:ea typeface="+mn-ea"/>
                        <a:cs typeface="+mn-cs"/>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chemeClr val="bg2">
                            <a:lumMod val="50000"/>
                          </a:schemeClr>
                        </a:solidFill>
                        <a:effectLst/>
                        <a:uLnTx/>
                        <a:uFillTx/>
                        <a:latin typeface="Arial" panose="020B0604020202020204"/>
                        <a:ea typeface="+mn-ea"/>
                        <a:cs typeface="+mn-cs"/>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chemeClr val="bg2">
                            <a:lumMod val="50000"/>
                          </a:schemeClr>
                        </a:solidFill>
                        <a:effectLst/>
                        <a:uLnTx/>
                        <a:uFillTx/>
                        <a:latin typeface="Arial" panose="020B0604020202020204"/>
                        <a:ea typeface="+mn-ea"/>
                        <a:cs typeface="+mn-cs"/>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7806090"/>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rPr>
                        <a:t>Awareness of Dementia Level 2</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78680"/>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rPr>
                        <a:t>Dementia - Tier 1</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091905"/>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218" rtl="0" eaLnBrk="1" fontAlgn="b" latinLnBrk="0" hangingPunct="1">
                        <a:lnSpc>
                          <a:spcPct val="100000"/>
                        </a:lnSpc>
                        <a:spcBef>
                          <a:spcPts val="0"/>
                        </a:spcBef>
                        <a:spcAft>
                          <a:spcPts val="0"/>
                        </a:spcAft>
                        <a:buClrTx/>
                        <a:buSzTx/>
                        <a:buFontTx/>
                        <a:buNone/>
                        <a:tabLst/>
                        <a:defRPr/>
                      </a:pPr>
                      <a:r>
                        <a:rPr lang="en-GB" sz="1100" b="0" u="none" strike="noStrike">
                          <a:solidFill>
                            <a:srgbClr val="000000"/>
                          </a:solidFill>
                          <a:effectLst/>
                        </a:rPr>
                        <a:t>Dementia - Tier 2 (setting specific)</a:t>
                      </a:r>
                      <a:endParaRPr lang="en-GB" sz="1100" b="0" i="0" u="none" strike="noStrike" kern="1200">
                        <a:solidFill>
                          <a:srgbClr val="000000"/>
                        </a:solidFill>
                        <a:effectLst/>
                        <a:latin typeface="+mn-lt"/>
                        <a:ea typeface="+mn-ea"/>
                        <a:cs typeface="+mn-cs"/>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2594906"/>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rPr>
                        <a:t>Positive behaviour support awareness training​</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591927"/>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hlinkClick r:id="rId8"/>
                        </a:rPr>
                        <a:t>Oliver McGowan Mandatory Training on Learning Disability and Autism: Tier 1 training​</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218" rtl="0" eaLnBrk="1" fontAlgn="b" latinLnBrk="0" hangingPunct="1">
                        <a:lnSpc>
                          <a:spcPct val="100000"/>
                        </a:lnSpc>
                        <a:spcBef>
                          <a:spcPts val="0"/>
                        </a:spcBef>
                        <a:spcAft>
                          <a:spcPts val="0"/>
                        </a:spcAft>
                        <a:buClrTx/>
                        <a:buSzTx/>
                        <a:buFontTx/>
                        <a:buNone/>
                        <a:tabLst/>
                        <a:defRPr/>
                      </a:pPr>
                      <a:r>
                        <a:rPr lang="en-GB" sz="1100" b="0" u="none" strike="noStrike">
                          <a:solidFill>
                            <a:srgbClr val="000000"/>
                          </a:solidFill>
                          <a:effectLst/>
                          <a:hlinkClick r:id="rId8"/>
                        </a:rPr>
                        <a:t>Oliver McGowan Mandatory Training on Learning Disability and Autism: Tier 2 training​</a:t>
                      </a:r>
                      <a:endParaRPr lang="en-GB" sz="1100" b="0" i="0" u="none" strike="noStrike" kern="1200">
                        <a:solidFill>
                          <a:srgbClr val="000000"/>
                        </a:solidFill>
                        <a:effectLst/>
                        <a:latin typeface="+mn-lt"/>
                        <a:ea typeface="+mn-ea"/>
                        <a:cs typeface="+mn-cs"/>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1043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rPr>
                        <a:t>Adult Care Apprenticeship standard</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rPr>
                        <a:t>Medication Management​</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rPr>
                        <a:t>Food Hygiene Qualification​</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761679"/>
                  </a:ext>
                </a:extLst>
              </a:tr>
              <a:tr h="2994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rPr>
                        <a:t>Smiling Matters - oral hygiene training​</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57480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kern="1200">
                          <a:solidFill>
                            <a:schemeClr val="dk1"/>
                          </a:solidFill>
                          <a:effectLst/>
                          <a:hlinkClick r:id="rId9"/>
                        </a:rPr>
                        <a:t>Level 5 Award in Understand ing Digital Leadership in Adult Social Care</a:t>
                      </a:r>
                      <a:endParaRPr lang="en-GB" sz="8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129774"/>
                  </a:ext>
                </a:extLst>
              </a:tr>
              <a:tr h="30504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a:solidFill>
                            <a:srgbClr val="000000"/>
                          </a:solidFill>
                          <a:effectLst/>
                        </a:rPr>
                        <a:t>Key Skills: Level 2 English, maths, and information and communication technology (ICT)</a:t>
                      </a:r>
                      <a:endParaRPr lang="en-GB" sz="1100" b="0" i="0" u="none" strike="noStrike">
                        <a:solidFill>
                          <a:srgbClr val="000000"/>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5860788"/>
                  </a:ext>
                </a:extLst>
              </a:tr>
            </a:tbl>
          </a:graphicData>
        </a:graphic>
      </p:graphicFrame>
      <p:sp>
        <p:nvSpPr>
          <p:cNvPr id="28" name="TextBox 27">
            <a:extLst>
              <a:ext uri="{FF2B5EF4-FFF2-40B4-BE49-F238E27FC236}">
                <a16:creationId xmlns:a16="http://schemas.microsoft.com/office/drawing/2014/main" id="{AA329174-11C2-7DE7-5468-03C44A7637B1}"/>
              </a:ext>
            </a:extLst>
          </p:cNvPr>
          <p:cNvSpPr txBox="1"/>
          <p:nvPr/>
        </p:nvSpPr>
        <p:spPr>
          <a:xfrm>
            <a:off x="5181600" y="205740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9" name="TextBox 48">
            <a:extLst>
              <a:ext uri="{FF2B5EF4-FFF2-40B4-BE49-F238E27FC236}">
                <a16:creationId xmlns:a16="http://schemas.microsoft.com/office/drawing/2014/main" id="{A84F3B4C-5FBE-C99B-7673-EB7F879E44C6}"/>
              </a:ext>
            </a:extLst>
          </p:cNvPr>
          <p:cNvSpPr txBox="1"/>
          <p:nvPr/>
        </p:nvSpPr>
        <p:spPr>
          <a:xfrm>
            <a:off x="6858000" y="205740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0" name="TextBox 49">
            <a:extLst>
              <a:ext uri="{FF2B5EF4-FFF2-40B4-BE49-F238E27FC236}">
                <a16:creationId xmlns:a16="http://schemas.microsoft.com/office/drawing/2014/main" id="{483620E0-8DDF-AE9F-8929-AB56799385BC}"/>
              </a:ext>
            </a:extLst>
          </p:cNvPr>
          <p:cNvSpPr txBox="1"/>
          <p:nvPr/>
        </p:nvSpPr>
        <p:spPr>
          <a:xfrm>
            <a:off x="8610600" y="205740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1" name="TextBox 50">
            <a:extLst>
              <a:ext uri="{FF2B5EF4-FFF2-40B4-BE49-F238E27FC236}">
                <a16:creationId xmlns:a16="http://schemas.microsoft.com/office/drawing/2014/main" id="{1B99D356-371E-97F9-314E-7C03CDFDBB56}"/>
              </a:ext>
            </a:extLst>
          </p:cNvPr>
          <p:cNvSpPr txBox="1"/>
          <p:nvPr/>
        </p:nvSpPr>
        <p:spPr>
          <a:xfrm>
            <a:off x="10261960" y="205740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2" name="TextBox 51">
            <a:extLst>
              <a:ext uri="{FF2B5EF4-FFF2-40B4-BE49-F238E27FC236}">
                <a16:creationId xmlns:a16="http://schemas.microsoft.com/office/drawing/2014/main" id="{E62530B8-5D96-F931-B7EB-1F5F4D1F3CB5}"/>
              </a:ext>
            </a:extLst>
          </p:cNvPr>
          <p:cNvSpPr txBox="1"/>
          <p:nvPr/>
        </p:nvSpPr>
        <p:spPr>
          <a:xfrm>
            <a:off x="5181600" y="2399615"/>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3" name="TextBox 52">
            <a:extLst>
              <a:ext uri="{FF2B5EF4-FFF2-40B4-BE49-F238E27FC236}">
                <a16:creationId xmlns:a16="http://schemas.microsoft.com/office/drawing/2014/main" id="{5397A51B-A242-C7A4-44DB-86BDD61CE993}"/>
              </a:ext>
            </a:extLst>
          </p:cNvPr>
          <p:cNvSpPr txBox="1"/>
          <p:nvPr/>
        </p:nvSpPr>
        <p:spPr>
          <a:xfrm>
            <a:off x="6858000" y="2399615"/>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4" name="TextBox 53">
            <a:extLst>
              <a:ext uri="{FF2B5EF4-FFF2-40B4-BE49-F238E27FC236}">
                <a16:creationId xmlns:a16="http://schemas.microsoft.com/office/drawing/2014/main" id="{21E29D24-1339-BE70-0741-50F1FC6E12FF}"/>
              </a:ext>
            </a:extLst>
          </p:cNvPr>
          <p:cNvSpPr txBox="1"/>
          <p:nvPr/>
        </p:nvSpPr>
        <p:spPr>
          <a:xfrm>
            <a:off x="8610600" y="239961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5" name="TextBox 54">
            <a:extLst>
              <a:ext uri="{FF2B5EF4-FFF2-40B4-BE49-F238E27FC236}">
                <a16:creationId xmlns:a16="http://schemas.microsoft.com/office/drawing/2014/main" id="{38BE7A6B-B31D-1D0C-8E91-7083AD1F1ADD}"/>
              </a:ext>
            </a:extLst>
          </p:cNvPr>
          <p:cNvSpPr txBox="1"/>
          <p:nvPr/>
        </p:nvSpPr>
        <p:spPr>
          <a:xfrm>
            <a:off x="10261960" y="239961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6" name="TextBox 55">
            <a:extLst>
              <a:ext uri="{FF2B5EF4-FFF2-40B4-BE49-F238E27FC236}">
                <a16:creationId xmlns:a16="http://schemas.microsoft.com/office/drawing/2014/main" id="{9FCE073A-683E-1476-5E52-A6A0AA711306}"/>
              </a:ext>
            </a:extLst>
          </p:cNvPr>
          <p:cNvSpPr txBox="1"/>
          <p:nvPr/>
        </p:nvSpPr>
        <p:spPr>
          <a:xfrm>
            <a:off x="5181600" y="274183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7" name="TextBox 56">
            <a:extLst>
              <a:ext uri="{FF2B5EF4-FFF2-40B4-BE49-F238E27FC236}">
                <a16:creationId xmlns:a16="http://schemas.microsoft.com/office/drawing/2014/main" id="{4DFBF970-E403-64F4-E49C-9D95710A1BCD}"/>
              </a:ext>
            </a:extLst>
          </p:cNvPr>
          <p:cNvSpPr txBox="1"/>
          <p:nvPr/>
        </p:nvSpPr>
        <p:spPr>
          <a:xfrm>
            <a:off x="6858000" y="274183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8" name="TextBox 57">
            <a:extLst>
              <a:ext uri="{FF2B5EF4-FFF2-40B4-BE49-F238E27FC236}">
                <a16:creationId xmlns:a16="http://schemas.microsoft.com/office/drawing/2014/main" id="{71CB672F-588B-8EAF-53BA-F3860C4596FF}"/>
              </a:ext>
            </a:extLst>
          </p:cNvPr>
          <p:cNvSpPr txBox="1"/>
          <p:nvPr/>
        </p:nvSpPr>
        <p:spPr>
          <a:xfrm>
            <a:off x="8610600" y="274183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9" name="TextBox 58">
            <a:extLst>
              <a:ext uri="{FF2B5EF4-FFF2-40B4-BE49-F238E27FC236}">
                <a16:creationId xmlns:a16="http://schemas.microsoft.com/office/drawing/2014/main" id="{90C7EF9B-EF2B-E3C9-1A43-CA5B9129A7BE}"/>
              </a:ext>
            </a:extLst>
          </p:cNvPr>
          <p:cNvSpPr txBox="1"/>
          <p:nvPr/>
        </p:nvSpPr>
        <p:spPr>
          <a:xfrm>
            <a:off x="10261960" y="274183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0" name="TextBox 59">
            <a:extLst>
              <a:ext uri="{FF2B5EF4-FFF2-40B4-BE49-F238E27FC236}">
                <a16:creationId xmlns:a16="http://schemas.microsoft.com/office/drawing/2014/main" id="{60848863-65C9-38BE-C445-EB562F034C2D}"/>
              </a:ext>
            </a:extLst>
          </p:cNvPr>
          <p:cNvSpPr txBox="1"/>
          <p:nvPr/>
        </p:nvSpPr>
        <p:spPr>
          <a:xfrm>
            <a:off x="5181600" y="3084045"/>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1" name="TextBox 60">
            <a:extLst>
              <a:ext uri="{FF2B5EF4-FFF2-40B4-BE49-F238E27FC236}">
                <a16:creationId xmlns:a16="http://schemas.microsoft.com/office/drawing/2014/main" id="{3EAEABBB-6803-AE7A-A75E-74110D57807A}"/>
              </a:ext>
            </a:extLst>
          </p:cNvPr>
          <p:cNvSpPr txBox="1"/>
          <p:nvPr/>
        </p:nvSpPr>
        <p:spPr>
          <a:xfrm>
            <a:off x="6858000" y="3084045"/>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2" name="TextBox 61">
            <a:extLst>
              <a:ext uri="{FF2B5EF4-FFF2-40B4-BE49-F238E27FC236}">
                <a16:creationId xmlns:a16="http://schemas.microsoft.com/office/drawing/2014/main" id="{AE2C432B-1FF4-5DFB-5413-9D03AB4CEFAB}"/>
              </a:ext>
            </a:extLst>
          </p:cNvPr>
          <p:cNvSpPr txBox="1"/>
          <p:nvPr/>
        </p:nvSpPr>
        <p:spPr>
          <a:xfrm>
            <a:off x="8610600" y="308404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3" name="TextBox 62">
            <a:extLst>
              <a:ext uri="{FF2B5EF4-FFF2-40B4-BE49-F238E27FC236}">
                <a16:creationId xmlns:a16="http://schemas.microsoft.com/office/drawing/2014/main" id="{4D520C54-E32D-F4F2-3233-BCB3B039B21C}"/>
              </a:ext>
            </a:extLst>
          </p:cNvPr>
          <p:cNvSpPr txBox="1"/>
          <p:nvPr/>
        </p:nvSpPr>
        <p:spPr>
          <a:xfrm>
            <a:off x="10261960" y="308404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4" name="TextBox 63">
            <a:extLst>
              <a:ext uri="{FF2B5EF4-FFF2-40B4-BE49-F238E27FC236}">
                <a16:creationId xmlns:a16="http://schemas.microsoft.com/office/drawing/2014/main" id="{C5B1916B-8DA0-DD7A-6C90-A3D196B22676}"/>
              </a:ext>
            </a:extLst>
          </p:cNvPr>
          <p:cNvSpPr txBox="1"/>
          <p:nvPr/>
        </p:nvSpPr>
        <p:spPr>
          <a:xfrm>
            <a:off x="5181600" y="3428585"/>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5" name="TextBox 64">
            <a:extLst>
              <a:ext uri="{FF2B5EF4-FFF2-40B4-BE49-F238E27FC236}">
                <a16:creationId xmlns:a16="http://schemas.microsoft.com/office/drawing/2014/main" id="{DA424AA5-02E4-3E72-3751-0A362FA06347}"/>
              </a:ext>
            </a:extLst>
          </p:cNvPr>
          <p:cNvSpPr txBox="1"/>
          <p:nvPr/>
        </p:nvSpPr>
        <p:spPr>
          <a:xfrm>
            <a:off x="6858000" y="3428585"/>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6" name="TextBox 65">
            <a:extLst>
              <a:ext uri="{FF2B5EF4-FFF2-40B4-BE49-F238E27FC236}">
                <a16:creationId xmlns:a16="http://schemas.microsoft.com/office/drawing/2014/main" id="{0FCA3AA3-17C5-1D7E-B0AD-284C3A0FFF08}"/>
              </a:ext>
            </a:extLst>
          </p:cNvPr>
          <p:cNvSpPr txBox="1"/>
          <p:nvPr/>
        </p:nvSpPr>
        <p:spPr>
          <a:xfrm>
            <a:off x="8610600" y="342858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7" name="TextBox 66">
            <a:extLst>
              <a:ext uri="{FF2B5EF4-FFF2-40B4-BE49-F238E27FC236}">
                <a16:creationId xmlns:a16="http://schemas.microsoft.com/office/drawing/2014/main" id="{C0B4DFFB-CD94-5D9E-3745-7ADBFB98966D}"/>
              </a:ext>
            </a:extLst>
          </p:cNvPr>
          <p:cNvSpPr txBox="1"/>
          <p:nvPr/>
        </p:nvSpPr>
        <p:spPr>
          <a:xfrm>
            <a:off x="10261960" y="342858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8" name="TextBox 67">
            <a:extLst>
              <a:ext uri="{FF2B5EF4-FFF2-40B4-BE49-F238E27FC236}">
                <a16:creationId xmlns:a16="http://schemas.microsoft.com/office/drawing/2014/main" id="{F3AA7414-1E09-05C5-E148-B693E33658CE}"/>
              </a:ext>
            </a:extLst>
          </p:cNvPr>
          <p:cNvSpPr txBox="1"/>
          <p:nvPr/>
        </p:nvSpPr>
        <p:spPr>
          <a:xfrm>
            <a:off x="5181600" y="377080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9" name="TextBox 68">
            <a:extLst>
              <a:ext uri="{FF2B5EF4-FFF2-40B4-BE49-F238E27FC236}">
                <a16:creationId xmlns:a16="http://schemas.microsoft.com/office/drawing/2014/main" id="{99029789-7C90-C8D3-2B3B-362C4D347F63}"/>
              </a:ext>
            </a:extLst>
          </p:cNvPr>
          <p:cNvSpPr txBox="1"/>
          <p:nvPr/>
        </p:nvSpPr>
        <p:spPr>
          <a:xfrm>
            <a:off x="6858000" y="377080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0" name="TextBox 69">
            <a:extLst>
              <a:ext uri="{FF2B5EF4-FFF2-40B4-BE49-F238E27FC236}">
                <a16:creationId xmlns:a16="http://schemas.microsoft.com/office/drawing/2014/main" id="{C1713FC0-0985-907D-2586-60CD816A37EA}"/>
              </a:ext>
            </a:extLst>
          </p:cNvPr>
          <p:cNvSpPr txBox="1"/>
          <p:nvPr/>
        </p:nvSpPr>
        <p:spPr>
          <a:xfrm>
            <a:off x="8610600" y="377080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1" name="TextBox 70">
            <a:extLst>
              <a:ext uri="{FF2B5EF4-FFF2-40B4-BE49-F238E27FC236}">
                <a16:creationId xmlns:a16="http://schemas.microsoft.com/office/drawing/2014/main" id="{BF5F8A1B-543F-F2BA-9901-96488D97199D}"/>
              </a:ext>
            </a:extLst>
          </p:cNvPr>
          <p:cNvSpPr txBox="1"/>
          <p:nvPr/>
        </p:nvSpPr>
        <p:spPr>
          <a:xfrm>
            <a:off x="10261960" y="377080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2" name="TextBox 71">
            <a:extLst>
              <a:ext uri="{FF2B5EF4-FFF2-40B4-BE49-F238E27FC236}">
                <a16:creationId xmlns:a16="http://schemas.microsoft.com/office/drawing/2014/main" id="{A78E8AC7-7309-F0A2-1290-711A4F2C83EA}"/>
              </a:ext>
            </a:extLst>
          </p:cNvPr>
          <p:cNvSpPr txBox="1"/>
          <p:nvPr/>
        </p:nvSpPr>
        <p:spPr>
          <a:xfrm>
            <a:off x="5181600" y="4102146"/>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3" name="TextBox 72">
            <a:extLst>
              <a:ext uri="{FF2B5EF4-FFF2-40B4-BE49-F238E27FC236}">
                <a16:creationId xmlns:a16="http://schemas.microsoft.com/office/drawing/2014/main" id="{1DF19061-BFE8-BFE7-34C7-C91A110702C6}"/>
              </a:ext>
            </a:extLst>
          </p:cNvPr>
          <p:cNvSpPr txBox="1"/>
          <p:nvPr/>
        </p:nvSpPr>
        <p:spPr>
          <a:xfrm>
            <a:off x="6858000" y="4102146"/>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4" name="TextBox 73">
            <a:extLst>
              <a:ext uri="{FF2B5EF4-FFF2-40B4-BE49-F238E27FC236}">
                <a16:creationId xmlns:a16="http://schemas.microsoft.com/office/drawing/2014/main" id="{F8482B69-F5C5-EE50-E022-5F26786E75E5}"/>
              </a:ext>
            </a:extLst>
          </p:cNvPr>
          <p:cNvSpPr txBox="1"/>
          <p:nvPr/>
        </p:nvSpPr>
        <p:spPr>
          <a:xfrm>
            <a:off x="8610600" y="410214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5" name="TextBox 74">
            <a:extLst>
              <a:ext uri="{FF2B5EF4-FFF2-40B4-BE49-F238E27FC236}">
                <a16:creationId xmlns:a16="http://schemas.microsoft.com/office/drawing/2014/main" id="{A856A9DB-FB17-05FA-E117-5E6ADA1DF48A}"/>
              </a:ext>
            </a:extLst>
          </p:cNvPr>
          <p:cNvSpPr txBox="1"/>
          <p:nvPr/>
        </p:nvSpPr>
        <p:spPr>
          <a:xfrm>
            <a:off x="10261960" y="410214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6" name="TextBox 75">
            <a:extLst>
              <a:ext uri="{FF2B5EF4-FFF2-40B4-BE49-F238E27FC236}">
                <a16:creationId xmlns:a16="http://schemas.microsoft.com/office/drawing/2014/main" id="{DEE278F9-8EA3-6B80-A7E9-953DF1F8FDE2}"/>
              </a:ext>
            </a:extLst>
          </p:cNvPr>
          <p:cNvSpPr txBox="1"/>
          <p:nvPr/>
        </p:nvSpPr>
        <p:spPr>
          <a:xfrm>
            <a:off x="5181600" y="4444361"/>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7" name="TextBox 76">
            <a:extLst>
              <a:ext uri="{FF2B5EF4-FFF2-40B4-BE49-F238E27FC236}">
                <a16:creationId xmlns:a16="http://schemas.microsoft.com/office/drawing/2014/main" id="{01AB69F8-EFC7-4584-4880-8E695D63B7EC}"/>
              </a:ext>
            </a:extLst>
          </p:cNvPr>
          <p:cNvSpPr txBox="1"/>
          <p:nvPr/>
        </p:nvSpPr>
        <p:spPr>
          <a:xfrm>
            <a:off x="6858000" y="4444361"/>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8" name="TextBox 77">
            <a:extLst>
              <a:ext uri="{FF2B5EF4-FFF2-40B4-BE49-F238E27FC236}">
                <a16:creationId xmlns:a16="http://schemas.microsoft.com/office/drawing/2014/main" id="{F95A23F4-37FE-1A06-BD31-5748FC70F993}"/>
              </a:ext>
            </a:extLst>
          </p:cNvPr>
          <p:cNvSpPr txBox="1"/>
          <p:nvPr/>
        </p:nvSpPr>
        <p:spPr>
          <a:xfrm>
            <a:off x="8610600" y="444436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9" name="TextBox 78">
            <a:extLst>
              <a:ext uri="{FF2B5EF4-FFF2-40B4-BE49-F238E27FC236}">
                <a16:creationId xmlns:a16="http://schemas.microsoft.com/office/drawing/2014/main" id="{1C2A1F69-2ACD-F769-0374-486B44A0AAFC}"/>
              </a:ext>
            </a:extLst>
          </p:cNvPr>
          <p:cNvSpPr txBox="1"/>
          <p:nvPr/>
        </p:nvSpPr>
        <p:spPr>
          <a:xfrm>
            <a:off x="10261960" y="444436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0" name="TextBox 79">
            <a:extLst>
              <a:ext uri="{FF2B5EF4-FFF2-40B4-BE49-F238E27FC236}">
                <a16:creationId xmlns:a16="http://schemas.microsoft.com/office/drawing/2014/main" id="{325EDE0F-F994-B934-78F0-225027CCA37F}"/>
              </a:ext>
            </a:extLst>
          </p:cNvPr>
          <p:cNvSpPr txBox="1"/>
          <p:nvPr/>
        </p:nvSpPr>
        <p:spPr>
          <a:xfrm>
            <a:off x="5181600" y="4785579"/>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1" name="TextBox 80">
            <a:extLst>
              <a:ext uri="{FF2B5EF4-FFF2-40B4-BE49-F238E27FC236}">
                <a16:creationId xmlns:a16="http://schemas.microsoft.com/office/drawing/2014/main" id="{ABB13463-1814-74E3-8FBE-EB17CACAA3B3}"/>
              </a:ext>
            </a:extLst>
          </p:cNvPr>
          <p:cNvSpPr txBox="1"/>
          <p:nvPr/>
        </p:nvSpPr>
        <p:spPr>
          <a:xfrm>
            <a:off x="6858000" y="4785579"/>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2" name="TextBox 81">
            <a:extLst>
              <a:ext uri="{FF2B5EF4-FFF2-40B4-BE49-F238E27FC236}">
                <a16:creationId xmlns:a16="http://schemas.microsoft.com/office/drawing/2014/main" id="{909A0539-566A-B916-A8B2-9DBB32F4437A}"/>
              </a:ext>
            </a:extLst>
          </p:cNvPr>
          <p:cNvSpPr txBox="1"/>
          <p:nvPr/>
        </p:nvSpPr>
        <p:spPr>
          <a:xfrm>
            <a:off x="8610600" y="478557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3" name="TextBox 82">
            <a:extLst>
              <a:ext uri="{FF2B5EF4-FFF2-40B4-BE49-F238E27FC236}">
                <a16:creationId xmlns:a16="http://schemas.microsoft.com/office/drawing/2014/main" id="{9431E423-74DF-A626-E449-E2A350B484CA}"/>
              </a:ext>
            </a:extLst>
          </p:cNvPr>
          <p:cNvSpPr txBox="1"/>
          <p:nvPr/>
        </p:nvSpPr>
        <p:spPr>
          <a:xfrm>
            <a:off x="10261960" y="478557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4" name="TextBox 83">
            <a:extLst>
              <a:ext uri="{FF2B5EF4-FFF2-40B4-BE49-F238E27FC236}">
                <a16:creationId xmlns:a16="http://schemas.microsoft.com/office/drawing/2014/main" id="{18E43027-D2D9-E0C1-6CC4-B2B7642F78F5}"/>
              </a:ext>
            </a:extLst>
          </p:cNvPr>
          <p:cNvSpPr txBox="1"/>
          <p:nvPr/>
        </p:nvSpPr>
        <p:spPr>
          <a:xfrm>
            <a:off x="5181600" y="5127794"/>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5" name="TextBox 84">
            <a:extLst>
              <a:ext uri="{FF2B5EF4-FFF2-40B4-BE49-F238E27FC236}">
                <a16:creationId xmlns:a16="http://schemas.microsoft.com/office/drawing/2014/main" id="{80F58BAB-F854-D57F-9FD6-9F0D6A363357}"/>
              </a:ext>
            </a:extLst>
          </p:cNvPr>
          <p:cNvSpPr txBox="1"/>
          <p:nvPr/>
        </p:nvSpPr>
        <p:spPr>
          <a:xfrm>
            <a:off x="6858000" y="5127794"/>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6" name="TextBox 85">
            <a:extLst>
              <a:ext uri="{FF2B5EF4-FFF2-40B4-BE49-F238E27FC236}">
                <a16:creationId xmlns:a16="http://schemas.microsoft.com/office/drawing/2014/main" id="{DAC63611-2517-AFE9-4642-3BE09AEE5BCC}"/>
              </a:ext>
            </a:extLst>
          </p:cNvPr>
          <p:cNvSpPr txBox="1"/>
          <p:nvPr/>
        </p:nvSpPr>
        <p:spPr>
          <a:xfrm>
            <a:off x="8610600" y="5127794"/>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7" name="TextBox 86">
            <a:extLst>
              <a:ext uri="{FF2B5EF4-FFF2-40B4-BE49-F238E27FC236}">
                <a16:creationId xmlns:a16="http://schemas.microsoft.com/office/drawing/2014/main" id="{3437DCA6-9FC0-F8B4-06DC-22A1D0EBAF00}"/>
              </a:ext>
            </a:extLst>
          </p:cNvPr>
          <p:cNvSpPr txBox="1"/>
          <p:nvPr/>
        </p:nvSpPr>
        <p:spPr>
          <a:xfrm>
            <a:off x="10261960" y="5127794"/>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8" name="TextBox 87">
            <a:extLst>
              <a:ext uri="{FF2B5EF4-FFF2-40B4-BE49-F238E27FC236}">
                <a16:creationId xmlns:a16="http://schemas.microsoft.com/office/drawing/2014/main" id="{2FFB8DCF-7AAF-8DA5-FAEC-24D7EC0AA62B}"/>
              </a:ext>
            </a:extLst>
          </p:cNvPr>
          <p:cNvSpPr txBox="1"/>
          <p:nvPr/>
        </p:nvSpPr>
        <p:spPr>
          <a:xfrm>
            <a:off x="5181600" y="545914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89" name="TextBox 88">
            <a:extLst>
              <a:ext uri="{FF2B5EF4-FFF2-40B4-BE49-F238E27FC236}">
                <a16:creationId xmlns:a16="http://schemas.microsoft.com/office/drawing/2014/main" id="{9E9EBD63-CB2C-D279-211E-A53D36BC159F}"/>
              </a:ext>
            </a:extLst>
          </p:cNvPr>
          <p:cNvSpPr txBox="1"/>
          <p:nvPr/>
        </p:nvSpPr>
        <p:spPr>
          <a:xfrm>
            <a:off x="6858000" y="545914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0" name="TextBox 89">
            <a:extLst>
              <a:ext uri="{FF2B5EF4-FFF2-40B4-BE49-F238E27FC236}">
                <a16:creationId xmlns:a16="http://schemas.microsoft.com/office/drawing/2014/main" id="{BF895407-18F8-B262-2633-74ABB950B883}"/>
              </a:ext>
            </a:extLst>
          </p:cNvPr>
          <p:cNvSpPr txBox="1"/>
          <p:nvPr/>
        </p:nvSpPr>
        <p:spPr>
          <a:xfrm>
            <a:off x="8610600" y="545914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1" name="TextBox 90">
            <a:extLst>
              <a:ext uri="{FF2B5EF4-FFF2-40B4-BE49-F238E27FC236}">
                <a16:creationId xmlns:a16="http://schemas.microsoft.com/office/drawing/2014/main" id="{50F3EE1F-B9B3-D3D1-A5E7-71F24B3ADC21}"/>
              </a:ext>
            </a:extLst>
          </p:cNvPr>
          <p:cNvSpPr txBox="1"/>
          <p:nvPr/>
        </p:nvSpPr>
        <p:spPr>
          <a:xfrm>
            <a:off x="10261960" y="545914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2" name="TextBox 91">
            <a:extLst>
              <a:ext uri="{FF2B5EF4-FFF2-40B4-BE49-F238E27FC236}">
                <a16:creationId xmlns:a16="http://schemas.microsoft.com/office/drawing/2014/main" id="{08A86A77-DD15-9943-99B0-4BEA733C939A}"/>
              </a:ext>
            </a:extLst>
          </p:cNvPr>
          <p:cNvSpPr txBox="1"/>
          <p:nvPr/>
        </p:nvSpPr>
        <p:spPr>
          <a:xfrm>
            <a:off x="5181600" y="5801355"/>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3" name="TextBox 92">
            <a:extLst>
              <a:ext uri="{FF2B5EF4-FFF2-40B4-BE49-F238E27FC236}">
                <a16:creationId xmlns:a16="http://schemas.microsoft.com/office/drawing/2014/main" id="{A6026FF8-A3F5-7B10-008E-5073FD82B262}"/>
              </a:ext>
            </a:extLst>
          </p:cNvPr>
          <p:cNvSpPr txBox="1"/>
          <p:nvPr/>
        </p:nvSpPr>
        <p:spPr>
          <a:xfrm>
            <a:off x="6858000" y="5801355"/>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4" name="TextBox 93">
            <a:extLst>
              <a:ext uri="{FF2B5EF4-FFF2-40B4-BE49-F238E27FC236}">
                <a16:creationId xmlns:a16="http://schemas.microsoft.com/office/drawing/2014/main" id="{F8781370-4801-5FCC-8327-CA37801E923B}"/>
              </a:ext>
            </a:extLst>
          </p:cNvPr>
          <p:cNvSpPr txBox="1"/>
          <p:nvPr/>
        </p:nvSpPr>
        <p:spPr>
          <a:xfrm>
            <a:off x="8610600" y="580135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5" name="TextBox 94">
            <a:extLst>
              <a:ext uri="{FF2B5EF4-FFF2-40B4-BE49-F238E27FC236}">
                <a16:creationId xmlns:a16="http://schemas.microsoft.com/office/drawing/2014/main" id="{3704BF6C-D444-8B3E-ED23-32C22893B2C6}"/>
              </a:ext>
            </a:extLst>
          </p:cNvPr>
          <p:cNvSpPr txBox="1"/>
          <p:nvPr/>
        </p:nvSpPr>
        <p:spPr>
          <a:xfrm>
            <a:off x="10261960" y="5801355"/>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6" name="TextBox 95">
            <a:extLst>
              <a:ext uri="{FF2B5EF4-FFF2-40B4-BE49-F238E27FC236}">
                <a16:creationId xmlns:a16="http://schemas.microsoft.com/office/drawing/2014/main" id="{33AB684D-5497-7005-A2D2-7A66999CD64F}"/>
              </a:ext>
            </a:extLst>
          </p:cNvPr>
          <p:cNvSpPr txBox="1"/>
          <p:nvPr/>
        </p:nvSpPr>
        <p:spPr>
          <a:xfrm>
            <a:off x="5181600" y="6106271"/>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7" name="TextBox 96">
            <a:extLst>
              <a:ext uri="{FF2B5EF4-FFF2-40B4-BE49-F238E27FC236}">
                <a16:creationId xmlns:a16="http://schemas.microsoft.com/office/drawing/2014/main" id="{2A4F3FD8-EAB7-0704-B0AC-5737929F096E}"/>
              </a:ext>
            </a:extLst>
          </p:cNvPr>
          <p:cNvSpPr txBox="1"/>
          <p:nvPr/>
        </p:nvSpPr>
        <p:spPr>
          <a:xfrm>
            <a:off x="6858000" y="6106271"/>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8" name="TextBox 97">
            <a:extLst>
              <a:ext uri="{FF2B5EF4-FFF2-40B4-BE49-F238E27FC236}">
                <a16:creationId xmlns:a16="http://schemas.microsoft.com/office/drawing/2014/main" id="{04D993D4-4D9E-12B4-CA76-A7897F52E09F}"/>
              </a:ext>
            </a:extLst>
          </p:cNvPr>
          <p:cNvSpPr txBox="1"/>
          <p:nvPr/>
        </p:nvSpPr>
        <p:spPr>
          <a:xfrm>
            <a:off x="8610600" y="610627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99" name="TextBox 98">
            <a:extLst>
              <a:ext uri="{FF2B5EF4-FFF2-40B4-BE49-F238E27FC236}">
                <a16:creationId xmlns:a16="http://schemas.microsoft.com/office/drawing/2014/main" id="{64BF9155-3969-0A29-CB83-0A1E1F8BBC96}"/>
              </a:ext>
            </a:extLst>
          </p:cNvPr>
          <p:cNvSpPr txBox="1"/>
          <p:nvPr/>
        </p:nvSpPr>
        <p:spPr>
          <a:xfrm>
            <a:off x="10261960" y="610627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01" name="Google Shape;64;p14">
            <a:extLst>
              <a:ext uri="{FF2B5EF4-FFF2-40B4-BE49-F238E27FC236}">
                <a16:creationId xmlns:a16="http://schemas.microsoft.com/office/drawing/2014/main" id="{43365085-76CB-AF77-0696-C2409C84D07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BA0C2F"/>
                </a:solidFill>
                <a:effectLst/>
                <a:uLnTx/>
                <a:uFillTx/>
                <a:latin typeface="Arial"/>
                <a:cs typeface="Arial"/>
                <a:sym typeface="Arial"/>
              </a:rPr>
              <a:t>Training for New to Care role</a:t>
            </a:r>
          </a:p>
        </p:txBody>
      </p:sp>
    </p:spTree>
    <p:extLst>
      <p:ext uri="{BB962C8B-B14F-4D97-AF65-F5344CB8AC3E}">
        <p14:creationId xmlns:p14="http://schemas.microsoft.com/office/powerpoint/2010/main" val="129459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BCD06-6DAC-7BD2-13CC-E8443C4FDDFF}"/>
              </a:ext>
            </a:extLst>
          </p:cNvPr>
          <p:cNvSpPr>
            <a:spLocks noGrp="1"/>
          </p:cNvSpPr>
          <p:nvPr>
            <p:ph type="title"/>
          </p:nvPr>
        </p:nvSpPr>
        <p:spPr>
          <a:xfrm>
            <a:off x="527570" y="2325347"/>
            <a:ext cx="9349993" cy="559323"/>
          </a:xfrm>
        </p:spPr>
        <p:txBody>
          <a:bodyPr/>
          <a:lstStyle/>
          <a:p>
            <a:r>
              <a:rPr lang="en-GB" sz="4000" dirty="0"/>
              <a:t>Skills assessment complete!</a:t>
            </a:r>
          </a:p>
        </p:txBody>
      </p:sp>
    </p:spTree>
    <p:extLst>
      <p:ext uri="{BB962C8B-B14F-4D97-AF65-F5344CB8AC3E}">
        <p14:creationId xmlns:p14="http://schemas.microsoft.com/office/powerpoint/2010/main" val="285555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How to use the skills assessment </a:t>
            </a:r>
          </a:p>
        </p:txBody>
      </p:sp>
    </p:spTree>
    <p:extLst>
      <p:ext uri="{BB962C8B-B14F-4D97-AF65-F5344CB8AC3E}">
        <p14:creationId xmlns:p14="http://schemas.microsoft.com/office/powerpoint/2010/main" val="13176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p:txBody>
          <a:bodyPr/>
          <a:lstStyle/>
          <a:p>
            <a:r>
              <a:rPr lang="en-GB" sz="3200" dirty="0"/>
              <a:t>Working with my manager to </a:t>
            </a:r>
          </a:p>
          <a:p>
            <a:r>
              <a:rPr lang="en-GB" sz="3200" dirty="0"/>
              <a:t>complete the skills assessment</a:t>
            </a:r>
          </a:p>
        </p:txBody>
      </p:sp>
      <p:grpSp>
        <p:nvGrpSpPr>
          <p:cNvPr id="6" name="Group 5">
            <a:extLst>
              <a:ext uri="{FF2B5EF4-FFF2-40B4-BE49-F238E27FC236}">
                <a16:creationId xmlns:a16="http://schemas.microsoft.com/office/drawing/2014/main" id="{CEF1393A-4175-2597-81AC-66D43D8176A8}"/>
              </a:ext>
            </a:extLst>
          </p:cNvPr>
          <p:cNvGrpSpPr/>
          <p:nvPr/>
        </p:nvGrpSpPr>
        <p:grpSpPr>
          <a:xfrm>
            <a:off x="535884" y="2638657"/>
            <a:ext cx="1142133" cy="1402397"/>
            <a:chOff x="951003" y="2964411"/>
            <a:chExt cx="1229741" cy="1558719"/>
          </a:xfrm>
          <a:solidFill>
            <a:srgbClr val="008C95">
              <a:alpha val="15000"/>
            </a:srgbClr>
          </a:solidFill>
        </p:grpSpPr>
        <p:sp>
          <p:nvSpPr>
            <p:cNvPr id="7" name="Rectangle: Rounded Corners 6">
              <a:extLst>
                <a:ext uri="{FF2B5EF4-FFF2-40B4-BE49-F238E27FC236}">
                  <a16:creationId xmlns:a16="http://schemas.microsoft.com/office/drawing/2014/main" id="{729A5609-E073-16CB-4A03-3DC60D413195}"/>
                </a:ext>
              </a:extLst>
            </p:cNvPr>
            <p:cNvSpPr/>
            <p:nvPr/>
          </p:nvSpPr>
          <p:spPr>
            <a:xfrm>
              <a:off x="951003" y="2964411"/>
              <a:ext cx="1229741" cy="1558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Me</a:t>
              </a:r>
            </a:p>
            <a:p>
              <a:pPr algn="ctr" defTabSz="1038995"/>
              <a:r>
                <a:rPr lang="en-GB" sz="1400" b="1">
                  <a:solidFill>
                    <a:schemeClr val="tx1"/>
                  </a:solidFill>
                  <a:latin typeface="Arial" panose="020B0604020202020204"/>
                </a:rPr>
                <a:t> </a:t>
              </a:r>
            </a:p>
          </p:txBody>
        </p:sp>
        <p:pic>
          <p:nvPicPr>
            <p:cNvPr id="10" name="Picture 9" descr="A cartoon of a child&#10;&#10;Description automatically generated">
              <a:extLst>
                <a:ext uri="{FF2B5EF4-FFF2-40B4-BE49-F238E27FC236}">
                  <a16:creationId xmlns:a16="http://schemas.microsoft.com/office/drawing/2014/main" id="{92F2D821-D467-3094-8D13-6BF82717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2" t="-11177" r="2308" b="14407"/>
            <a:stretch/>
          </p:blipFill>
          <p:spPr>
            <a:xfrm>
              <a:off x="1114266" y="3492288"/>
              <a:ext cx="903211" cy="914521"/>
            </a:xfrm>
            <a:prstGeom prst="ellipse">
              <a:avLst/>
            </a:prstGeom>
            <a:grpFill/>
          </p:spPr>
        </p:pic>
      </p:grpSp>
      <p:grpSp>
        <p:nvGrpSpPr>
          <p:cNvPr id="11" name="Group 10">
            <a:extLst>
              <a:ext uri="{FF2B5EF4-FFF2-40B4-BE49-F238E27FC236}">
                <a16:creationId xmlns:a16="http://schemas.microsoft.com/office/drawing/2014/main" id="{83B6BFEA-CA50-B106-13A8-9278A21BF59A}"/>
              </a:ext>
            </a:extLst>
          </p:cNvPr>
          <p:cNvGrpSpPr/>
          <p:nvPr/>
        </p:nvGrpSpPr>
        <p:grpSpPr>
          <a:xfrm>
            <a:off x="535883" y="4950535"/>
            <a:ext cx="1142133" cy="1402397"/>
            <a:chOff x="2417199" y="5060181"/>
            <a:chExt cx="1229741" cy="1558720"/>
          </a:xfrm>
          <a:solidFill>
            <a:srgbClr val="0068B3">
              <a:alpha val="15000"/>
            </a:srgbClr>
          </a:solidFill>
        </p:grpSpPr>
        <p:sp>
          <p:nvSpPr>
            <p:cNvPr id="12" name="Rectangle: Rounded Corners 11">
              <a:extLst>
                <a:ext uri="{FF2B5EF4-FFF2-40B4-BE49-F238E27FC236}">
                  <a16:creationId xmlns:a16="http://schemas.microsoft.com/office/drawing/2014/main" id="{1ED93CBE-2908-057A-8667-80D092F815B0}"/>
                </a:ext>
              </a:extLst>
            </p:cNvPr>
            <p:cNvSpPr/>
            <p:nvPr/>
          </p:nvSpPr>
          <p:spPr>
            <a:xfrm>
              <a:off x="2417199" y="5060181"/>
              <a:ext cx="1229741" cy="155872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My manager</a:t>
              </a:r>
            </a:p>
          </p:txBody>
        </p:sp>
        <p:pic>
          <p:nvPicPr>
            <p:cNvPr id="15" name="Picture 14" descr="A person wearing glasses and a grey shirt&#10;&#10;Description automatically generated">
              <a:extLst>
                <a:ext uri="{FF2B5EF4-FFF2-40B4-BE49-F238E27FC236}">
                  <a16:creationId xmlns:a16="http://schemas.microsoft.com/office/drawing/2014/main" id="{E9846F1B-BAD3-5B38-4F0C-B67C01E06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r="6894" b="13661"/>
            <a:stretch/>
          </p:blipFill>
          <p:spPr>
            <a:xfrm>
              <a:off x="2632590" y="5735767"/>
              <a:ext cx="798959" cy="778085"/>
            </a:xfrm>
            <a:prstGeom prst="ellipse">
              <a:avLst/>
            </a:prstGeom>
            <a:grpFill/>
          </p:spPr>
        </p:pic>
      </p:grpSp>
      <p:sp>
        <p:nvSpPr>
          <p:cNvPr id="16" name="TextBox 161">
            <a:extLst>
              <a:ext uri="{FF2B5EF4-FFF2-40B4-BE49-F238E27FC236}">
                <a16:creationId xmlns:a16="http://schemas.microsoft.com/office/drawing/2014/main" id="{4D2B7A5C-2D06-4C64-BC15-4B37EA7FFD4D}"/>
              </a:ext>
            </a:extLst>
          </p:cNvPr>
          <p:cNvSpPr txBox="1"/>
          <p:nvPr/>
        </p:nvSpPr>
        <p:spPr>
          <a:xfrm>
            <a:off x="1829649" y="2601524"/>
            <a:ext cx="10050516" cy="216982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indent="-227965" defTabSz="1038995">
              <a:buAutoNum type="arabicPeriod"/>
              <a:defRPr/>
            </a:pPr>
            <a:r>
              <a:rPr lang="en-GB" sz="1150" b="1" dirty="0">
                <a:solidFill>
                  <a:prstClr val="black"/>
                </a:solidFill>
                <a:latin typeface="Arial" panose="020B0604020202020204"/>
              </a:rPr>
              <a:t>Make sure you identify with the day-to-day work described in this role category, by reading the persona or having a chat with your manager and/or human resources (HR) team. </a:t>
            </a:r>
            <a:r>
              <a:rPr lang="en-GB" sz="1150" dirty="0">
                <a:solidFill>
                  <a:prstClr val="black"/>
                </a:solidFill>
                <a:latin typeface="Arial" panose="020B0604020202020204"/>
              </a:rPr>
              <a:t>If you do not think this role category is right for you, read other role category personas and choose the appropriate skills self-assessment. If you want to develop into the next role and eventually be promoted, read the role category one up from your own (For example, if you’re a support worker but want to be a team leader, have a look at role supervisor or leader, and plan how you’ll gain the skills it describes).</a:t>
            </a:r>
            <a:endParaRPr lang="en-US" sz="1150" dirty="0">
              <a:solidFill>
                <a:prstClr val="black"/>
              </a:solidFill>
            </a:endParaRPr>
          </a:p>
          <a:p>
            <a:pPr marL="228600" indent="-228600" defTabSz="1038995">
              <a:spcBef>
                <a:spcPts val="600"/>
              </a:spcBef>
              <a:buFont typeface="+mj-lt"/>
              <a:buAutoNum type="arabicPeriod"/>
            </a:pPr>
            <a:r>
              <a:rPr lang="en-GB" sz="1150" dirty="0">
                <a:solidFill>
                  <a:prstClr val="black"/>
                </a:solidFill>
                <a:latin typeface="Arial" panose="020B0604020202020204"/>
              </a:rPr>
              <a:t>Get a feel of the self-assessment exercise in this document from </a:t>
            </a:r>
            <a:r>
              <a:rPr lang="en-GB" sz="1150" b="1" dirty="0">
                <a:solidFill>
                  <a:prstClr val="black"/>
                </a:solidFill>
                <a:latin typeface="Arial" panose="020B0604020202020204"/>
              </a:rPr>
              <a:t>page 10.</a:t>
            </a:r>
            <a:endParaRPr lang="en-GB" sz="1150" b="1"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Agree with your manager how and when to do the exercise, ideally as a joint exercise. If they’re unavailable, complete this and hand back to your manager for them to review when you’ve completed your own assessment. </a:t>
            </a:r>
            <a:endParaRPr lang="en-GB" sz="1150"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As you complete the assessment think of examples where you demonstrate aspects of the Pathway and what you’d like to develop further. This reflection will also help when having a career conversation with your manager, and to create your career development plan.</a:t>
            </a:r>
            <a:endParaRPr lang="en-GB" sz="1150" dirty="0">
              <a:solidFill>
                <a:prstClr val="black"/>
              </a:solidFill>
              <a:latin typeface="Arial" panose="020B0604020202020204"/>
              <a:cs typeface="Arial"/>
            </a:endParaRPr>
          </a:p>
        </p:txBody>
      </p:sp>
      <p:sp>
        <p:nvSpPr>
          <p:cNvPr id="17" name="TextBox 161">
            <a:extLst>
              <a:ext uri="{FF2B5EF4-FFF2-40B4-BE49-F238E27FC236}">
                <a16:creationId xmlns:a16="http://schemas.microsoft.com/office/drawing/2014/main" id="{98EBF35E-C374-96CA-B960-AA1B0ED00F29}"/>
              </a:ext>
            </a:extLst>
          </p:cNvPr>
          <p:cNvSpPr txBox="1"/>
          <p:nvPr/>
        </p:nvSpPr>
        <p:spPr>
          <a:xfrm>
            <a:off x="1829649" y="4904342"/>
            <a:ext cx="10050516" cy="1308050"/>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defTabSz="1038995">
              <a:spcBef>
                <a:spcPts val="600"/>
              </a:spcBef>
              <a:buFont typeface="+mj-lt"/>
              <a:buAutoNum type="arabicPeriod"/>
            </a:pPr>
            <a:r>
              <a:rPr lang="en-GB" sz="1150" dirty="0">
                <a:solidFill>
                  <a:prstClr val="black"/>
                </a:solidFill>
                <a:latin typeface="Arial" panose="020B0604020202020204"/>
              </a:rPr>
              <a:t>As with steps 1 and 2 above, read the Pathway’s role category description and self-assessment exercise for your line report, in this document. </a:t>
            </a:r>
          </a:p>
          <a:p>
            <a:pPr marL="228600" indent="-228600" defTabSz="1038995">
              <a:spcBef>
                <a:spcPts val="600"/>
              </a:spcBef>
              <a:buFont typeface="+mj-lt"/>
              <a:buAutoNum type="arabicPeriod"/>
            </a:pPr>
            <a:r>
              <a:rPr lang="en-GB" sz="1150" dirty="0">
                <a:solidFill>
                  <a:prstClr val="black"/>
                </a:solidFill>
                <a:latin typeface="Arial" panose="020B0604020202020204"/>
              </a:rPr>
              <a:t>Be available to complete the assessment as a joint exercise if you have time. If not, complete this in your own time, and share your reflections on the individual’s strengths and opportunities to develop in-role during a separate career conversation. Use coaching techniques to facilitate them towards their goals. </a:t>
            </a:r>
          </a:p>
          <a:p>
            <a:pPr marL="228600" indent="-228600" defTabSz="1038995">
              <a:spcBef>
                <a:spcPts val="600"/>
              </a:spcBef>
              <a:buFont typeface="+mj-lt"/>
              <a:buAutoNum type="arabicPeriod"/>
            </a:pPr>
            <a:r>
              <a:rPr lang="en-GB" sz="1150" dirty="0">
                <a:solidFill>
                  <a:prstClr val="black"/>
                </a:solidFill>
                <a:latin typeface="Arial" panose="020B0604020202020204"/>
              </a:rPr>
              <a:t>Use this exercise to spot areas your line report is strong at, the areas for development and create a career development plan with your staff member that empowers them.</a:t>
            </a:r>
          </a:p>
        </p:txBody>
      </p:sp>
      <p:sp>
        <p:nvSpPr>
          <p:cNvPr id="18" name="Rectangle: Rounded Corners 17">
            <a:extLst>
              <a:ext uri="{FF2B5EF4-FFF2-40B4-BE49-F238E27FC236}">
                <a16:creationId xmlns:a16="http://schemas.microsoft.com/office/drawing/2014/main" id="{3E1D259F-1026-D021-EE89-862A92158DDA}"/>
              </a:ext>
            </a:extLst>
          </p:cNvPr>
          <p:cNvSpPr/>
          <p:nvPr/>
        </p:nvSpPr>
        <p:spPr>
          <a:xfrm>
            <a:off x="535884" y="4753349"/>
            <a:ext cx="11262880" cy="36000"/>
          </a:xfrm>
          <a:prstGeom prst="round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BBCA27-0F5A-106B-798F-7F644C1ACE8D}"/>
              </a:ext>
            </a:extLst>
          </p:cNvPr>
          <p:cNvSpPr/>
          <p:nvPr/>
        </p:nvSpPr>
        <p:spPr>
          <a:xfrm>
            <a:off x="6489237" y="6450513"/>
            <a:ext cx="5702763" cy="407487"/>
          </a:xfrm>
          <a:prstGeom prst="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See the next page for instructions on how to complete the skills assessment</a:t>
            </a:r>
          </a:p>
        </p:txBody>
      </p:sp>
      <p:sp>
        <p:nvSpPr>
          <p:cNvPr id="20" name="Rectangle: Rounded Corners 19">
            <a:extLst>
              <a:ext uri="{FF2B5EF4-FFF2-40B4-BE49-F238E27FC236}">
                <a16:creationId xmlns:a16="http://schemas.microsoft.com/office/drawing/2014/main" id="{F469A044-BA97-CCE7-CB5F-C3927E6007D3}"/>
              </a:ext>
            </a:extLst>
          </p:cNvPr>
          <p:cNvSpPr/>
          <p:nvPr/>
        </p:nvSpPr>
        <p:spPr>
          <a:xfrm>
            <a:off x="535884" y="1555095"/>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1038995"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The Pathway outlines the core knowledge, skills, values and behaviours for several care roles that we are required to demonstrate. In this document, you will find the information for the</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New to Care </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role.</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Reflect on the areas you are already strong at and the areas you would like to develop as part of your continued professional development. </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Remember this is a reflective exercise and there will likely be some skills and knowledge that you will develop over time.</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Use the steps below to guide you through this exercise:</a:t>
            </a:r>
          </a:p>
        </p:txBody>
      </p:sp>
    </p:spTree>
    <p:extLst>
      <p:ext uri="{BB962C8B-B14F-4D97-AF65-F5344CB8AC3E}">
        <p14:creationId xmlns:p14="http://schemas.microsoft.com/office/powerpoint/2010/main" val="29714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How to use the skills assessment </a:t>
            </a:r>
          </a:p>
          <a:p>
            <a:r>
              <a:rPr lang="en-GB" sz="3200" dirty="0"/>
              <a:t>in this document</a:t>
            </a:r>
          </a:p>
        </p:txBody>
      </p:sp>
      <p:sp>
        <p:nvSpPr>
          <p:cNvPr id="6" name="Rectangle: Rounded Corners 5">
            <a:extLst>
              <a:ext uri="{FF2B5EF4-FFF2-40B4-BE49-F238E27FC236}">
                <a16:creationId xmlns:a16="http://schemas.microsoft.com/office/drawing/2014/main" id="{994F2733-66C8-B231-AE99-0CBB9C8B252F}"/>
              </a:ext>
            </a:extLst>
          </p:cNvPr>
          <p:cNvSpPr/>
          <p:nvPr/>
        </p:nvSpPr>
        <p:spPr>
          <a:xfrm>
            <a:off x="541193" y="1673688"/>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Reflecting on the areas of your role you feel strongest at, and the areas might need to develop is a great way to think about your learning needs and career goals to set for yourself. The skills assessment is done by rating yourself along the ‘stages of skills development’ we all go through from </a:t>
            </a:r>
            <a:r>
              <a:rPr lang="en-GB" sz="1200" b="1" dirty="0">
                <a:solidFill>
                  <a:prstClr val="black"/>
                </a:solidFill>
                <a:latin typeface="Arial"/>
                <a:ea typeface="Arial" panose="020B0604020202020204" pitchFamily="34" charset="0"/>
                <a:cs typeface="Times New Roman"/>
              </a:rPr>
              <a:t>awareness, working, practitioner </a:t>
            </a:r>
            <a:r>
              <a:rPr lang="en-GB" sz="1200" dirty="0">
                <a:solidFill>
                  <a:prstClr val="black"/>
                </a:solidFill>
                <a:latin typeface="Arial"/>
                <a:ea typeface="Arial" panose="020B0604020202020204" pitchFamily="34" charset="0"/>
                <a:cs typeface="Times New Roman"/>
              </a:rPr>
              <a:t>and</a:t>
            </a:r>
            <a:r>
              <a:rPr lang="en-GB" sz="1200" b="1" dirty="0">
                <a:solidFill>
                  <a:prstClr val="black"/>
                </a:solidFill>
                <a:latin typeface="Arial"/>
                <a:ea typeface="Arial" panose="020B0604020202020204" pitchFamily="34" charset="0"/>
                <a:cs typeface="Times New Roman"/>
              </a:rPr>
              <a:t> expert</a:t>
            </a:r>
            <a:r>
              <a:rPr lang="en-GB" sz="1200" dirty="0">
                <a:solidFill>
                  <a:prstClr val="black"/>
                </a:solidFill>
                <a:latin typeface="Arial"/>
                <a:ea typeface="Arial" panose="020B0604020202020204" pitchFamily="34" charset="0"/>
                <a:cs typeface="Times New Roman"/>
              </a:rPr>
              <a:t>. Think about how you perform in your role, the areas you find easy to do, and are often complimented for, versus the areas you’d like to improve in the coming year.</a:t>
            </a:r>
          </a:p>
        </p:txBody>
      </p:sp>
      <p:sp>
        <p:nvSpPr>
          <p:cNvPr id="7" name="TextBox 6">
            <a:extLst>
              <a:ext uri="{FF2B5EF4-FFF2-40B4-BE49-F238E27FC236}">
                <a16:creationId xmlns:a16="http://schemas.microsoft.com/office/drawing/2014/main" id="{0F53182C-E161-B7ED-A98E-1C4B136E98F9}"/>
              </a:ext>
            </a:extLst>
          </p:cNvPr>
          <p:cNvSpPr txBox="1"/>
          <p:nvPr/>
        </p:nvSpPr>
        <p:spPr>
          <a:xfrm>
            <a:off x="535884" y="2750106"/>
            <a:ext cx="3675350" cy="3600986"/>
          </a:xfrm>
          <a:prstGeom prst="rect">
            <a:avLst/>
          </a:prstGeom>
          <a:solidFill>
            <a:schemeClr val="bg1"/>
          </a:solidFill>
        </p:spPr>
        <p:txBody>
          <a:bodyPr wrap="square">
            <a:spAutoFit/>
          </a:bodyPr>
          <a:lstStyle/>
          <a:p>
            <a:pPr defTabSz="1038995">
              <a:defRPr/>
            </a:pPr>
            <a:r>
              <a:rPr lang="en-GB" sz="1200" dirty="0">
                <a:solidFill>
                  <a:prstClr val="black"/>
                </a:solidFill>
                <a:latin typeface="Arial" panose="020B0604020202020204"/>
              </a:rPr>
              <a:t>In </a:t>
            </a:r>
            <a:r>
              <a:rPr lang="en-GB" sz="1200" dirty="0">
                <a:solidFill>
                  <a:prstClr val="black"/>
                </a:solidFill>
                <a:latin typeface="Arial" panose="020B0604020202020204"/>
                <a:hlinkClick r:id="rId2" action="ppaction://hlinksldjump"/>
              </a:rPr>
              <a:t>section two </a:t>
            </a:r>
            <a:r>
              <a:rPr lang="en-GB" sz="1200" dirty="0">
                <a:solidFill>
                  <a:prstClr val="black"/>
                </a:solidFill>
                <a:latin typeface="Arial" panose="020B0604020202020204"/>
              </a:rPr>
              <a:t>of this document, you will find the Pathway role description, along with the stages of skills development, as a scale. </a:t>
            </a:r>
            <a:r>
              <a:rPr lang="en-GB" sz="1200" b="1" dirty="0">
                <a:solidFill>
                  <a:prstClr val="black"/>
                </a:solidFill>
                <a:latin typeface="Arial" panose="020B0604020202020204"/>
              </a:rPr>
              <a:t>Each stage is explained below: </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N/A: </a:t>
            </a:r>
            <a:r>
              <a:rPr lang="en-GB" sz="1200" dirty="0">
                <a:solidFill>
                  <a:prstClr val="black"/>
                </a:solidFill>
                <a:latin typeface="Arial" panose="020B0604020202020204"/>
              </a:rPr>
              <a:t>I do not yet know about the skill, or it does not apply to my work.</a:t>
            </a:r>
            <a:endParaRPr lang="en-GB" sz="1200" b="1" dirty="0">
              <a:solidFill>
                <a:prstClr val="black"/>
              </a:solidFill>
              <a:latin typeface="Arial" panose="020B0604020202020204"/>
            </a:endParaRP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Awareness: </a:t>
            </a:r>
            <a:r>
              <a:rPr lang="en-GB" sz="1200" dirty="0">
                <a:solidFill>
                  <a:prstClr val="black"/>
                </a:solidFill>
                <a:latin typeface="Arial" panose="020B0604020202020204"/>
              </a:rPr>
              <a:t>I can describe the fundamentals of the skill, and demonstrate basic knowledge of the skills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Working:</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 some support and adopt the most appropriate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Practitioner:</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without support, determine the most appropriate tools and techniques, and share knowledge and experience of the skill</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Expert: </a:t>
            </a:r>
            <a:r>
              <a:rPr lang="en-GB" sz="1200" dirty="0">
                <a:solidFill>
                  <a:prstClr val="black"/>
                </a:solidFill>
                <a:latin typeface="Arial" panose="020B0604020202020204"/>
              </a:rPr>
              <a:t>I can teach the skill, and its most advanced tools and techniques</a:t>
            </a:r>
          </a:p>
          <a:p>
            <a:pPr marL="274638" defTabSz="1038995">
              <a:defRPr/>
            </a:pPr>
            <a:endParaRPr lang="en-GB" sz="1200" dirty="0">
              <a:solidFill>
                <a:prstClr val="black"/>
              </a:solidFill>
              <a:latin typeface="Arial" panose="020B0604020202020204"/>
            </a:endParaRPr>
          </a:p>
        </p:txBody>
      </p:sp>
      <p:sp>
        <p:nvSpPr>
          <p:cNvPr id="8" name="Rectangle 7">
            <a:extLst>
              <a:ext uri="{FF2B5EF4-FFF2-40B4-BE49-F238E27FC236}">
                <a16:creationId xmlns:a16="http://schemas.microsoft.com/office/drawing/2014/main" id="{DF209946-84B1-6851-0256-F6ACF345D923}"/>
              </a:ext>
            </a:extLst>
          </p:cNvPr>
          <p:cNvSpPr/>
          <p:nvPr/>
        </p:nvSpPr>
        <p:spPr>
          <a:xfrm>
            <a:off x="4565137" y="5221718"/>
            <a:ext cx="3675350"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Read and reflect </a:t>
            </a:r>
            <a:r>
              <a:rPr lang="en-GB" sz="1200" dirty="0">
                <a:solidFill>
                  <a:schemeClr val="tx1"/>
                </a:solidFill>
                <a:latin typeface="Arial" panose="020B0604020202020204" pitchFamily="34" charset="0"/>
                <a:cs typeface="Arial" panose="020B0604020202020204" pitchFamily="34" charset="0"/>
              </a:rPr>
              <a:t>on the category, detail and examples of the Pathway skills, knowledge and behaviours and training, for you to assess against.</a:t>
            </a:r>
          </a:p>
        </p:txBody>
      </p:sp>
      <p:sp>
        <p:nvSpPr>
          <p:cNvPr id="9" name="Rectangle 8">
            <a:extLst>
              <a:ext uri="{FF2B5EF4-FFF2-40B4-BE49-F238E27FC236}">
                <a16:creationId xmlns:a16="http://schemas.microsoft.com/office/drawing/2014/main" id="{AD7824C0-D989-B16A-641E-7AAEC736F1FE}"/>
              </a:ext>
            </a:extLst>
          </p:cNvPr>
          <p:cNvSpPr/>
          <p:nvPr/>
        </p:nvSpPr>
        <p:spPr>
          <a:xfrm>
            <a:off x="8368209" y="5222900"/>
            <a:ext cx="3435864"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Use the skills stage rating </a:t>
            </a:r>
            <a:r>
              <a:rPr lang="en-GB" sz="1200" dirty="0">
                <a:solidFill>
                  <a:schemeClr val="tx1"/>
                </a:solidFill>
                <a:latin typeface="Arial" panose="020B0604020202020204" pitchFamily="34" charset="0"/>
                <a:cs typeface="Arial" panose="020B0604020202020204" pitchFamily="34" charset="0"/>
              </a:rPr>
              <a:t>to plot your self-assessment (teal), and your manager’s assessment (blue) too. Use the Notes section to record reflections, aspirations, actions etc. </a:t>
            </a:r>
          </a:p>
        </p:txBody>
      </p:sp>
      <p:sp>
        <p:nvSpPr>
          <p:cNvPr id="11" name="Arrow: Down 10">
            <a:extLst>
              <a:ext uri="{FF2B5EF4-FFF2-40B4-BE49-F238E27FC236}">
                <a16:creationId xmlns:a16="http://schemas.microsoft.com/office/drawing/2014/main" id="{EB7CE8DC-78F5-52F3-5708-93795F135A73}"/>
              </a:ext>
            </a:extLst>
          </p:cNvPr>
          <p:cNvSpPr/>
          <p:nvPr/>
        </p:nvSpPr>
        <p:spPr>
          <a:xfrm>
            <a:off x="9910502" y="4716309"/>
            <a:ext cx="351277" cy="466244"/>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64;p14">
            <a:extLst>
              <a:ext uri="{FF2B5EF4-FFF2-40B4-BE49-F238E27FC236}">
                <a16:creationId xmlns:a16="http://schemas.microsoft.com/office/drawing/2014/main" id="{0F44F4BD-B71E-BF6D-898C-CA5B5701DB75}"/>
              </a:ext>
            </a:extLst>
          </p:cNvPr>
          <p:cNvSpPr txBox="1">
            <a:spLocks/>
          </p:cNvSpPr>
          <p:nvPr/>
        </p:nvSpPr>
        <p:spPr>
          <a:xfrm>
            <a:off x="4490249" y="2657810"/>
            <a:ext cx="7500475" cy="430166"/>
          </a:xfrm>
          <a:prstGeom prst="rect">
            <a:avLst/>
          </a:prstGeom>
          <a:noFill/>
          <a:ln>
            <a:noFill/>
          </a:ln>
        </p:spPr>
        <p:txBody>
          <a:bodyPr spcFirstLastPara="1" wrap="squar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1400" kern="0" dirty="0">
                <a:solidFill>
                  <a:srgbClr val="008C95"/>
                </a:solidFill>
              </a:rPr>
              <a:t>Completing the assessment – an example of what the assessment pages look like</a:t>
            </a:r>
          </a:p>
        </p:txBody>
      </p:sp>
      <p:pic>
        <p:nvPicPr>
          <p:cNvPr id="13" name="Picture 12">
            <a:extLst>
              <a:ext uri="{FF2B5EF4-FFF2-40B4-BE49-F238E27FC236}">
                <a16:creationId xmlns:a16="http://schemas.microsoft.com/office/drawing/2014/main" id="{77112938-66A2-5A50-00A5-FC8FA613C283}"/>
              </a:ext>
            </a:extLst>
          </p:cNvPr>
          <p:cNvPicPr>
            <a:picLocks noChangeAspect="1"/>
          </p:cNvPicPr>
          <p:nvPr/>
        </p:nvPicPr>
        <p:blipFill rotWithShape="1">
          <a:blip r:embed="rId3"/>
          <a:srcRect t="16858" b="5489"/>
          <a:stretch/>
        </p:blipFill>
        <p:spPr>
          <a:xfrm>
            <a:off x="4527624" y="3151308"/>
            <a:ext cx="7276450" cy="1565001"/>
          </a:xfrm>
          <a:prstGeom prst="rect">
            <a:avLst/>
          </a:prstGeom>
          <a:ln>
            <a:solidFill>
              <a:schemeClr val="tx1">
                <a:lumMod val="85000"/>
                <a:lumOff val="15000"/>
              </a:schemeClr>
            </a:solidFill>
          </a:ln>
        </p:spPr>
      </p:pic>
      <p:sp>
        <p:nvSpPr>
          <p:cNvPr id="15" name="Arrow: Down 14">
            <a:extLst>
              <a:ext uri="{FF2B5EF4-FFF2-40B4-BE49-F238E27FC236}">
                <a16:creationId xmlns:a16="http://schemas.microsoft.com/office/drawing/2014/main" id="{7226FCF8-6017-D5BA-7B52-2671DFE6381E}"/>
              </a:ext>
            </a:extLst>
          </p:cNvPr>
          <p:cNvSpPr/>
          <p:nvPr/>
        </p:nvSpPr>
        <p:spPr>
          <a:xfrm>
            <a:off x="6227173" y="4743033"/>
            <a:ext cx="351277" cy="439520"/>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95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p:txBody>
          <a:bodyPr/>
          <a:lstStyle/>
          <a:p>
            <a:r>
              <a:rPr lang="en-GB" sz="4000" dirty="0">
                <a:solidFill>
                  <a:srgbClr val="008C95"/>
                </a:solidFill>
              </a:rPr>
              <a:t>Section 2:</a:t>
            </a:r>
            <a:br>
              <a:rPr lang="en-GB" sz="4000" dirty="0"/>
            </a:br>
            <a:r>
              <a:rPr lang="en-GB" sz="4000" dirty="0"/>
              <a:t>Introduction to New to Care role</a:t>
            </a:r>
          </a:p>
        </p:txBody>
      </p:sp>
    </p:spTree>
    <p:extLst>
      <p:ext uri="{BB962C8B-B14F-4D97-AF65-F5344CB8AC3E}">
        <p14:creationId xmlns:p14="http://schemas.microsoft.com/office/powerpoint/2010/main" val="281413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7B6E6E-52E8-C95C-4230-191C089E6885}"/>
              </a:ext>
            </a:extLst>
          </p:cNvPr>
          <p:cNvSpPr>
            <a:spLocks noGrp="1"/>
          </p:cNvSpPr>
          <p:nvPr>
            <p:ph type="body" sz="quarter" idx="20"/>
          </p:nvPr>
        </p:nvSpPr>
        <p:spPr/>
        <p:txBody>
          <a:bodyPr/>
          <a:lstStyle/>
          <a:p>
            <a:r>
              <a:rPr lang="en-GB" sz="3200" dirty="0"/>
              <a:t>Laura’s story – New to Care</a:t>
            </a:r>
          </a:p>
        </p:txBody>
      </p:sp>
      <p:sp>
        <p:nvSpPr>
          <p:cNvPr id="6" name="TextBox 5">
            <a:extLst>
              <a:ext uri="{FF2B5EF4-FFF2-40B4-BE49-F238E27FC236}">
                <a16:creationId xmlns:a16="http://schemas.microsoft.com/office/drawing/2014/main" id="{5D0F0B8D-7688-1DB4-CB5A-D1E460B27E74}"/>
              </a:ext>
            </a:extLst>
          </p:cNvPr>
          <p:cNvSpPr txBox="1"/>
          <p:nvPr/>
        </p:nvSpPr>
        <p:spPr>
          <a:xfrm>
            <a:off x="559039" y="1480531"/>
            <a:ext cx="8673451"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Laura is just starting her career in care and has joined a home care service. Her first task is to complete the company induction that details her role, where she fits and the organisational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rgbClr val="0B0C0C"/>
              </a:solidFill>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Laura then undertakes the core and mandatory training necessary for her role and the people she will be supporting. During this training, she learns how to help people move safely and to assist with mobility issues. As she’ll be preparing food and drinks, she also completes her food hygiene certificate. In addition, Laura completes the eLearning knowledge elements of the Care Certificate.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After completing this initial learning, Laura has a supervision meeting with her manager to check how she’s progressing. Her manager arranges for Laura to spend a few weeks shadowing one of the team leaders so she can start to apply her new knowledge in practice with support from the team leaders. Over time, she starts to feel more confident and has another supervision meeting with her manager. Her manager confirms that she has completed all the minimum learning to practise safely, though there is still more for her to learn as she starts to provide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Laura is introduced to the people she’ll be supporting; this includes a person with dementia and a person with diabetes. Laura’s employer arranges additional learning for her around those specific areas, which she completes. Laura reads the support plan for each of the people she has been told to support so she can get an idea of each of their needs, wants and preferences about how they want their support to be provided along with the kind of support they need. Laura also recognises that she’ll need to find out more from the people themselves when she visits their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Laura consolidates her Care Certificate learning through an on-the-job assessment, and she achieves the new Care Certificate qualification in her current role. While she’s working on her qualification, Laura is assigned a new person to support who has an acquired brain injury. She works in a person-centred way so it’s important to her to understand the specific needs of the person she is supporting. She works with her employer to identify and undertake additional training about acquired brain injuries so she can better understand the kind of support the new individual will need.</a:t>
            </a:r>
          </a:p>
        </p:txBody>
      </p:sp>
    </p:spTree>
    <p:extLst>
      <p:ext uri="{BB962C8B-B14F-4D97-AF65-F5344CB8AC3E}">
        <p14:creationId xmlns:p14="http://schemas.microsoft.com/office/powerpoint/2010/main" val="28871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DD1B12-FA5F-F942-9464-23E194837BE2}"/>
              </a:ext>
            </a:extLst>
          </p:cNvPr>
          <p:cNvGrpSpPr>
            <a:grpSpLocks/>
          </p:cNvGrpSpPr>
          <p:nvPr/>
        </p:nvGrpSpPr>
        <p:grpSpPr>
          <a:xfrm>
            <a:off x="6379149" y="4020466"/>
            <a:ext cx="5003943" cy="2341755"/>
            <a:chOff x="6379149" y="3794330"/>
            <a:chExt cx="5003943" cy="2341755"/>
          </a:xfrm>
        </p:grpSpPr>
        <p:sp>
          <p:nvSpPr>
            <p:cNvPr id="7" name="Rectangle 6">
              <a:extLst>
                <a:ext uri="{FF2B5EF4-FFF2-40B4-BE49-F238E27FC236}">
                  <a16:creationId xmlns:a16="http://schemas.microsoft.com/office/drawing/2014/main" id="{0D67BADE-AE4B-4FA9-4812-1E9D99977FA8}"/>
                </a:ext>
              </a:extLst>
            </p:cNvPr>
            <p:cNvSpPr>
              <a:spLocks/>
            </p:cNvSpPr>
            <p:nvPr/>
          </p:nvSpPr>
          <p:spPr>
            <a:xfrm>
              <a:off x="6379149" y="3799301"/>
              <a:ext cx="4844521" cy="2256433"/>
            </a:xfrm>
            <a:prstGeom prst="rect">
              <a:avLst/>
            </a:prstGeom>
            <a:solidFill>
              <a:srgbClr val="008C95">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8" name="Free-form: Shape 82">
              <a:extLst>
                <a:ext uri="{FF2B5EF4-FFF2-40B4-BE49-F238E27FC236}">
                  <a16:creationId xmlns:a16="http://schemas.microsoft.com/office/drawing/2014/main" id="{7C7A139C-48D3-F482-3A9B-0A08FA4302CD}"/>
                </a:ext>
              </a:extLst>
            </p:cNvPr>
            <p:cNvSpPr>
              <a:spLocks/>
            </p:cNvSpPr>
            <p:nvPr/>
          </p:nvSpPr>
          <p:spPr>
            <a:xfrm>
              <a:off x="6401481" y="3806016"/>
              <a:ext cx="2419220" cy="2330069"/>
            </a:xfrm>
            <a:custGeom>
              <a:avLst/>
              <a:gdLst>
                <a:gd name="connsiteX0" fmla="*/ 1106043 w 1107125"/>
                <a:gd name="connsiteY0" fmla="*/ 133611 h 1106768"/>
                <a:gd name="connsiteX1" fmla="*/ 133968 w 1107125"/>
                <a:gd name="connsiteY1" fmla="*/ 1105687 h 1106768"/>
                <a:gd name="connsiteX2" fmla="*/ 0 w 1107125"/>
                <a:gd name="connsiteY2" fmla="*/ 987794 h 1106768"/>
                <a:gd name="connsiteX3" fmla="*/ 0 w 1107125"/>
                <a:gd name="connsiteY3" fmla="*/ 489432 h 1106768"/>
                <a:gd name="connsiteX4" fmla="*/ 91099 w 1107125"/>
                <a:gd name="connsiteY4" fmla="*/ 374040 h 1106768"/>
                <a:gd name="connsiteX5" fmla="*/ 385829 w 1107125"/>
                <a:gd name="connsiteY5" fmla="*/ 87169 h 1106768"/>
                <a:gd name="connsiteX6" fmla="*/ 500149 w 1107125"/>
                <a:gd name="connsiteY6" fmla="*/ 0 h 1106768"/>
                <a:gd name="connsiteX7" fmla="*/ 988151 w 1107125"/>
                <a:gd name="connsiteY7" fmla="*/ 0 h 1106768"/>
                <a:gd name="connsiteX8" fmla="*/ 1106043 w 1107125"/>
                <a:gd name="connsiteY8" fmla="*/ 133969 h 110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6768">
                  <a:moveTo>
                    <a:pt x="1106043" y="133611"/>
                  </a:moveTo>
                  <a:cubicBezTo>
                    <a:pt x="1037094" y="637690"/>
                    <a:pt x="638047" y="1036738"/>
                    <a:pt x="133968" y="1105687"/>
                  </a:cubicBezTo>
                  <a:cubicBezTo>
                    <a:pt x="63233" y="1115332"/>
                    <a:pt x="0" y="1059244"/>
                    <a:pt x="0" y="987794"/>
                  </a:cubicBezTo>
                  <a:lnTo>
                    <a:pt x="0" y="489432"/>
                  </a:lnTo>
                  <a:cubicBezTo>
                    <a:pt x="0" y="434415"/>
                    <a:pt x="38225" y="388687"/>
                    <a:pt x="91099" y="374040"/>
                  </a:cubicBezTo>
                  <a:cubicBezTo>
                    <a:pt x="231855" y="335457"/>
                    <a:pt x="343673" y="226139"/>
                    <a:pt x="385829" y="87169"/>
                  </a:cubicBezTo>
                  <a:cubicBezTo>
                    <a:pt x="401191" y="36082"/>
                    <a:pt x="446561" y="0"/>
                    <a:pt x="500149" y="0"/>
                  </a:cubicBezTo>
                  <a:lnTo>
                    <a:pt x="988151" y="0"/>
                  </a:lnTo>
                  <a:cubicBezTo>
                    <a:pt x="1059601" y="0"/>
                    <a:pt x="1115689" y="62876"/>
                    <a:pt x="1106043" y="133969"/>
                  </a:cubicBezTo>
                  <a:close/>
                </a:path>
              </a:pathLst>
            </a:custGeom>
            <a:solidFill>
              <a:srgbClr val="008C95"/>
            </a:solidFill>
            <a:ln w="0" cap="flat">
              <a:noFill/>
              <a:prstDash val="solid"/>
              <a:miter/>
            </a:ln>
          </p:spPr>
          <p:txBody>
            <a:bodyPr rtlCol="0" anchor="ctr"/>
            <a:lstStyle/>
            <a:p>
              <a:endParaRPr lang="en-US" dirty="0">
                <a:latin typeface="Arial"/>
                <a:cs typeface="Arial"/>
              </a:endParaRPr>
            </a:p>
          </p:txBody>
        </p:sp>
        <p:sp>
          <p:nvSpPr>
            <p:cNvPr id="9" name="Free-form: Shape 86">
              <a:extLst>
                <a:ext uri="{FF2B5EF4-FFF2-40B4-BE49-F238E27FC236}">
                  <a16:creationId xmlns:a16="http://schemas.microsoft.com/office/drawing/2014/main" id="{60409156-0B49-A1CC-5ABC-37CE38265858}"/>
                </a:ext>
              </a:extLst>
            </p:cNvPr>
            <p:cNvSpPr>
              <a:spLocks/>
            </p:cNvSpPr>
            <p:nvPr/>
          </p:nvSpPr>
          <p:spPr>
            <a:xfrm>
              <a:off x="6560903" y="5583315"/>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03</a:t>
              </a:r>
            </a:p>
          </p:txBody>
        </p:sp>
        <p:sp>
          <p:nvSpPr>
            <p:cNvPr id="10" name="TextBox 32">
              <a:extLst>
                <a:ext uri="{FF2B5EF4-FFF2-40B4-BE49-F238E27FC236}">
                  <a16:creationId xmlns:a16="http://schemas.microsoft.com/office/drawing/2014/main" id="{920D591D-70C1-B85C-5726-9AD2F491445E}"/>
                </a:ext>
              </a:extLst>
            </p:cNvPr>
            <p:cNvSpPr txBox="1">
              <a:spLocks/>
            </p:cNvSpPr>
            <p:nvPr/>
          </p:nvSpPr>
          <p:spPr>
            <a:xfrm>
              <a:off x="7041055"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Delivering excellent care</a:t>
              </a:r>
            </a:p>
          </p:txBody>
        </p:sp>
        <p:pic>
          <p:nvPicPr>
            <p:cNvPr id="11" name="Graphic 10" descr="Care outline">
              <a:extLst>
                <a:ext uri="{FF2B5EF4-FFF2-40B4-BE49-F238E27FC236}">
                  <a16:creationId xmlns:a16="http://schemas.microsoft.com/office/drawing/2014/main" id="{1C0FF22F-2644-1346-DA6F-E504972B3D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2466" y="3845335"/>
              <a:ext cx="540000" cy="540000"/>
            </a:xfrm>
            <a:prstGeom prst="rect">
              <a:avLst/>
            </a:prstGeom>
          </p:spPr>
        </p:pic>
        <p:sp>
          <p:nvSpPr>
            <p:cNvPr id="12" name="TextBox 11">
              <a:extLst>
                <a:ext uri="{FF2B5EF4-FFF2-40B4-BE49-F238E27FC236}">
                  <a16:creationId xmlns:a16="http://schemas.microsoft.com/office/drawing/2014/main" id="{10D25466-344F-F967-2139-9B2935475753}"/>
                </a:ext>
              </a:extLst>
            </p:cNvPr>
            <p:cNvSpPr txBox="1">
              <a:spLocks/>
            </p:cNvSpPr>
            <p:nvPr/>
          </p:nvSpPr>
          <p:spPr>
            <a:xfrm>
              <a:off x="8852949" y="3794330"/>
              <a:ext cx="2530143" cy="2292935"/>
            </a:xfrm>
            <a:prstGeom prst="rect">
              <a:avLst/>
            </a:prstGeom>
            <a:noFill/>
          </p:spPr>
          <p:txBody>
            <a:bodyPr wrap="square" rtlCol="0">
              <a:spAutoFit/>
            </a:bodyPr>
            <a:lstStyle/>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Maintaining dignity</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Moving and assisting</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Person-centred care</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Health, safety and wellbeing</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Fluid and nutrition</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Medication management</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Infection prevention</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Positive behaviour support</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Oral health</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Specific areas of specialism</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Awareness of mental health, dementia, autism and learning disabilities</a:t>
              </a:r>
            </a:p>
          </p:txBody>
        </p:sp>
      </p:grpSp>
      <p:grpSp>
        <p:nvGrpSpPr>
          <p:cNvPr id="13" name="Group 12">
            <a:extLst>
              <a:ext uri="{FF2B5EF4-FFF2-40B4-BE49-F238E27FC236}">
                <a16:creationId xmlns:a16="http://schemas.microsoft.com/office/drawing/2014/main" id="{3B19C87A-E5C0-0375-006C-0480BFAF1682}"/>
              </a:ext>
            </a:extLst>
          </p:cNvPr>
          <p:cNvGrpSpPr>
            <a:grpSpLocks/>
          </p:cNvGrpSpPr>
          <p:nvPr/>
        </p:nvGrpSpPr>
        <p:grpSpPr>
          <a:xfrm>
            <a:off x="6379149" y="1598995"/>
            <a:ext cx="4845301" cy="2330823"/>
            <a:chOff x="6379149" y="1382685"/>
            <a:chExt cx="4845301" cy="2330823"/>
          </a:xfrm>
        </p:grpSpPr>
        <p:sp>
          <p:nvSpPr>
            <p:cNvPr id="14" name="Rectangle 13">
              <a:extLst>
                <a:ext uri="{FF2B5EF4-FFF2-40B4-BE49-F238E27FC236}">
                  <a16:creationId xmlns:a16="http://schemas.microsoft.com/office/drawing/2014/main" id="{D123B554-2C78-F0ED-B232-47284490EC11}"/>
                </a:ext>
              </a:extLst>
            </p:cNvPr>
            <p:cNvSpPr>
              <a:spLocks/>
            </p:cNvSpPr>
            <p:nvPr/>
          </p:nvSpPr>
          <p:spPr>
            <a:xfrm>
              <a:off x="6379149" y="1451204"/>
              <a:ext cx="4845301" cy="2258805"/>
            </a:xfrm>
            <a:prstGeom prst="rect">
              <a:avLst/>
            </a:prstGeom>
            <a:solidFill>
              <a:srgbClr val="0068B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15" name="Free-form: Shape 81">
              <a:extLst>
                <a:ext uri="{FF2B5EF4-FFF2-40B4-BE49-F238E27FC236}">
                  <a16:creationId xmlns:a16="http://schemas.microsoft.com/office/drawing/2014/main" id="{B7257FC2-4EE1-FEF3-234A-7E286FBAC664}"/>
                </a:ext>
              </a:extLst>
            </p:cNvPr>
            <p:cNvSpPr>
              <a:spLocks/>
            </p:cNvSpPr>
            <p:nvPr/>
          </p:nvSpPr>
          <p:spPr>
            <a:xfrm>
              <a:off x="6402261" y="1382685"/>
              <a:ext cx="2419220" cy="2330823"/>
            </a:xfrm>
            <a:custGeom>
              <a:avLst/>
              <a:gdLst>
                <a:gd name="connsiteX0" fmla="*/ 987794 w 1107125"/>
                <a:gd name="connsiteY0" fmla="*/ 1106769 h 1107126"/>
                <a:gd name="connsiteX1" fmla="*/ 507294 w 1107125"/>
                <a:gd name="connsiteY1" fmla="*/ 1106769 h 1107126"/>
                <a:gd name="connsiteX2" fmla="*/ 391545 w 1107125"/>
                <a:gd name="connsiteY2" fmla="*/ 1012812 h 1107126"/>
                <a:gd name="connsiteX3" fmla="*/ 90027 w 1107125"/>
                <a:gd name="connsiteY3" fmla="*/ 703077 h 1107126"/>
                <a:gd name="connsiteX4" fmla="*/ 0 w 1107125"/>
                <a:gd name="connsiteY4" fmla="*/ 588400 h 1107126"/>
                <a:gd name="connsiteX5" fmla="*/ 0 w 1107125"/>
                <a:gd name="connsiteY5" fmla="*/ 118975 h 1107126"/>
                <a:gd name="connsiteX6" fmla="*/ 133968 w 1107125"/>
                <a:gd name="connsiteY6" fmla="*/ 1082 h 1107126"/>
                <a:gd name="connsiteX7" fmla="*/ 1106043 w 1107125"/>
                <a:gd name="connsiteY7" fmla="*/ 973158 h 1107126"/>
                <a:gd name="connsiteX8" fmla="*/ 988151 w 1107125"/>
                <a:gd name="connsiteY8" fmla="*/ 1107126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987794" y="1106769"/>
                  </a:moveTo>
                  <a:lnTo>
                    <a:pt x="507294" y="1106769"/>
                  </a:lnTo>
                  <a:cubicBezTo>
                    <a:pt x="451206" y="1106769"/>
                    <a:pt x="404763" y="1067114"/>
                    <a:pt x="391545" y="1012812"/>
                  </a:cubicBezTo>
                  <a:cubicBezTo>
                    <a:pt x="355106" y="862411"/>
                    <a:pt x="238643" y="743446"/>
                    <a:pt x="90027" y="703077"/>
                  </a:cubicBezTo>
                  <a:cubicBezTo>
                    <a:pt x="37511" y="688787"/>
                    <a:pt x="0" y="642702"/>
                    <a:pt x="0" y="588400"/>
                  </a:cubicBezTo>
                  <a:lnTo>
                    <a:pt x="0" y="118975"/>
                  </a:lnTo>
                  <a:cubicBezTo>
                    <a:pt x="0" y="47525"/>
                    <a:pt x="62876" y="-8563"/>
                    <a:pt x="133968" y="1082"/>
                  </a:cubicBezTo>
                  <a:cubicBezTo>
                    <a:pt x="638047" y="70031"/>
                    <a:pt x="1037094" y="469079"/>
                    <a:pt x="1106043" y="973158"/>
                  </a:cubicBezTo>
                  <a:cubicBezTo>
                    <a:pt x="1115689" y="1043893"/>
                    <a:pt x="1059601" y="1107126"/>
                    <a:pt x="988151" y="1107126"/>
                  </a:cubicBezTo>
                  <a:close/>
                </a:path>
              </a:pathLst>
            </a:custGeom>
            <a:solidFill>
              <a:srgbClr val="0068B3"/>
            </a:solidFill>
            <a:ln w="0" cap="flat">
              <a:noFill/>
              <a:prstDash val="solid"/>
              <a:miter/>
            </a:ln>
          </p:spPr>
          <p:txBody>
            <a:bodyPr rtlCol="0" anchor="ctr"/>
            <a:lstStyle/>
            <a:p>
              <a:endParaRPr lang="en-US" dirty="0">
                <a:latin typeface="Arial"/>
                <a:cs typeface="Arial"/>
              </a:endParaRPr>
            </a:p>
          </p:txBody>
        </p:sp>
        <p:sp>
          <p:nvSpPr>
            <p:cNvPr id="16" name="Free-form: Shape 85">
              <a:extLst>
                <a:ext uri="{FF2B5EF4-FFF2-40B4-BE49-F238E27FC236}">
                  <a16:creationId xmlns:a16="http://schemas.microsoft.com/office/drawing/2014/main" id="{1D32F870-E345-8CD3-703D-188C55E580C7}"/>
                </a:ext>
              </a:extLst>
            </p:cNvPr>
            <p:cNvSpPr>
              <a:spLocks/>
            </p:cNvSpPr>
            <p:nvPr/>
          </p:nvSpPr>
          <p:spPr>
            <a:xfrm>
              <a:off x="6596642" y="1618118"/>
              <a:ext cx="388758" cy="374553"/>
            </a:xfrm>
            <a:custGeom>
              <a:avLst/>
              <a:gdLst>
                <a:gd name="connsiteX0" fmla="*/ 177910 w 177910"/>
                <a:gd name="connsiteY0" fmla="*/ 88955 h 177910"/>
                <a:gd name="connsiteX1" fmla="*/ 88955 w 177910"/>
                <a:gd name="connsiteY1" fmla="*/ 177910 h 177910"/>
                <a:gd name="connsiteX2" fmla="*/ -1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4" y="177910"/>
                    <a:pt x="88955" y="177910"/>
                  </a:cubicBezTo>
                  <a:cubicBezTo>
                    <a:pt x="39826" y="177910"/>
                    <a:pt x="-1" y="138084"/>
                    <a:pt x="-1" y="88955"/>
                  </a:cubicBezTo>
                  <a:cubicBezTo>
                    <a:pt x="-1" y="39827"/>
                    <a:pt x="39826" y="0"/>
                    <a:pt x="88955" y="0"/>
                  </a:cubicBezTo>
                  <a:cubicBezTo>
                    <a:pt x="138083" y="0"/>
                    <a:pt x="177910" y="39827"/>
                    <a:pt x="177910" y="88955"/>
                  </a:cubicBezTo>
                  <a:close/>
                </a:path>
              </a:pathLst>
            </a:custGeom>
            <a:solidFill>
              <a:srgbClr val="FFFFFF"/>
            </a:solidFill>
            <a:ln w="0" cap="flat">
              <a:noFill/>
              <a:prstDash val="solid"/>
              <a:miter/>
            </a:ln>
          </p:spPr>
          <p:txBody>
            <a:bodyPr wrap="none" rtlCol="0" anchor="ctr"/>
            <a:lstStyle/>
            <a:p>
              <a:pPr algn="ctr"/>
              <a:r>
                <a:rPr lang="en-US" sz="1050" dirty="0">
                  <a:latin typeface="Arial"/>
                  <a:cs typeface="Arial"/>
                </a:rPr>
                <a:t>02</a:t>
              </a:r>
            </a:p>
          </p:txBody>
        </p:sp>
        <p:sp>
          <p:nvSpPr>
            <p:cNvPr id="17" name="TextBox 32">
              <a:extLst>
                <a:ext uri="{FF2B5EF4-FFF2-40B4-BE49-F238E27FC236}">
                  <a16:creationId xmlns:a16="http://schemas.microsoft.com/office/drawing/2014/main" id="{C6D36075-5587-2C46-7DE6-FC0E8C931ECC}"/>
                </a:ext>
              </a:extLst>
            </p:cNvPr>
            <p:cNvSpPr txBox="1">
              <a:spLocks/>
            </p:cNvSpPr>
            <p:nvPr/>
          </p:nvSpPr>
          <p:spPr>
            <a:xfrm>
              <a:off x="6949659" y="2258326"/>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Doing the right thing</a:t>
              </a:r>
            </a:p>
          </p:txBody>
        </p:sp>
        <p:pic>
          <p:nvPicPr>
            <p:cNvPr id="18" name="Graphic 17" descr="Scales of justice outline">
              <a:extLst>
                <a:ext uri="{FF2B5EF4-FFF2-40B4-BE49-F238E27FC236}">
                  <a16:creationId xmlns:a16="http://schemas.microsoft.com/office/drawing/2014/main" id="{EF90B9A5-9761-48D9-0044-978070A26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263" y="3053251"/>
              <a:ext cx="540000" cy="540000"/>
            </a:xfrm>
            <a:prstGeom prst="rect">
              <a:avLst/>
            </a:prstGeom>
          </p:spPr>
        </p:pic>
        <p:sp>
          <p:nvSpPr>
            <p:cNvPr id="19" name="TextBox 18">
              <a:extLst>
                <a:ext uri="{FF2B5EF4-FFF2-40B4-BE49-F238E27FC236}">
                  <a16:creationId xmlns:a16="http://schemas.microsoft.com/office/drawing/2014/main" id="{9D037729-0E59-8862-CE1F-7C7682CF1D38}"/>
                </a:ext>
              </a:extLst>
            </p:cNvPr>
            <p:cNvSpPr txBox="1">
              <a:spLocks/>
            </p:cNvSpPr>
            <p:nvPr/>
          </p:nvSpPr>
          <p:spPr>
            <a:xfrm>
              <a:off x="8838653" y="1522931"/>
              <a:ext cx="2352770" cy="1107996"/>
            </a:xfrm>
            <a:prstGeom prst="rect">
              <a:avLst/>
            </a:prstGeom>
            <a:noFill/>
          </p:spPr>
          <p:txBody>
            <a:bodyPr wrap="square">
              <a:spAutoFit/>
            </a:bodyPr>
            <a:lstStyle/>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Fire health and safety</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Food safety</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Duty of care and candour</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Data security</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Online safety</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Reduce likelihood of abuse</a:t>
              </a:r>
            </a:p>
          </p:txBody>
        </p:sp>
      </p:grpSp>
      <p:grpSp>
        <p:nvGrpSpPr>
          <p:cNvPr id="20" name="Group 19">
            <a:extLst>
              <a:ext uri="{FF2B5EF4-FFF2-40B4-BE49-F238E27FC236}">
                <a16:creationId xmlns:a16="http://schemas.microsoft.com/office/drawing/2014/main" id="{5AEB13AC-7220-111A-DD2A-4D6845635719}"/>
              </a:ext>
            </a:extLst>
          </p:cNvPr>
          <p:cNvGrpSpPr>
            <a:grpSpLocks/>
          </p:cNvGrpSpPr>
          <p:nvPr/>
        </p:nvGrpSpPr>
        <p:grpSpPr>
          <a:xfrm>
            <a:off x="1163782" y="1588403"/>
            <a:ext cx="5142459" cy="2344354"/>
            <a:chOff x="1163782" y="1381931"/>
            <a:chExt cx="5142459" cy="2344354"/>
          </a:xfrm>
        </p:grpSpPr>
        <p:sp>
          <p:nvSpPr>
            <p:cNvPr id="21" name="Rectangle 20">
              <a:extLst>
                <a:ext uri="{FF2B5EF4-FFF2-40B4-BE49-F238E27FC236}">
                  <a16:creationId xmlns:a16="http://schemas.microsoft.com/office/drawing/2014/main" id="{A46D28E8-6811-3580-5E1B-69664C51611B}"/>
                </a:ext>
              </a:extLst>
            </p:cNvPr>
            <p:cNvSpPr>
              <a:spLocks/>
            </p:cNvSpPr>
            <p:nvPr/>
          </p:nvSpPr>
          <p:spPr>
            <a:xfrm>
              <a:off x="1163782" y="1452155"/>
              <a:ext cx="5118611" cy="2274130"/>
            </a:xfrm>
            <a:prstGeom prst="rect">
              <a:avLst/>
            </a:prstGeom>
            <a:solidFill>
              <a:srgbClr val="FFB81C">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2" name="Free-form: Shape 84">
              <a:extLst>
                <a:ext uri="{FF2B5EF4-FFF2-40B4-BE49-F238E27FC236}">
                  <a16:creationId xmlns:a16="http://schemas.microsoft.com/office/drawing/2014/main" id="{7B4232EE-AEDB-8172-471F-3AC49E210ADF}"/>
                </a:ext>
              </a:extLst>
            </p:cNvPr>
            <p:cNvSpPr>
              <a:spLocks/>
            </p:cNvSpPr>
            <p:nvPr/>
          </p:nvSpPr>
          <p:spPr>
            <a:xfrm>
              <a:off x="3887021" y="1381931"/>
              <a:ext cx="2419220" cy="2330823"/>
            </a:xfrm>
            <a:custGeom>
              <a:avLst/>
              <a:gdLst>
                <a:gd name="connsiteX0" fmla="*/ 1106768 w 1107125"/>
                <a:gd name="connsiteY0" fmla="*/ 119332 h 1107126"/>
                <a:gd name="connsiteX1" fmla="*/ 1106768 w 1107125"/>
                <a:gd name="connsiteY1" fmla="*/ 588758 h 1107126"/>
                <a:gd name="connsiteX2" fmla="*/ 1016741 w 1107125"/>
                <a:gd name="connsiteY2" fmla="*/ 703435 h 1107126"/>
                <a:gd name="connsiteX3" fmla="*/ 715223 w 1107125"/>
                <a:gd name="connsiteY3" fmla="*/ 1013170 h 1107126"/>
                <a:gd name="connsiteX4" fmla="*/ 599475 w 1107125"/>
                <a:gd name="connsiteY4" fmla="*/ 1107126 h 1107126"/>
                <a:gd name="connsiteX5" fmla="*/ 118975 w 1107125"/>
                <a:gd name="connsiteY5" fmla="*/ 1107126 h 1107126"/>
                <a:gd name="connsiteX6" fmla="*/ 1082 w 1107125"/>
                <a:gd name="connsiteY6" fmla="*/ 973158 h 1107126"/>
                <a:gd name="connsiteX7" fmla="*/ 973157 w 1107125"/>
                <a:gd name="connsiteY7" fmla="*/ 1082 h 1107126"/>
                <a:gd name="connsiteX8" fmla="*/ 1107125 w 1107125"/>
                <a:gd name="connsiteY8" fmla="*/ 118975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6768" y="119332"/>
                  </a:moveTo>
                  <a:lnTo>
                    <a:pt x="1106768" y="588758"/>
                  </a:lnTo>
                  <a:cubicBezTo>
                    <a:pt x="1106768" y="643059"/>
                    <a:pt x="1069257" y="689145"/>
                    <a:pt x="1016741" y="703435"/>
                  </a:cubicBezTo>
                  <a:cubicBezTo>
                    <a:pt x="868126" y="743804"/>
                    <a:pt x="751663" y="862768"/>
                    <a:pt x="715223" y="1013170"/>
                  </a:cubicBezTo>
                  <a:cubicBezTo>
                    <a:pt x="702005" y="1067472"/>
                    <a:pt x="655205" y="1107126"/>
                    <a:pt x="599475" y="1107126"/>
                  </a:cubicBezTo>
                  <a:lnTo>
                    <a:pt x="118975" y="1107126"/>
                  </a:lnTo>
                  <a:cubicBezTo>
                    <a:pt x="47525" y="1107126"/>
                    <a:pt x="-8563" y="1044250"/>
                    <a:pt x="1082" y="973158"/>
                  </a:cubicBezTo>
                  <a:cubicBezTo>
                    <a:pt x="70031" y="469079"/>
                    <a:pt x="469079" y="70031"/>
                    <a:pt x="973157" y="1082"/>
                  </a:cubicBezTo>
                  <a:cubicBezTo>
                    <a:pt x="1043892" y="-8563"/>
                    <a:pt x="1107125" y="47525"/>
                    <a:pt x="1107125" y="118975"/>
                  </a:cubicBezTo>
                  <a:close/>
                </a:path>
              </a:pathLst>
            </a:custGeom>
            <a:solidFill>
              <a:srgbClr val="FFB81C"/>
            </a:solidFill>
            <a:ln w="0" cap="flat">
              <a:noFill/>
              <a:prstDash val="solid"/>
              <a:miter/>
            </a:ln>
          </p:spPr>
          <p:txBody>
            <a:bodyPr rtlCol="0" anchor="ctr"/>
            <a:lstStyle/>
            <a:p>
              <a:endParaRPr lang="en-US" dirty="0">
                <a:latin typeface="Arial"/>
                <a:cs typeface="Arial"/>
              </a:endParaRPr>
            </a:p>
          </p:txBody>
        </p:sp>
        <p:sp>
          <p:nvSpPr>
            <p:cNvPr id="23" name="Free-form: Shape 88">
              <a:extLst>
                <a:ext uri="{FF2B5EF4-FFF2-40B4-BE49-F238E27FC236}">
                  <a16:creationId xmlns:a16="http://schemas.microsoft.com/office/drawing/2014/main" id="{ED316A62-5271-EBCB-C564-8A3965D371A4}"/>
                </a:ext>
              </a:extLst>
            </p:cNvPr>
            <p:cNvSpPr>
              <a:spLocks/>
            </p:cNvSpPr>
            <p:nvPr/>
          </p:nvSpPr>
          <p:spPr>
            <a:xfrm>
              <a:off x="5809507" y="1581779"/>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01</a:t>
              </a:r>
            </a:p>
          </p:txBody>
        </p:sp>
        <p:sp>
          <p:nvSpPr>
            <p:cNvPr id="24" name="TextBox 32">
              <a:extLst>
                <a:ext uri="{FF2B5EF4-FFF2-40B4-BE49-F238E27FC236}">
                  <a16:creationId xmlns:a16="http://schemas.microsoft.com/office/drawing/2014/main" id="{6B5BD576-1562-DE9F-2C43-86D251F18DF3}"/>
                </a:ext>
              </a:extLst>
            </p:cNvPr>
            <p:cNvSpPr txBox="1">
              <a:spLocks/>
            </p:cNvSpPr>
            <p:nvPr/>
          </p:nvSpPr>
          <p:spPr>
            <a:xfrm>
              <a:off x="4518325" y="2109547"/>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Creating a positive working environment</a:t>
              </a:r>
            </a:p>
          </p:txBody>
        </p:sp>
        <p:pic>
          <p:nvPicPr>
            <p:cNvPr id="25" name="Graphic 24" descr="Meeting outline">
              <a:extLst>
                <a:ext uri="{FF2B5EF4-FFF2-40B4-BE49-F238E27FC236}">
                  <a16:creationId xmlns:a16="http://schemas.microsoft.com/office/drawing/2014/main" id="{115F6A5E-A3A0-2BB4-5BD8-DA909002E3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292" y="3086889"/>
              <a:ext cx="540000" cy="540000"/>
            </a:xfrm>
            <a:prstGeom prst="rect">
              <a:avLst/>
            </a:prstGeom>
          </p:spPr>
        </p:pic>
        <p:sp>
          <p:nvSpPr>
            <p:cNvPr id="26" name="TextBox 25">
              <a:extLst>
                <a:ext uri="{FF2B5EF4-FFF2-40B4-BE49-F238E27FC236}">
                  <a16:creationId xmlns:a16="http://schemas.microsoft.com/office/drawing/2014/main" id="{BDEAD59F-A0B9-AA96-4E70-90610B21DCE0}"/>
                </a:ext>
              </a:extLst>
            </p:cNvPr>
            <p:cNvSpPr txBox="1">
              <a:spLocks/>
            </p:cNvSpPr>
            <p:nvPr/>
          </p:nvSpPr>
          <p:spPr>
            <a:xfrm>
              <a:off x="1326436" y="1458314"/>
              <a:ext cx="3462061" cy="600164"/>
            </a:xfrm>
            <a:prstGeom prst="rect">
              <a:avLst/>
            </a:prstGeom>
            <a:noFill/>
          </p:spPr>
          <p:txBody>
            <a:bodyPr wrap="square" rtlCol="0">
              <a:spAutoFit/>
            </a:bodyPr>
            <a:lstStyle/>
            <a:p>
              <a:pPr marL="285750" indent="-285750">
                <a:buFont typeface="Wingdings" panose="05000000000000000000" pitchFamily="2" charset="2"/>
                <a:buChar char="ü"/>
              </a:pPr>
              <a:r>
                <a:rPr lang="en-GB" sz="1100" dirty="0">
                  <a:latin typeface="Arial"/>
                  <a:cs typeface="Arial"/>
                </a:rPr>
                <a:t>Corporate induction</a:t>
              </a:r>
            </a:p>
            <a:p>
              <a:pPr marL="285750" indent="-285750">
                <a:buFont typeface="Wingdings" panose="05000000000000000000" pitchFamily="2" charset="2"/>
                <a:buChar char="ü"/>
              </a:pPr>
              <a:r>
                <a:rPr lang="en-GB" sz="1100" dirty="0">
                  <a:latin typeface="Arial"/>
                  <a:cs typeface="Arial"/>
                </a:rPr>
                <a:t>Interpersonal skills</a:t>
              </a:r>
            </a:p>
            <a:p>
              <a:pPr marL="285750" indent="-285750">
                <a:buFont typeface="Wingdings" panose="05000000000000000000" pitchFamily="2" charset="2"/>
                <a:buChar char="ü"/>
              </a:pPr>
              <a:r>
                <a:rPr lang="en-GB" sz="1100" dirty="0">
                  <a:latin typeface="Arial"/>
                  <a:cs typeface="Arial"/>
                </a:rPr>
                <a:t>Equality, diversity and inclusion</a:t>
              </a:r>
            </a:p>
          </p:txBody>
        </p:sp>
      </p:grpSp>
      <p:grpSp>
        <p:nvGrpSpPr>
          <p:cNvPr id="27" name="Group 26">
            <a:extLst>
              <a:ext uri="{FF2B5EF4-FFF2-40B4-BE49-F238E27FC236}">
                <a16:creationId xmlns:a16="http://schemas.microsoft.com/office/drawing/2014/main" id="{F12FAA88-1184-EEB5-6213-B13EDC31F374}"/>
              </a:ext>
            </a:extLst>
          </p:cNvPr>
          <p:cNvGrpSpPr>
            <a:grpSpLocks/>
          </p:cNvGrpSpPr>
          <p:nvPr/>
        </p:nvGrpSpPr>
        <p:grpSpPr>
          <a:xfrm>
            <a:off x="1163782" y="4025437"/>
            <a:ext cx="5141679" cy="2336787"/>
            <a:chOff x="1163782" y="3799301"/>
            <a:chExt cx="5141679" cy="2336787"/>
          </a:xfrm>
        </p:grpSpPr>
        <p:sp>
          <p:nvSpPr>
            <p:cNvPr id="28" name="Rectangle 27">
              <a:extLst>
                <a:ext uri="{FF2B5EF4-FFF2-40B4-BE49-F238E27FC236}">
                  <a16:creationId xmlns:a16="http://schemas.microsoft.com/office/drawing/2014/main" id="{5496A64D-C165-5F45-6BC2-CC2C29F6F61C}"/>
                </a:ext>
              </a:extLst>
            </p:cNvPr>
            <p:cNvSpPr>
              <a:spLocks/>
            </p:cNvSpPr>
            <p:nvPr/>
          </p:nvSpPr>
          <p:spPr>
            <a:xfrm>
              <a:off x="1163782" y="3799301"/>
              <a:ext cx="5118612" cy="2247079"/>
            </a:xfrm>
            <a:prstGeom prst="rect">
              <a:avLst/>
            </a:prstGeom>
            <a:solidFill>
              <a:srgbClr val="A2006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9" name="Free-form: Shape 83">
              <a:extLst>
                <a:ext uri="{FF2B5EF4-FFF2-40B4-BE49-F238E27FC236}">
                  <a16:creationId xmlns:a16="http://schemas.microsoft.com/office/drawing/2014/main" id="{E02FD69A-F93D-3DC6-C736-3B00483B6F08}"/>
                </a:ext>
              </a:extLst>
            </p:cNvPr>
            <p:cNvSpPr>
              <a:spLocks/>
            </p:cNvSpPr>
            <p:nvPr/>
          </p:nvSpPr>
          <p:spPr>
            <a:xfrm>
              <a:off x="3886241" y="3805265"/>
              <a:ext cx="2419220" cy="2330823"/>
            </a:xfrm>
            <a:custGeom>
              <a:avLst/>
              <a:gdLst>
                <a:gd name="connsiteX0" fmla="*/ 1107125 w 1107125"/>
                <a:gd name="connsiteY0" fmla="*/ 489789 h 1107126"/>
                <a:gd name="connsiteX1" fmla="*/ 1107125 w 1107125"/>
                <a:gd name="connsiteY1" fmla="*/ 988152 h 1107126"/>
                <a:gd name="connsiteX2" fmla="*/ 973157 w 1107125"/>
                <a:gd name="connsiteY2" fmla="*/ 1106044 h 1107126"/>
                <a:gd name="connsiteX3" fmla="*/ 1082 w 1107125"/>
                <a:gd name="connsiteY3" fmla="*/ 133969 h 1107126"/>
                <a:gd name="connsiteX4" fmla="*/ 118975 w 1107125"/>
                <a:gd name="connsiteY4" fmla="*/ 0 h 1107126"/>
                <a:gd name="connsiteX5" fmla="*/ 606977 w 1107125"/>
                <a:gd name="connsiteY5" fmla="*/ 0 h 1107126"/>
                <a:gd name="connsiteX6" fmla="*/ 721297 w 1107125"/>
                <a:gd name="connsiteY6" fmla="*/ 87169 h 1107126"/>
                <a:gd name="connsiteX7" fmla="*/ 1016027 w 1107125"/>
                <a:gd name="connsiteY7" fmla="*/ 374040 h 1107126"/>
                <a:gd name="connsiteX8" fmla="*/ 1107125 w 1107125"/>
                <a:gd name="connsiteY8" fmla="*/ 489432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7125" y="489789"/>
                  </a:moveTo>
                  <a:lnTo>
                    <a:pt x="1107125" y="988152"/>
                  </a:lnTo>
                  <a:cubicBezTo>
                    <a:pt x="1107125" y="1059602"/>
                    <a:pt x="1044250" y="1115690"/>
                    <a:pt x="973157" y="1106044"/>
                  </a:cubicBezTo>
                  <a:cubicBezTo>
                    <a:pt x="469079" y="1037095"/>
                    <a:pt x="70031" y="638047"/>
                    <a:pt x="1082" y="133969"/>
                  </a:cubicBezTo>
                  <a:cubicBezTo>
                    <a:pt x="-8563" y="63233"/>
                    <a:pt x="47525" y="0"/>
                    <a:pt x="118975" y="0"/>
                  </a:cubicBezTo>
                  <a:lnTo>
                    <a:pt x="606977" y="0"/>
                  </a:lnTo>
                  <a:cubicBezTo>
                    <a:pt x="660207" y="0"/>
                    <a:pt x="705578" y="36082"/>
                    <a:pt x="721297" y="87169"/>
                  </a:cubicBezTo>
                  <a:cubicBezTo>
                    <a:pt x="763452" y="226496"/>
                    <a:pt x="874914" y="335457"/>
                    <a:pt x="1016027" y="374040"/>
                  </a:cubicBezTo>
                  <a:cubicBezTo>
                    <a:pt x="1068900" y="388687"/>
                    <a:pt x="1107125" y="434415"/>
                    <a:pt x="1107125" y="489432"/>
                  </a:cubicBezTo>
                  <a:close/>
                </a:path>
              </a:pathLst>
            </a:custGeom>
            <a:solidFill>
              <a:srgbClr val="A20067"/>
            </a:solidFill>
            <a:ln w="0" cap="flat">
              <a:noFill/>
              <a:prstDash val="solid"/>
              <a:miter/>
            </a:ln>
          </p:spPr>
          <p:txBody>
            <a:bodyPr rtlCol="0" anchor="ctr"/>
            <a:lstStyle/>
            <a:p>
              <a:endParaRPr lang="en-US">
                <a:latin typeface="Arial"/>
                <a:cs typeface="Arial"/>
              </a:endParaRPr>
            </a:p>
          </p:txBody>
        </p:sp>
        <p:sp>
          <p:nvSpPr>
            <p:cNvPr id="30" name="Free-form: Shape 87">
              <a:extLst>
                <a:ext uri="{FF2B5EF4-FFF2-40B4-BE49-F238E27FC236}">
                  <a16:creationId xmlns:a16="http://schemas.microsoft.com/office/drawing/2014/main" id="{335AE62B-9D86-7EF6-6B16-A04413265A5A}"/>
                </a:ext>
              </a:extLst>
            </p:cNvPr>
            <p:cNvSpPr>
              <a:spLocks/>
            </p:cNvSpPr>
            <p:nvPr/>
          </p:nvSpPr>
          <p:spPr>
            <a:xfrm>
              <a:off x="5809505" y="5603311"/>
              <a:ext cx="388758" cy="374553"/>
            </a:xfrm>
            <a:custGeom>
              <a:avLst/>
              <a:gdLst>
                <a:gd name="connsiteX0" fmla="*/ 177910 w 177910"/>
                <a:gd name="connsiteY0" fmla="*/ 88955 h 177910"/>
                <a:gd name="connsiteX1" fmla="*/ 88955 w 177910"/>
                <a:gd name="connsiteY1" fmla="*/ 177910 h 177910"/>
                <a:gd name="connsiteX2" fmla="*/ 0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3" y="177910"/>
                    <a:pt x="88955" y="177910"/>
                  </a:cubicBezTo>
                  <a:cubicBezTo>
                    <a:pt x="39827" y="177910"/>
                    <a:pt x="0" y="138084"/>
                    <a:pt x="0" y="88955"/>
                  </a:cubicBezTo>
                  <a:cubicBezTo>
                    <a:pt x="0" y="39827"/>
                    <a:pt x="39827" y="0"/>
                    <a:pt x="88955" y="0"/>
                  </a:cubicBezTo>
                  <a:cubicBezTo>
                    <a:pt x="138084" y="0"/>
                    <a:pt x="177910" y="39827"/>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04</a:t>
              </a:r>
            </a:p>
          </p:txBody>
        </p:sp>
        <p:sp>
          <p:nvSpPr>
            <p:cNvPr id="31" name="TextBox 32">
              <a:extLst>
                <a:ext uri="{FF2B5EF4-FFF2-40B4-BE49-F238E27FC236}">
                  <a16:creationId xmlns:a16="http://schemas.microsoft.com/office/drawing/2014/main" id="{3706733B-F5FF-7E52-1F93-52AA4232ADBE}"/>
                </a:ext>
              </a:extLst>
            </p:cNvPr>
            <p:cNvSpPr txBox="1">
              <a:spLocks/>
            </p:cNvSpPr>
            <p:nvPr/>
          </p:nvSpPr>
          <p:spPr>
            <a:xfrm>
              <a:off x="4568602"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Developing myself and others</a:t>
              </a:r>
            </a:p>
          </p:txBody>
        </p:sp>
        <p:pic>
          <p:nvPicPr>
            <p:cNvPr id="32" name="Graphic 31" descr="Group brainstorm outline">
              <a:extLst>
                <a:ext uri="{FF2B5EF4-FFF2-40B4-BE49-F238E27FC236}">
                  <a16:creationId xmlns:a16="http://schemas.microsoft.com/office/drawing/2014/main" id="{EAAD9210-052B-B0D3-72D5-F71EA9AE3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9311" y="3810777"/>
              <a:ext cx="540000" cy="540000"/>
            </a:xfrm>
            <a:prstGeom prst="rect">
              <a:avLst/>
            </a:prstGeom>
          </p:spPr>
        </p:pic>
        <p:sp>
          <p:nvSpPr>
            <p:cNvPr id="33" name="TextBox 32">
              <a:extLst>
                <a:ext uri="{FF2B5EF4-FFF2-40B4-BE49-F238E27FC236}">
                  <a16:creationId xmlns:a16="http://schemas.microsoft.com/office/drawing/2014/main" id="{6C1EC1FE-E3CD-AA8F-D278-6D8EE4BC8C75}"/>
                </a:ext>
              </a:extLst>
            </p:cNvPr>
            <p:cNvSpPr txBox="1">
              <a:spLocks/>
            </p:cNvSpPr>
            <p:nvPr/>
          </p:nvSpPr>
          <p:spPr>
            <a:xfrm>
              <a:off x="1362733" y="3950195"/>
              <a:ext cx="2338473" cy="430887"/>
            </a:xfrm>
            <a:prstGeom prst="rect">
              <a:avLst/>
            </a:prstGeom>
            <a:noFill/>
          </p:spPr>
          <p:txBody>
            <a:bodyPr wrap="square" rtlCol="0">
              <a:spAutoFit/>
            </a:bodyPr>
            <a:lstStyle/>
            <a:p>
              <a:pPr marL="285750" indent="-285750">
                <a:buFont typeface="Wingdings" panose="05000000000000000000" pitchFamily="2" charset="2"/>
                <a:buChar char="ü"/>
              </a:pPr>
              <a:r>
                <a:rPr lang="en-GB" sz="1100" dirty="0">
                  <a:latin typeface="Arial"/>
                  <a:cs typeface="Arial"/>
                </a:rPr>
                <a:t>Reflective practice</a:t>
              </a:r>
            </a:p>
            <a:p>
              <a:pPr marL="285750" indent="-285750">
                <a:buFont typeface="Wingdings" panose="05000000000000000000" pitchFamily="2" charset="2"/>
                <a:buChar char="ü"/>
              </a:pPr>
              <a:r>
                <a:rPr lang="en-GB" sz="1100" dirty="0">
                  <a:latin typeface="Arial"/>
                  <a:cs typeface="Arial"/>
                </a:rPr>
                <a:t>Resilience and coping skills</a:t>
              </a:r>
            </a:p>
          </p:txBody>
        </p:sp>
      </p:grpSp>
      <p:sp>
        <p:nvSpPr>
          <p:cNvPr id="34" name="TextBox 33">
            <a:extLst>
              <a:ext uri="{FF2B5EF4-FFF2-40B4-BE49-F238E27FC236}">
                <a16:creationId xmlns:a16="http://schemas.microsoft.com/office/drawing/2014/main" id="{F8918EEE-DB57-7B86-B88F-F9D80A2F9311}"/>
              </a:ext>
            </a:extLst>
          </p:cNvPr>
          <p:cNvSpPr txBox="1"/>
          <p:nvPr/>
        </p:nvSpPr>
        <p:spPr>
          <a:xfrm>
            <a:off x="5600409" y="3084056"/>
            <a:ext cx="1623249" cy="602385"/>
          </a:xfrm>
          <a:prstGeom prst="rect">
            <a:avLst/>
          </a:prstGeom>
          <a:noFill/>
        </p:spPr>
        <p:txBody>
          <a:bodyPr wrap="square" rtlCol="0">
            <a:prstTxWarp prst="textArchUp">
              <a:avLst/>
            </a:prstTxWarp>
            <a:spAutoFit/>
          </a:bodyPr>
          <a:lstStyle/>
          <a:p>
            <a:pPr algn="ctr"/>
            <a:r>
              <a:rPr lang="en-GB" sz="1400">
                <a:solidFill>
                  <a:schemeClr val="bg1"/>
                </a:solidFill>
                <a:latin typeface="Arial"/>
                <a:cs typeface="Arial"/>
              </a:rPr>
              <a:t>Behaviours</a:t>
            </a:r>
          </a:p>
        </p:txBody>
      </p:sp>
      <p:sp>
        <p:nvSpPr>
          <p:cNvPr id="35" name="Partial Circle 34">
            <a:extLst>
              <a:ext uri="{FF2B5EF4-FFF2-40B4-BE49-F238E27FC236}">
                <a16:creationId xmlns:a16="http://schemas.microsoft.com/office/drawing/2014/main" id="{175E092E-3217-FB74-8D64-162DCA702778}"/>
              </a:ext>
            </a:extLst>
          </p:cNvPr>
          <p:cNvSpPr>
            <a:spLocks/>
          </p:cNvSpPr>
          <p:nvPr/>
        </p:nvSpPr>
        <p:spPr>
          <a:xfrm rot="5400000">
            <a:off x="5326937" y="2854856"/>
            <a:ext cx="2160000" cy="2160000"/>
          </a:xfrm>
          <a:prstGeom prst="pie">
            <a:avLst>
              <a:gd name="adj1" fmla="val 5398181"/>
              <a:gd name="adj2" fmla="val 16200000"/>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endParaRPr lang="en-GB">
              <a:solidFill>
                <a:schemeClr val="tx1"/>
              </a:solidFill>
              <a:latin typeface="Arial"/>
              <a:cs typeface="Arial"/>
            </a:endParaRPr>
          </a:p>
          <a:p>
            <a:pPr algn="ctr"/>
            <a:endParaRPr lang="en-GB">
              <a:solidFill>
                <a:schemeClr val="tx1"/>
              </a:solidFill>
              <a:latin typeface="Arial"/>
              <a:cs typeface="Arial"/>
            </a:endParaRPr>
          </a:p>
        </p:txBody>
      </p:sp>
      <p:sp>
        <p:nvSpPr>
          <p:cNvPr id="36" name="Partial Circle 35">
            <a:extLst>
              <a:ext uri="{FF2B5EF4-FFF2-40B4-BE49-F238E27FC236}">
                <a16:creationId xmlns:a16="http://schemas.microsoft.com/office/drawing/2014/main" id="{8D217381-C159-C11F-3E1E-F2164883EC0C}"/>
              </a:ext>
            </a:extLst>
          </p:cNvPr>
          <p:cNvSpPr>
            <a:spLocks/>
          </p:cNvSpPr>
          <p:nvPr/>
        </p:nvSpPr>
        <p:spPr>
          <a:xfrm rot="5400000" flipH="1">
            <a:off x="5343045" y="2916256"/>
            <a:ext cx="2160000" cy="2160000"/>
          </a:xfrm>
          <a:prstGeom prst="pie">
            <a:avLst>
              <a:gd name="adj1" fmla="val 5398181"/>
              <a:gd name="adj2" fmla="val 16200000"/>
            </a:avLst>
          </a:pr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a:cs typeface="Arial"/>
            </a:endParaRPr>
          </a:p>
        </p:txBody>
      </p:sp>
      <p:sp>
        <p:nvSpPr>
          <p:cNvPr id="37" name="TextBox 36">
            <a:extLst>
              <a:ext uri="{FF2B5EF4-FFF2-40B4-BE49-F238E27FC236}">
                <a16:creationId xmlns:a16="http://schemas.microsoft.com/office/drawing/2014/main" id="{2B9BDE4C-1537-00EC-C6E3-CB81FD0B6AB0}"/>
              </a:ext>
            </a:extLst>
          </p:cNvPr>
          <p:cNvSpPr txBox="1">
            <a:spLocks/>
          </p:cNvSpPr>
          <p:nvPr/>
        </p:nvSpPr>
        <p:spPr>
          <a:xfrm>
            <a:off x="5725426" y="3298698"/>
            <a:ext cx="1385021" cy="1334960"/>
          </a:xfrm>
          <a:prstGeom prst="ellipse">
            <a:avLst/>
          </a:prstGeom>
          <a:solidFill>
            <a:schemeClr val="bg1"/>
          </a:solidFill>
        </p:spPr>
        <p:txBody>
          <a:bodyPr wrap="square" lIns="0" tIns="0" rIns="0" bIns="0" rtlCol="0" anchor="ctr">
            <a:noAutofit/>
          </a:bodyPr>
          <a:lstStyle/>
          <a:p>
            <a:pPr algn="ctr"/>
            <a:r>
              <a:rPr lang="en-GB" sz="1400" b="1" dirty="0">
                <a:latin typeface="Arial"/>
                <a:cs typeface="Arial"/>
              </a:rPr>
              <a:t>Role – New to Care </a:t>
            </a:r>
          </a:p>
        </p:txBody>
      </p:sp>
      <p:sp>
        <p:nvSpPr>
          <p:cNvPr id="38" name="TextBox 37">
            <a:extLst>
              <a:ext uri="{FF2B5EF4-FFF2-40B4-BE49-F238E27FC236}">
                <a16:creationId xmlns:a16="http://schemas.microsoft.com/office/drawing/2014/main" id="{93F64A3D-B391-BA72-54EF-90423C6931C6}"/>
              </a:ext>
            </a:extLst>
          </p:cNvPr>
          <p:cNvSpPr txBox="1">
            <a:spLocks/>
          </p:cNvSpPr>
          <p:nvPr/>
        </p:nvSpPr>
        <p:spPr>
          <a:xfrm>
            <a:off x="5744496" y="3118988"/>
            <a:ext cx="1396529" cy="554263"/>
          </a:xfrm>
          <a:prstGeom prst="rect">
            <a:avLst/>
          </a:prstGeom>
          <a:noFill/>
        </p:spPr>
        <p:txBody>
          <a:bodyPr wrap="square" rtlCol="0">
            <a:prstTxWarp prst="textArchUp">
              <a:avLst>
                <a:gd name="adj" fmla="val 11633289"/>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Behaviours</a:t>
            </a:r>
          </a:p>
        </p:txBody>
      </p:sp>
      <p:sp>
        <p:nvSpPr>
          <p:cNvPr id="39" name="TextBox 38">
            <a:extLst>
              <a:ext uri="{FF2B5EF4-FFF2-40B4-BE49-F238E27FC236}">
                <a16:creationId xmlns:a16="http://schemas.microsoft.com/office/drawing/2014/main" id="{B37D83F5-59F9-414F-1C2A-0A5C726FAAFF}"/>
              </a:ext>
            </a:extLst>
          </p:cNvPr>
          <p:cNvSpPr txBox="1">
            <a:spLocks/>
          </p:cNvSpPr>
          <p:nvPr/>
        </p:nvSpPr>
        <p:spPr>
          <a:xfrm>
            <a:off x="5708673" y="4277153"/>
            <a:ext cx="1396529" cy="554263"/>
          </a:xfrm>
          <a:prstGeom prst="rect">
            <a:avLst/>
          </a:prstGeom>
          <a:noFill/>
        </p:spPr>
        <p:txBody>
          <a:bodyPr wrap="square" rtlCol="0">
            <a:prstTxWarp prst="textArchDown">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Training</a:t>
            </a:r>
          </a:p>
        </p:txBody>
      </p:sp>
      <p:sp>
        <p:nvSpPr>
          <p:cNvPr id="40" name="Google Shape;64;p14">
            <a:extLst>
              <a:ext uri="{FF2B5EF4-FFF2-40B4-BE49-F238E27FC236}">
                <a16:creationId xmlns:a16="http://schemas.microsoft.com/office/drawing/2014/main" id="{FBF34AD3-1DB0-05EB-CD2E-5740F66F21D3}"/>
              </a:ext>
            </a:extLst>
          </p:cNvPr>
          <p:cNvSpPr txBox="1">
            <a:spLocks/>
          </p:cNvSpPr>
          <p:nvPr/>
        </p:nvSpPr>
        <p:spPr>
          <a:xfrm>
            <a:off x="565603" y="299069"/>
            <a:ext cx="8518382" cy="629806"/>
          </a:xfrm>
          <a:prstGeom prst="rect">
            <a:avLst/>
          </a:prstGeom>
          <a:noFill/>
          <a:ln>
            <a:noFill/>
          </a:ln>
        </p:spPr>
        <p:txBody>
          <a:bodyPr spcFirstLastPara="1" wrap="non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3200" kern="0" dirty="0">
                <a:solidFill>
                  <a:srgbClr val="606060"/>
                </a:solidFill>
              </a:rPr>
              <a:t>Care Pathway framework for the </a:t>
            </a:r>
          </a:p>
          <a:p>
            <a:pPr defTabSz="914126">
              <a:defRPr/>
            </a:pPr>
            <a:r>
              <a:rPr lang="en-GB" sz="3200" kern="0" dirty="0">
                <a:solidFill>
                  <a:srgbClr val="606060"/>
                </a:solidFill>
              </a:rPr>
              <a:t>New to Care role</a:t>
            </a:r>
          </a:p>
        </p:txBody>
      </p:sp>
    </p:spTree>
    <p:extLst>
      <p:ext uri="{BB962C8B-B14F-4D97-AF65-F5344CB8AC3E}">
        <p14:creationId xmlns:p14="http://schemas.microsoft.com/office/powerpoint/2010/main" val="402666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9F466-95F9-B595-B35A-AC821A238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0D6C-8F67-4914-3D82-44EED5D3F9D8}"/>
              </a:ext>
            </a:extLst>
          </p:cNvPr>
          <p:cNvSpPr>
            <a:spLocks noGrp="1"/>
          </p:cNvSpPr>
          <p:nvPr>
            <p:ph type="title"/>
          </p:nvPr>
        </p:nvSpPr>
        <p:spPr/>
        <p:txBody>
          <a:bodyPr/>
          <a:lstStyle/>
          <a:p>
            <a:r>
              <a:rPr lang="en-GB" sz="4000" dirty="0">
                <a:solidFill>
                  <a:srgbClr val="008C95"/>
                </a:solidFill>
              </a:rPr>
              <a:t>Section 3:</a:t>
            </a:r>
            <a:br>
              <a:rPr lang="en-GB" sz="4000" dirty="0"/>
            </a:br>
            <a:r>
              <a:rPr lang="en-GB" sz="4000" dirty="0"/>
              <a:t>New to Care</a:t>
            </a:r>
            <a:br>
              <a:rPr lang="en-GB" sz="4000" dirty="0"/>
            </a:br>
            <a:r>
              <a:rPr lang="en-GB" sz="4000" dirty="0"/>
              <a:t>role assessment</a:t>
            </a:r>
          </a:p>
        </p:txBody>
      </p:sp>
    </p:spTree>
    <p:extLst>
      <p:ext uri="{BB962C8B-B14F-4D97-AF65-F5344CB8AC3E}">
        <p14:creationId xmlns:p14="http://schemas.microsoft.com/office/powerpoint/2010/main" val="4225534523"/>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http://schemas.microsoft.com/sharepoint/v3"/>
    <ds:schemaRef ds:uri="e7839a1b-58ff-42f1-bc7d-bf4ee18c7fcf"/>
    <ds:schemaRef ds:uri="2fd8d662-06e8-46d6-9dd1-b28eab5562d7"/>
  </ds:schemaRefs>
</ds:datastoreItem>
</file>

<file path=customXml/itemProps2.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3.xml><?xml version="1.0" encoding="utf-8"?>
<ds:datastoreItem xmlns:ds="http://schemas.openxmlformats.org/officeDocument/2006/customXml" ds:itemID="{593A3526-F191-4C55-A674-76A67B5F3DC1}"/>
</file>

<file path=docProps/app.xml><?xml version="1.0" encoding="utf-8"?>
<Properties xmlns="http://schemas.openxmlformats.org/officeDocument/2006/extended-properties" xmlns:vt="http://schemas.openxmlformats.org/officeDocument/2006/docPropsVTypes">
  <Template/>
  <TotalTime>368</TotalTime>
  <Words>4093</Words>
  <Application>Microsoft Office PowerPoint</Application>
  <PresentationFormat>Widescreen</PresentationFormat>
  <Paragraphs>708</Paragraphs>
  <Slides>23</Slides>
  <Notes>11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Aptos</vt:lpstr>
      <vt:lpstr>Arial</vt:lpstr>
      <vt:lpstr>Wingdings</vt:lpstr>
      <vt:lpstr>Content slides</vt:lpstr>
      <vt:lpstr>Title slides</vt:lpstr>
      <vt:lpstr>Holding slides</vt:lpstr>
      <vt:lpstr>Speaker Slides</vt:lpstr>
      <vt:lpstr>Blank</vt:lpstr>
      <vt:lpstr>Skills assessment</vt:lpstr>
      <vt:lpstr>PowerPoint Presentation</vt:lpstr>
      <vt:lpstr>Section 1: How to use the skills assessment </vt:lpstr>
      <vt:lpstr>PowerPoint Presentation</vt:lpstr>
      <vt:lpstr>PowerPoint Presentation</vt:lpstr>
      <vt:lpstr>Section 2: Introduction to New to Care role</vt:lpstr>
      <vt:lpstr>PowerPoint Presentation</vt:lpstr>
      <vt:lpstr>PowerPoint Presentation</vt:lpstr>
      <vt:lpstr>Section 3: New to Care role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assessment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19</cp:revision>
  <dcterms:created xsi:type="dcterms:W3CDTF">2024-02-05T11:50:09Z</dcterms:created>
  <dcterms:modified xsi:type="dcterms:W3CDTF">2025-03-18T14:02:28Z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33495700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