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2"/>
  </p:notesMasterIdLst>
  <p:sldIdLst>
    <p:sldId id="257" r:id="rId4"/>
    <p:sldId id="259" r:id="rId5"/>
    <p:sldId id="258" r:id="rId6"/>
    <p:sldId id="260" r:id="rId7"/>
    <p:sldId id="265" r:id="rId8"/>
    <p:sldId id="261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1C"/>
    <a:srgbClr val="008F9C"/>
    <a:srgbClr val="20A750"/>
    <a:srgbClr val="B20069"/>
    <a:srgbClr val="606060"/>
    <a:srgbClr val="005EB8"/>
    <a:srgbClr val="E7E6E6"/>
    <a:srgbClr val="380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4"/>
    <p:restoredTop sz="86408"/>
  </p:normalViewPr>
  <p:slideViewPr>
    <p:cSldViewPr snapToGrid="0">
      <p:cViewPr>
        <p:scale>
          <a:sx n="60" d="100"/>
          <a:sy n="60" d="100"/>
        </p:scale>
        <p:origin x="796" y="-48"/>
      </p:cViewPr>
      <p:guideLst/>
    </p:cSldViewPr>
  </p:slideViewPr>
  <p:outlineViewPr>
    <p:cViewPr>
      <p:scale>
        <a:sx n="33" d="100"/>
        <a:sy n="33" d="100"/>
      </p:scale>
      <p:origin x="0" y="-1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2C046E-5911-AE42-B214-4C2327149301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7C50B2A-9CCB-D244-BE4A-ECC271439F88}">
      <dgm:prSet phldrT="[Text]" custT="1"/>
      <dgm:spPr>
        <a:solidFill>
          <a:srgbClr val="005EB8"/>
        </a:solidFill>
      </dgm:spPr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Individual drawing on services</a:t>
          </a:r>
        </a:p>
      </dgm:t>
    </dgm:pt>
    <dgm:pt modelId="{6AC0603C-0EC8-F745-B5A3-3071B81719F6}" type="parTrans" cxnId="{0AC0AA96-2134-6B42-8071-945FF3AA47C3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01723-9EEA-D840-B30E-3A2BF767464E}" type="sibTrans" cxnId="{0AC0AA96-2134-6B42-8071-945FF3AA47C3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3C19A5-C2E2-4C44-8DF1-74853F0B70BD}">
      <dgm:prSet phldrT="[Text]" custT="1"/>
      <dgm:spPr>
        <a:solidFill>
          <a:srgbClr val="20A750"/>
        </a:solidFill>
      </dgm:spPr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Delegating workforce</a:t>
          </a:r>
        </a:p>
      </dgm:t>
    </dgm:pt>
    <dgm:pt modelId="{6F2A0DC5-2385-114E-A536-FAFF70BEB2EF}" type="parTrans" cxnId="{51C2502D-A573-6A46-A8D4-CFD31D71C865}">
      <dgm:prSet custT="1"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F16F-8667-A547-8D9B-4683FEC5ECCD}" type="sibTrans" cxnId="{51C2502D-A573-6A46-A8D4-CFD31D71C865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54FFD-89C1-204F-838D-30F746668FB8}">
      <dgm:prSet phldrT="[Text]" custT="1"/>
      <dgm:spPr>
        <a:solidFill>
          <a:srgbClr val="008F9C"/>
        </a:solidFill>
      </dgm:spPr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Social Care Workforce</a:t>
          </a:r>
        </a:p>
      </dgm:t>
    </dgm:pt>
    <dgm:pt modelId="{D26B1601-28F6-624D-B808-11BEEFEF3570}" type="parTrans" cxnId="{6AE2D082-0D89-C144-9DEC-26F6CEDCA08C}">
      <dgm:prSet custT="1"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EC6C1-7254-5D49-8FB1-73A30BB3062E}" type="sibTrans" cxnId="{6AE2D082-0D89-C144-9DEC-26F6CEDCA08C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7AD1B3-2090-6F47-9970-5BE7393FB917}">
      <dgm:prSet phldrT="[Text]" custT="1"/>
      <dgm:spPr>
        <a:solidFill>
          <a:srgbClr val="FFB81C"/>
        </a:solidFill>
      </dgm:spPr>
      <dgm:t>
        <a:bodyPr/>
        <a:lstStyle/>
        <a:p>
          <a:r>
            <a: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Public Purse</a:t>
          </a:r>
        </a:p>
      </dgm:t>
    </dgm:pt>
    <dgm:pt modelId="{F437C0CB-47A4-0C4E-A0CA-0FF49BDCCA34}" type="parTrans" cxnId="{4CB92C81-3A67-2344-8D1A-E458F02D52C3}">
      <dgm:prSet custT="1"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748C7C-6C71-DE4A-819B-3D809D439B06}" type="sibTrans" cxnId="{4CB92C81-3A67-2344-8D1A-E458F02D52C3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9A9F2C-FA78-144E-A061-0AF64D4ECC53}">
      <dgm:prSet phldrT="[Text]" custT="1"/>
      <dgm:spPr>
        <a:solidFill>
          <a:srgbClr val="B20069"/>
        </a:solidFill>
      </dgm:spPr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Health and care system</a:t>
          </a:r>
        </a:p>
      </dgm:t>
    </dgm:pt>
    <dgm:pt modelId="{7FF9D522-25D6-3B45-909E-EA1BC244D897}" type="parTrans" cxnId="{3BEE2DD1-FEA4-7F4E-9B98-69D072BFC876}">
      <dgm:prSet custT="1"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F2E13-7B39-4149-9DDE-FDDDE833B4D5}" type="sibTrans" cxnId="{3BEE2DD1-FEA4-7F4E-9B98-69D072BFC876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20C526-59DE-3E4D-876F-166BBD6EEB85}" type="pres">
      <dgm:prSet presAssocID="{AD2C046E-5911-AE42-B214-4C232714930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D8A784-FCF7-D14E-8135-D070C0FE3C76}" type="pres">
      <dgm:prSet presAssocID="{A7C50B2A-9CCB-D244-BE4A-ECC271439F88}" presName="centerShape" presStyleLbl="node0" presStyleIdx="0" presStyleCnt="1" custScaleX="139768" custScaleY="139767"/>
      <dgm:spPr/>
    </dgm:pt>
    <dgm:pt modelId="{99DAA819-499A-534D-B36F-1B3AAB9FB8BF}" type="pres">
      <dgm:prSet presAssocID="{6F2A0DC5-2385-114E-A536-FAFF70BEB2EF}" presName="Name9" presStyleLbl="parChTrans1D2" presStyleIdx="0" presStyleCnt="4"/>
      <dgm:spPr/>
    </dgm:pt>
    <dgm:pt modelId="{E948C97F-85B1-D745-869D-AF18CBF7954B}" type="pres">
      <dgm:prSet presAssocID="{6F2A0DC5-2385-114E-A536-FAFF70BEB2EF}" presName="connTx" presStyleLbl="parChTrans1D2" presStyleIdx="0" presStyleCnt="4"/>
      <dgm:spPr/>
    </dgm:pt>
    <dgm:pt modelId="{77161149-3F09-E547-82B9-CA71B157658D}" type="pres">
      <dgm:prSet presAssocID="{2E3C19A5-C2E2-4C44-8DF1-74853F0B70BD}" presName="node" presStyleLbl="node1" presStyleIdx="0" presStyleCnt="4">
        <dgm:presLayoutVars>
          <dgm:bulletEnabled val="1"/>
        </dgm:presLayoutVars>
      </dgm:prSet>
      <dgm:spPr/>
    </dgm:pt>
    <dgm:pt modelId="{38F4BB34-1E70-8249-BB81-9DB5EA3801EA}" type="pres">
      <dgm:prSet presAssocID="{D26B1601-28F6-624D-B808-11BEEFEF3570}" presName="Name9" presStyleLbl="parChTrans1D2" presStyleIdx="1" presStyleCnt="4"/>
      <dgm:spPr/>
    </dgm:pt>
    <dgm:pt modelId="{E0BD30BB-BB15-2043-8C58-092DC2A89E75}" type="pres">
      <dgm:prSet presAssocID="{D26B1601-28F6-624D-B808-11BEEFEF3570}" presName="connTx" presStyleLbl="parChTrans1D2" presStyleIdx="1" presStyleCnt="4"/>
      <dgm:spPr/>
    </dgm:pt>
    <dgm:pt modelId="{176DF5E4-CA81-E345-8A49-906B98C2609D}" type="pres">
      <dgm:prSet presAssocID="{78754FFD-89C1-204F-838D-30F746668FB8}" presName="node" presStyleLbl="node1" presStyleIdx="1" presStyleCnt="4">
        <dgm:presLayoutVars>
          <dgm:bulletEnabled val="1"/>
        </dgm:presLayoutVars>
      </dgm:prSet>
      <dgm:spPr/>
    </dgm:pt>
    <dgm:pt modelId="{658F74A4-394E-7446-8D07-FA766DF4D4A3}" type="pres">
      <dgm:prSet presAssocID="{F437C0CB-47A4-0C4E-A0CA-0FF49BDCCA34}" presName="Name9" presStyleLbl="parChTrans1D2" presStyleIdx="2" presStyleCnt="4"/>
      <dgm:spPr/>
    </dgm:pt>
    <dgm:pt modelId="{A5C89403-407E-C847-B6BD-C83CDB034BE3}" type="pres">
      <dgm:prSet presAssocID="{F437C0CB-47A4-0C4E-A0CA-0FF49BDCCA34}" presName="connTx" presStyleLbl="parChTrans1D2" presStyleIdx="2" presStyleCnt="4"/>
      <dgm:spPr/>
    </dgm:pt>
    <dgm:pt modelId="{08D36862-30AE-504C-8DA6-516D1814C371}" type="pres">
      <dgm:prSet presAssocID="{C27AD1B3-2090-6F47-9970-5BE7393FB917}" presName="node" presStyleLbl="node1" presStyleIdx="2" presStyleCnt="4">
        <dgm:presLayoutVars>
          <dgm:bulletEnabled val="1"/>
        </dgm:presLayoutVars>
      </dgm:prSet>
      <dgm:spPr/>
    </dgm:pt>
    <dgm:pt modelId="{082668F1-382A-8342-99CF-25F1A071DB11}" type="pres">
      <dgm:prSet presAssocID="{7FF9D522-25D6-3B45-909E-EA1BC244D897}" presName="Name9" presStyleLbl="parChTrans1D2" presStyleIdx="3" presStyleCnt="4"/>
      <dgm:spPr/>
    </dgm:pt>
    <dgm:pt modelId="{4F56385A-916A-4949-AEF5-7E065D2F68BA}" type="pres">
      <dgm:prSet presAssocID="{7FF9D522-25D6-3B45-909E-EA1BC244D897}" presName="connTx" presStyleLbl="parChTrans1D2" presStyleIdx="3" presStyleCnt="4"/>
      <dgm:spPr/>
    </dgm:pt>
    <dgm:pt modelId="{DC39BB40-FA5A-C24F-864C-7F7BC64A92F3}" type="pres">
      <dgm:prSet presAssocID="{069A9F2C-FA78-144E-A061-0AF64D4ECC53}" presName="node" presStyleLbl="node1" presStyleIdx="3" presStyleCnt="4">
        <dgm:presLayoutVars>
          <dgm:bulletEnabled val="1"/>
        </dgm:presLayoutVars>
      </dgm:prSet>
      <dgm:spPr/>
    </dgm:pt>
  </dgm:ptLst>
  <dgm:cxnLst>
    <dgm:cxn modelId="{0AA6AD13-9CAF-524C-A38C-E64D073E9A9A}" type="presOf" srcId="{069A9F2C-FA78-144E-A061-0AF64D4ECC53}" destId="{DC39BB40-FA5A-C24F-864C-7F7BC64A92F3}" srcOrd="0" destOrd="0" presId="urn:microsoft.com/office/officeart/2005/8/layout/radial1"/>
    <dgm:cxn modelId="{64873316-A22F-3C4C-8C03-21E788E02FBA}" type="presOf" srcId="{2E3C19A5-C2E2-4C44-8DF1-74853F0B70BD}" destId="{77161149-3F09-E547-82B9-CA71B157658D}" srcOrd="0" destOrd="0" presId="urn:microsoft.com/office/officeart/2005/8/layout/radial1"/>
    <dgm:cxn modelId="{A04C991C-56A9-8F40-9F75-10C4093CB99A}" type="presOf" srcId="{F437C0CB-47A4-0C4E-A0CA-0FF49BDCCA34}" destId="{A5C89403-407E-C847-B6BD-C83CDB034BE3}" srcOrd="1" destOrd="0" presId="urn:microsoft.com/office/officeart/2005/8/layout/radial1"/>
    <dgm:cxn modelId="{077F2C2D-A973-A849-82C0-48CCCBCAD790}" type="presOf" srcId="{AD2C046E-5911-AE42-B214-4C2327149301}" destId="{8920C526-59DE-3E4D-876F-166BBD6EEB85}" srcOrd="0" destOrd="0" presId="urn:microsoft.com/office/officeart/2005/8/layout/radial1"/>
    <dgm:cxn modelId="{51C2502D-A573-6A46-A8D4-CFD31D71C865}" srcId="{A7C50B2A-9CCB-D244-BE4A-ECC271439F88}" destId="{2E3C19A5-C2E2-4C44-8DF1-74853F0B70BD}" srcOrd="0" destOrd="0" parTransId="{6F2A0DC5-2385-114E-A536-FAFF70BEB2EF}" sibTransId="{92E2F16F-8667-A547-8D9B-4683FEC5ECCD}"/>
    <dgm:cxn modelId="{2C262432-475B-8546-A4C1-F43513458A9A}" type="presOf" srcId="{6F2A0DC5-2385-114E-A536-FAFF70BEB2EF}" destId="{99DAA819-499A-534D-B36F-1B3AAB9FB8BF}" srcOrd="0" destOrd="0" presId="urn:microsoft.com/office/officeart/2005/8/layout/radial1"/>
    <dgm:cxn modelId="{3C71B138-6103-FD46-9CCC-4EADB3EDEB8C}" type="presOf" srcId="{A7C50B2A-9CCB-D244-BE4A-ECC271439F88}" destId="{62D8A784-FCF7-D14E-8135-D070C0FE3C76}" srcOrd="0" destOrd="0" presId="urn:microsoft.com/office/officeart/2005/8/layout/radial1"/>
    <dgm:cxn modelId="{5AF63944-091B-604A-89E8-4C01F9620378}" type="presOf" srcId="{7FF9D522-25D6-3B45-909E-EA1BC244D897}" destId="{082668F1-382A-8342-99CF-25F1A071DB11}" srcOrd="0" destOrd="0" presId="urn:microsoft.com/office/officeart/2005/8/layout/radial1"/>
    <dgm:cxn modelId="{ADB89A44-DC9D-7844-AD8B-51A55DAD7FD3}" type="presOf" srcId="{D26B1601-28F6-624D-B808-11BEEFEF3570}" destId="{E0BD30BB-BB15-2043-8C58-092DC2A89E75}" srcOrd="1" destOrd="0" presId="urn:microsoft.com/office/officeart/2005/8/layout/radial1"/>
    <dgm:cxn modelId="{4CB92C81-3A67-2344-8D1A-E458F02D52C3}" srcId="{A7C50B2A-9CCB-D244-BE4A-ECC271439F88}" destId="{C27AD1B3-2090-6F47-9970-5BE7393FB917}" srcOrd="2" destOrd="0" parTransId="{F437C0CB-47A4-0C4E-A0CA-0FF49BDCCA34}" sibTransId="{FA748C7C-6C71-DE4A-819B-3D809D439B06}"/>
    <dgm:cxn modelId="{6AE2D082-0D89-C144-9DEC-26F6CEDCA08C}" srcId="{A7C50B2A-9CCB-D244-BE4A-ECC271439F88}" destId="{78754FFD-89C1-204F-838D-30F746668FB8}" srcOrd="1" destOrd="0" parTransId="{D26B1601-28F6-624D-B808-11BEEFEF3570}" sibTransId="{1C6EC6C1-7254-5D49-8FB1-73A30BB3062E}"/>
    <dgm:cxn modelId="{0AC0AA96-2134-6B42-8071-945FF3AA47C3}" srcId="{AD2C046E-5911-AE42-B214-4C2327149301}" destId="{A7C50B2A-9CCB-D244-BE4A-ECC271439F88}" srcOrd="0" destOrd="0" parTransId="{6AC0603C-0EC8-F745-B5A3-3071B81719F6}" sibTransId="{2A501723-9EEA-D840-B30E-3A2BF767464E}"/>
    <dgm:cxn modelId="{6B2FD5B2-4074-0F4F-8BD3-834AE47110CC}" type="presOf" srcId="{7FF9D522-25D6-3B45-909E-EA1BC244D897}" destId="{4F56385A-916A-4949-AEF5-7E065D2F68BA}" srcOrd="1" destOrd="0" presId="urn:microsoft.com/office/officeart/2005/8/layout/radial1"/>
    <dgm:cxn modelId="{22DDB1C3-6CE6-254F-BC4D-B35C9A2CC154}" type="presOf" srcId="{6F2A0DC5-2385-114E-A536-FAFF70BEB2EF}" destId="{E948C97F-85B1-D745-869D-AF18CBF7954B}" srcOrd="1" destOrd="0" presId="urn:microsoft.com/office/officeart/2005/8/layout/radial1"/>
    <dgm:cxn modelId="{2E4442CC-A9A5-3C40-9D31-D0D4335FE038}" type="presOf" srcId="{F437C0CB-47A4-0C4E-A0CA-0FF49BDCCA34}" destId="{658F74A4-394E-7446-8D07-FA766DF4D4A3}" srcOrd="0" destOrd="0" presId="urn:microsoft.com/office/officeart/2005/8/layout/radial1"/>
    <dgm:cxn modelId="{3BEE2DD1-FEA4-7F4E-9B98-69D072BFC876}" srcId="{A7C50B2A-9CCB-D244-BE4A-ECC271439F88}" destId="{069A9F2C-FA78-144E-A061-0AF64D4ECC53}" srcOrd="3" destOrd="0" parTransId="{7FF9D522-25D6-3B45-909E-EA1BC244D897}" sibTransId="{33EF2E13-7B39-4149-9DDE-FDDDE833B4D5}"/>
    <dgm:cxn modelId="{7DF52DE7-8756-ED40-B527-EBD3E9BC0BE6}" type="presOf" srcId="{D26B1601-28F6-624D-B808-11BEEFEF3570}" destId="{38F4BB34-1E70-8249-BB81-9DB5EA3801EA}" srcOrd="0" destOrd="0" presId="urn:microsoft.com/office/officeart/2005/8/layout/radial1"/>
    <dgm:cxn modelId="{0B8F24EA-593D-2D4A-BBF9-07B29B80B204}" type="presOf" srcId="{78754FFD-89C1-204F-838D-30F746668FB8}" destId="{176DF5E4-CA81-E345-8A49-906B98C2609D}" srcOrd="0" destOrd="0" presId="urn:microsoft.com/office/officeart/2005/8/layout/radial1"/>
    <dgm:cxn modelId="{B2B481ED-D4EE-6645-AACB-294B84C1F8F0}" type="presOf" srcId="{C27AD1B3-2090-6F47-9970-5BE7393FB917}" destId="{08D36862-30AE-504C-8DA6-516D1814C371}" srcOrd="0" destOrd="0" presId="urn:microsoft.com/office/officeart/2005/8/layout/radial1"/>
    <dgm:cxn modelId="{312BF70C-A50F-C345-9862-471C7D06F84F}" type="presParOf" srcId="{8920C526-59DE-3E4D-876F-166BBD6EEB85}" destId="{62D8A784-FCF7-D14E-8135-D070C0FE3C76}" srcOrd="0" destOrd="0" presId="urn:microsoft.com/office/officeart/2005/8/layout/radial1"/>
    <dgm:cxn modelId="{81666F94-855B-674B-98E6-3E893A99B0FA}" type="presParOf" srcId="{8920C526-59DE-3E4D-876F-166BBD6EEB85}" destId="{99DAA819-499A-534D-B36F-1B3AAB9FB8BF}" srcOrd="1" destOrd="0" presId="urn:microsoft.com/office/officeart/2005/8/layout/radial1"/>
    <dgm:cxn modelId="{967FDFF9-C690-2645-805B-40DAD772885D}" type="presParOf" srcId="{99DAA819-499A-534D-B36F-1B3AAB9FB8BF}" destId="{E948C97F-85B1-D745-869D-AF18CBF7954B}" srcOrd="0" destOrd="0" presId="urn:microsoft.com/office/officeart/2005/8/layout/radial1"/>
    <dgm:cxn modelId="{32E0B63C-5F7F-E647-806B-A2E776B80946}" type="presParOf" srcId="{8920C526-59DE-3E4D-876F-166BBD6EEB85}" destId="{77161149-3F09-E547-82B9-CA71B157658D}" srcOrd="2" destOrd="0" presId="urn:microsoft.com/office/officeart/2005/8/layout/radial1"/>
    <dgm:cxn modelId="{192F70EA-8F5E-E54C-AA83-1084530E1EC3}" type="presParOf" srcId="{8920C526-59DE-3E4D-876F-166BBD6EEB85}" destId="{38F4BB34-1E70-8249-BB81-9DB5EA3801EA}" srcOrd="3" destOrd="0" presId="urn:microsoft.com/office/officeart/2005/8/layout/radial1"/>
    <dgm:cxn modelId="{195CAD00-9063-FA4A-8085-EC273C0325BB}" type="presParOf" srcId="{38F4BB34-1E70-8249-BB81-9DB5EA3801EA}" destId="{E0BD30BB-BB15-2043-8C58-092DC2A89E75}" srcOrd="0" destOrd="0" presId="urn:microsoft.com/office/officeart/2005/8/layout/radial1"/>
    <dgm:cxn modelId="{581BFEEA-0710-8442-8466-71926D0D17A9}" type="presParOf" srcId="{8920C526-59DE-3E4D-876F-166BBD6EEB85}" destId="{176DF5E4-CA81-E345-8A49-906B98C2609D}" srcOrd="4" destOrd="0" presId="urn:microsoft.com/office/officeart/2005/8/layout/radial1"/>
    <dgm:cxn modelId="{183FD784-B103-9941-963A-49650ECBF1B4}" type="presParOf" srcId="{8920C526-59DE-3E4D-876F-166BBD6EEB85}" destId="{658F74A4-394E-7446-8D07-FA766DF4D4A3}" srcOrd="5" destOrd="0" presId="urn:microsoft.com/office/officeart/2005/8/layout/radial1"/>
    <dgm:cxn modelId="{F00C75D1-3741-EA41-9611-FB16E2294E47}" type="presParOf" srcId="{658F74A4-394E-7446-8D07-FA766DF4D4A3}" destId="{A5C89403-407E-C847-B6BD-C83CDB034BE3}" srcOrd="0" destOrd="0" presId="urn:microsoft.com/office/officeart/2005/8/layout/radial1"/>
    <dgm:cxn modelId="{026D41EF-3377-0048-8494-CC91D5CCA824}" type="presParOf" srcId="{8920C526-59DE-3E4D-876F-166BBD6EEB85}" destId="{08D36862-30AE-504C-8DA6-516D1814C371}" srcOrd="6" destOrd="0" presId="urn:microsoft.com/office/officeart/2005/8/layout/radial1"/>
    <dgm:cxn modelId="{FD2635BC-92A6-E945-AC0B-08D8A74D9BCA}" type="presParOf" srcId="{8920C526-59DE-3E4D-876F-166BBD6EEB85}" destId="{082668F1-382A-8342-99CF-25F1A071DB11}" srcOrd="7" destOrd="0" presId="urn:microsoft.com/office/officeart/2005/8/layout/radial1"/>
    <dgm:cxn modelId="{FBEFCB64-6CC8-DA48-8251-C584D8DA8344}" type="presParOf" srcId="{082668F1-382A-8342-99CF-25F1A071DB11}" destId="{4F56385A-916A-4949-AEF5-7E065D2F68BA}" srcOrd="0" destOrd="0" presId="urn:microsoft.com/office/officeart/2005/8/layout/radial1"/>
    <dgm:cxn modelId="{164E1BC7-B1B8-8F43-8115-60A2CA9737D1}" type="presParOf" srcId="{8920C526-59DE-3E4D-876F-166BBD6EEB85}" destId="{DC39BB40-FA5A-C24F-864C-7F7BC64A92F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8A784-FCF7-D14E-8135-D070C0FE3C76}">
      <dsp:nvSpPr>
        <dsp:cNvPr id="0" name=""/>
        <dsp:cNvSpPr/>
      </dsp:nvSpPr>
      <dsp:spPr>
        <a:xfrm>
          <a:off x="2717796" y="1266827"/>
          <a:ext cx="1585527" cy="1585516"/>
        </a:xfrm>
        <a:prstGeom prst="ellipse">
          <a:avLst/>
        </a:prstGeom>
        <a:solidFill>
          <a:srgbClr val="005E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Individual drawing on services</a:t>
          </a:r>
        </a:p>
      </dsp:txBody>
      <dsp:txXfrm>
        <a:off x="2949991" y="1499020"/>
        <a:ext cx="1121137" cy="1121130"/>
      </dsp:txXfrm>
    </dsp:sp>
    <dsp:sp modelId="{99DAA819-499A-534D-B36F-1B3AAB9FB8BF}">
      <dsp:nvSpPr>
        <dsp:cNvPr id="0" name=""/>
        <dsp:cNvSpPr/>
      </dsp:nvSpPr>
      <dsp:spPr>
        <a:xfrm rot="16200000">
          <a:off x="3452344" y="1194071"/>
          <a:ext cx="116430" cy="29082"/>
        </a:xfrm>
        <a:custGeom>
          <a:avLst/>
          <a:gdLst/>
          <a:ahLst/>
          <a:cxnLst/>
          <a:rect l="0" t="0" r="0" b="0"/>
          <a:pathLst>
            <a:path>
              <a:moveTo>
                <a:pt x="0" y="14541"/>
              </a:moveTo>
              <a:lnTo>
                <a:pt x="116430" y="145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7649" y="1205701"/>
        <a:ext cx="5821" cy="5821"/>
      </dsp:txXfrm>
    </dsp:sp>
    <dsp:sp modelId="{77161149-3F09-E547-82B9-CA71B157658D}">
      <dsp:nvSpPr>
        <dsp:cNvPr id="0" name=""/>
        <dsp:cNvSpPr/>
      </dsp:nvSpPr>
      <dsp:spPr>
        <a:xfrm>
          <a:off x="2943360" y="15997"/>
          <a:ext cx="1134399" cy="1134399"/>
        </a:xfrm>
        <a:prstGeom prst="ellipse">
          <a:avLst/>
        </a:prstGeom>
        <a:solidFill>
          <a:srgbClr val="20A7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Delegating workforce</a:t>
          </a:r>
        </a:p>
      </dsp:txBody>
      <dsp:txXfrm>
        <a:off x="3109489" y="182126"/>
        <a:ext cx="802141" cy="802141"/>
      </dsp:txXfrm>
    </dsp:sp>
    <dsp:sp modelId="{38F4BB34-1E70-8249-BB81-9DB5EA3801EA}">
      <dsp:nvSpPr>
        <dsp:cNvPr id="0" name=""/>
        <dsp:cNvSpPr/>
      </dsp:nvSpPr>
      <dsp:spPr>
        <a:xfrm>
          <a:off x="4303323" y="2045044"/>
          <a:ext cx="116425" cy="29082"/>
        </a:xfrm>
        <a:custGeom>
          <a:avLst/>
          <a:gdLst/>
          <a:ahLst/>
          <a:cxnLst/>
          <a:rect l="0" t="0" r="0" b="0"/>
          <a:pathLst>
            <a:path>
              <a:moveTo>
                <a:pt x="0" y="14541"/>
              </a:moveTo>
              <a:lnTo>
                <a:pt x="116425" y="145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8625" y="2056675"/>
        <a:ext cx="5821" cy="5821"/>
      </dsp:txXfrm>
    </dsp:sp>
    <dsp:sp modelId="{176DF5E4-CA81-E345-8A49-906B98C2609D}">
      <dsp:nvSpPr>
        <dsp:cNvPr id="0" name=""/>
        <dsp:cNvSpPr/>
      </dsp:nvSpPr>
      <dsp:spPr>
        <a:xfrm>
          <a:off x="4419748" y="1492386"/>
          <a:ext cx="1134399" cy="1134399"/>
        </a:xfrm>
        <a:prstGeom prst="ellipse">
          <a:avLst/>
        </a:prstGeom>
        <a:solidFill>
          <a:srgbClr val="008F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Social Care Workforce</a:t>
          </a:r>
        </a:p>
      </dsp:txBody>
      <dsp:txXfrm>
        <a:off x="4585877" y="1658515"/>
        <a:ext cx="802141" cy="802141"/>
      </dsp:txXfrm>
    </dsp:sp>
    <dsp:sp modelId="{658F74A4-394E-7446-8D07-FA766DF4D4A3}">
      <dsp:nvSpPr>
        <dsp:cNvPr id="0" name=""/>
        <dsp:cNvSpPr/>
      </dsp:nvSpPr>
      <dsp:spPr>
        <a:xfrm rot="5400000">
          <a:off x="3452344" y="2896018"/>
          <a:ext cx="116430" cy="29082"/>
        </a:xfrm>
        <a:custGeom>
          <a:avLst/>
          <a:gdLst/>
          <a:ahLst/>
          <a:cxnLst/>
          <a:rect l="0" t="0" r="0" b="0"/>
          <a:pathLst>
            <a:path>
              <a:moveTo>
                <a:pt x="0" y="14541"/>
              </a:moveTo>
              <a:lnTo>
                <a:pt x="116430" y="145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7649" y="2907648"/>
        <a:ext cx="5821" cy="5821"/>
      </dsp:txXfrm>
    </dsp:sp>
    <dsp:sp modelId="{08D36862-30AE-504C-8DA6-516D1814C371}">
      <dsp:nvSpPr>
        <dsp:cNvPr id="0" name=""/>
        <dsp:cNvSpPr/>
      </dsp:nvSpPr>
      <dsp:spPr>
        <a:xfrm>
          <a:off x="2943360" y="2968774"/>
          <a:ext cx="1134399" cy="1134399"/>
        </a:xfrm>
        <a:prstGeom prst="ellipse">
          <a:avLst/>
        </a:prstGeom>
        <a:solidFill>
          <a:srgbClr val="FFB8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Public Purse</a:t>
          </a:r>
        </a:p>
      </dsp:txBody>
      <dsp:txXfrm>
        <a:off x="3109489" y="3134903"/>
        <a:ext cx="802141" cy="802141"/>
      </dsp:txXfrm>
    </dsp:sp>
    <dsp:sp modelId="{082668F1-382A-8342-99CF-25F1A071DB11}">
      <dsp:nvSpPr>
        <dsp:cNvPr id="0" name=""/>
        <dsp:cNvSpPr/>
      </dsp:nvSpPr>
      <dsp:spPr>
        <a:xfrm rot="10800000">
          <a:off x="2601371" y="2045044"/>
          <a:ext cx="116425" cy="29082"/>
        </a:xfrm>
        <a:custGeom>
          <a:avLst/>
          <a:gdLst/>
          <a:ahLst/>
          <a:cxnLst/>
          <a:rect l="0" t="0" r="0" b="0"/>
          <a:pathLst>
            <a:path>
              <a:moveTo>
                <a:pt x="0" y="14541"/>
              </a:moveTo>
              <a:lnTo>
                <a:pt x="116425" y="145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656673" y="2056675"/>
        <a:ext cx="5821" cy="5821"/>
      </dsp:txXfrm>
    </dsp:sp>
    <dsp:sp modelId="{DC39BB40-FA5A-C24F-864C-7F7BC64A92F3}">
      <dsp:nvSpPr>
        <dsp:cNvPr id="0" name=""/>
        <dsp:cNvSpPr/>
      </dsp:nvSpPr>
      <dsp:spPr>
        <a:xfrm>
          <a:off x="1466971" y="1492386"/>
          <a:ext cx="1134399" cy="1134399"/>
        </a:xfrm>
        <a:prstGeom prst="ellipse">
          <a:avLst/>
        </a:prstGeom>
        <a:solidFill>
          <a:srgbClr val="B200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Health and care system</a:t>
          </a:r>
        </a:p>
      </dsp:txBody>
      <dsp:txXfrm>
        <a:off x="1633100" y="1658515"/>
        <a:ext cx="802141" cy="802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79750-E018-3B42-921A-20DC42ACA0D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016B0-46CF-D94A-AB7D-4CBE74935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8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7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33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16B0-46CF-D94A-AB7D-4CBE74935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E0BF68-011C-4108-D186-69333D23C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1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30BE0-C009-4FB9-066D-E87F8678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6C47A-4748-EA2E-BB2D-B96DC62C4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6DEE0-7F4C-CA00-11F0-59C55088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7391D-DBDA-1F3D-E572-5A0167F9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48EB-A224-74C9-14D6-821A25BF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8160A-4705-4512-E714-18E2B4EDED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CDB2F-D986-3B83-52CC-2710F0BC5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74BF-37A5-A0C2-05CA-8DC06FB9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F2D95-4DDD-1DD4-24F1-EADE118B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DAF0-4CE4-3AC4-0002-A2BE9C5D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AEA8EE-785E-181A-F13B-F936C5393648}"/>
              </a:ext>
            </a:extLst>
          </p:cNvPr>
          <p:cNvSpPr/>
          <p:nvPr userDrawn="1"/>
        </p:nvSpPr>
        <p:spPr>
          <a:xfrm>
            <a:off x="2782389" y="6217920"/>
            <a:ext cx="9409611" cy="440254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398AEC3E-6E6D-3139-CAED-A17F17C086A0}"/>
              </a:ext>
            </a:extLst>
          </p:cNvPr>
          <p:cNvSpPr/>
          <p:nvPr userDrawn="1"/>
        </p:nvSpPr>
        <p:spPr>
          <a:xfrm>
            <a:off x="8785957" y="6217921"/>
            <a:ext cx="1334102" cy="440253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90496-49A8-7DB6-AAFA-09F1096A95A1}"/>
              </a:ext>
            </a:extLst>
          </p:cNvPr>
          <p:cNvSpPr/>
          <p:nvPr userDrawn="1"/>
        </p:nvSpPr>
        <p:spPr>
          <a:xfrm>
            <a:off x="0" y="6217920"/>
            <a:ext cx="9448101" cy="4402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0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3DB344-7BF6-820A-44DA-1B6821F73A81}"/>
              </a:ext>
            </a:extLst>
          </p:cNvPr>
          <p:cNvCxnSpPr>
            <a:cxnSpLocks/>
          </p:cNvCxnSpPr>
          <p:nvPr userDrawn="1"/>
        </p:nvCxnSpPr>
        <p:spPr>
          <a:xfrm>
            <a:off x="424543" y="5913915"/>
            <a:ext cx="1109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7A90424-27F3-21BC-846B-898309645086}"/>
              </a:ext>
            </a:extLst>
          </p:cNvPr>
          <p:cNvSpPr/>
          <p:nvPr userDrawn="1"/>
        </p:nvSpPr>
        <p:spPr>
          <a:xfrm>
            <a:off x="11262757" y="5913915"/>
            <a:ext cx="486885" cy="486885"/>
          </a:xfrm>
          <a:prstGeom prst="ellipse">
            <a:avLst/>
          </a:prstGeom>
          <a:noFill/>
          <a:ln w="38100">
            <a:solidFill>
              <a:srgbClr val="005E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5A0DA-979E-36F8-5EFC-BA6391298A0A}"/>
              </a:ext>
            </a:extLst>
          </p:cNvPr>
          <p:cNvSpPr txBox="1"/>
          <p:nvPr userDrawn="1"/>
        </p:nvSpPr>
        <p:spPr>
          <a:xfrm>
            <a:off x="11292253" y="5957944"/>
            <a:ext cx="45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8CB745B-3BDF-1449-8D29-293DAF25CCDE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3" name="Picture 12" descr="A blue and black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5F9CD63-5184-8080-A998-A7B63CD75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704" y="6114540"/>
            <a:ext cx="1084797" cy="519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71C26-DE21-0A3B-3D14-03589408BB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0762" y="6041928"/>
            <a:ext cx="1084797" cy="603165"/>
          </a:xfrm>
          <a:prstGeom prst="rect">
            <a:avLst/>
          </a:prstGeom>
        </p:spPr>
      </p:pic>
      <p:pic>
        <p:nvPicPr>
          <p:cNvPr id="15" name="Picture 14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CB5AA569-E553-F931-2A95-2AB10484D4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3426" y="6184906"/>
            <a:ext cx="914617" cy="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0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86DE-8B3A-8E7E-C7BA-7B4DB4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EBFC8-B471-D5CB-F015-A5C38FFC0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E88D3-BC75-7618-45FA-96353D143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38C65-3653-3019-D977-E4D31AFC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0CA10-11AD-29E9-4076-AE8E15B1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A1AA1-AFD9-DC62-6FF4-CA5A3A0F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C790-40B5-BBBF-F783-B8F9AFB3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BFD76-2B9F-2DC7-8C26-FA66C0EAB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875D8-A7B0-161F-38E3-0B7C6CA87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140CC-E134-854A-95A3-3A7D2B67B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F5C7D-F0D1-FEC4-4B8C-0487823FA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69F2B-CE93-7F3D-FCC9-74B86C83B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CD3B2-3313-116C-F454-4E82DC49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7B962-8607-997C-69B1-3A293A91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5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9452-9D84-838D-4CED-01A23B2A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CA988-FD8F-4D35-0988-6B504A2D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24C42-30CB-4A1C-E5F5-5302F69D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289F2-BD4D-234D-CB5D-9350D60B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1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89A93F-7BB0-9F8C-53DF-282F8CEE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67355-AC29-28D1-DE20-D92D65F8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177C-F028-F0E8-AEF3-1F39707F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3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AD47-88E6-B635-AD52-01B75305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3F3D3-E0B4-EDB0-EE69-520D067E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C3174-F29B-46F4-F8EB-29B21A253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ADE10-537E-140F-8AEB-E49B707E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12CB0-A34C-AC05-95D8-547F0A47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3434D-0E8E-1803-EC2D-F400AA71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5BD8-C497-06FB-E9DD-69D77C6D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86805-467C-B780-E49D-A1DDE06EC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A0980-C9B8-97BA-99E5-120C7B6AA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56C07-5376-DEA4-3DC3-85F42105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F1DE4-1170-D76B-D1C2-099B9AE9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09684-F47E-9116-D5D7-F7F1A827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0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1F7EF-2255-75C7-0D17-5772A11F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24D00-0F52-8C31-B3E2-41411B201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5F350-ABCC-C355-AAFE-01B23BEC5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BAD54-46AB-534C-BCFC-DBB55319709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AD5F-DF95-5B54-271B-27A5D7820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4E505-A27E-BF85-7A38-9399E767A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9F40-5FC9-3A48-BA32-332232F1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A498-4BEF-DF44-987C-C02E7500B0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34730" y="1062892"/>
            <a:ext cx="7664241" cy="3273425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Delegating healthcare activities toolkit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C3D31-690A-DB24-0F3D-BC6139E09B0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27538" y="5044464"/>
            <a:ext cx="5439508" cy="735013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sample toolkit based on experience working across a health and social care system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ue and black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55A47B5-8767-06EB-9FA1-3F009113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003" y="547077"/>
            <a:ext cx="1869267" cy="894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A8CDE-F4A8-9225-1FB8-39E3BFB61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364" y="547077"/>
            <a:ext cx="1690174" cy="939765"/>
          </a:xfrm>
          <a:prstGeom prst="rect">
            <a:avLst/>
          </a:prstGeom>
        </p:spPr>
      </p:pic>
      <p:pic>
        <p:nvPicPr>
          <p:cNvPr id="9" name="Picture 8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32D44695-9636-D598-0244-775C60B20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9" y="6109444"/>
            <a:ext cx="1576021" cy="4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3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EAB3-5D4E-D11D-3147-B8F9D59370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3230" y="822325"/>
            <a:ext cx="9237663" cy="118903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Delegating healthcare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06E7-4ACB-5E74-3EDA-D3F90ADB4A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3859" y="1981655"/>
            <a:ext cx="10111356" cy="3436937"/>
          </a:xfrm>
        </p:spPr>
        <p:txBody>
          <a:bodyPr anchor="t">
            <a:normAutofit/>
          </a:bodyPr>
          <a:lstStyle/>
          <a:p>
            <a:pPr lvl="0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Thinking about delegation – before you start</a:t>
            </a:r>
          </a:p>
          <a:p>
            <a:pPr lvl="0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Setting up the steering group or other project management support</a:t>
            </a:r>
          </a:p>
          <a:p>
            <a:pPr lvl="0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Governance – is more than just policies</a:t>
            </a:r>
          </a:p>
          <a:p>
            <a:pPr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Delegation within a person-centred care plan</a:t>
            </a:r>
          </a:p>
          <a:p>
            <a:pPr lvl="0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Communication and engagement </a:t>
            </a:r>
          </a:p>
          <a:p>
            <a:pPr lvl="0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Evaluation and assurance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elegation summary intro.mp3">
            <a:hlinkClick r:id="" action="ppaction://media"/>
            <a:extLst>
              <a:ext uri="{FF2B5EF4-FFF2-40B4-BE49-F238E27FC236}">
                <a16:creationId xmlns:a16="http://schemas.microsoft.com/office/drawing/2014/main" id="{180876B6-3D58-A0CA-6E73-A2EB8C39B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033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06E7-4ACB-5E74-3EDA-D3F90ADB4A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3229" y="2117726"/>
            <a:ext cx="7843277" cy="2728912"/>
          </a:xfrm>
          <a:effectLst>
            <a:softEdge rad="5821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08F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Suggested questions to consider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Why are you doing this?</a:t>
            </a:r>
          </a:p>
          <a:p>
            <a:pPr lvl="2">
              <a:buClr>
                <a:schemeClr val="bg2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Will it improve the experience and outcomes for individuals?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will you do it?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Who will be involved?</a:t>
            </a:r>
            <a:endParaRPr lang="en-GB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8F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Identifying stakeholders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ey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endParaRPr lang="en-GB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8F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Establishing the process </a:t>
            </a:r>
            <a:r>
              <a:rPr lang="en-GB" sz="2000" b="1" dirty="0">
                <a:solidFill>
                  <a:srgbClr val="008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936AEF-6828-6836-9266-70E693CD389E}"/>
              </a:ext>
            </a:extLst>
          </p:cNvPr>
          <p:cNvSpPr txBox="1">
            <a:spLocks/>
          </p:cNvSpPr>
          <p:nvPr/>
        </p:nvSpPr>
        <p:spPr>
          <a:xfrm>
            <a:off x="453230" y="822325"/>
            <a:ext cx="11456272" cy="118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about delegation – before you start</a:t>
            </a:r>
          </a:p>
        </p:txBody>
      </p:sp>
      <p:pic>
        <p:nvPicPr>
          <p:cNvPr id="5" name="Picture 4" descr="A picture containing person, clothing, black and white&#10;&#10;Description automatically generated">
            <a:extLst>
              <a:ext uri="{FF2B5EF4-FFF2-40B4-BE49-F238E27FC236}">
                <a16:creationId xmlns:a16="http://schemas.microsoft.com/office/drawing/2014/main" id="{7EEFA812-7E78-4598-0F40-7C1B4152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857" y="2011363"/>
            <a:ext cx="4209143" cy="3461958"/>
          </a:xfrm>
          <a:prstGeom prst="rect">
            <a:avLst/>
          </a:prstGeom>
        </p:spPr>
      </p:pic>
      <p:pic>
        <p:nvPicPr>
          <p:cNvPr id="7" name="Delegation summary 1 .mp3">
            <a:hlinkClick r:id="" action="ppaction://media"/>
            <a:extLst>
              <a:ext uri="{FF2B5EF4-FFF2-40B4-BE49-F238E27FC236}">
                <a16:creationId xmlns:a16="http://schemas.microsoft.com/office/drawing/2014/main" id="{431B6A92-1303-CDBA-77C2-2167302AE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2843" y="4033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3B381D-F60A-C3F3-5A6F-78A3340A952F}"/>
              </a:ext>
            </a:extLst>
          </p:cNvPr>
          <p:cNvSpPr txBox="1">
            <a:spLocks/>
          </p:cNvSpPr>
          <p:nvPr/>
        </p:nvSpPr>
        <p:spPr>
          <a:xfrm>
            <a:off x="453230" y="822325"/>
            <a:ext cx="10095027" cy="118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Delegation infrastructure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2BEF12-2856-0EBE-0E5A-AE0B3B9096A3}"/>
              </a:ext>
            </a:extLst>
          </p:cNvPr>
          <p:cNvSpPr/>
          <p:nvPr/>
        </p:nvSpPr>
        <p:spPr>
          <a:xfrm>
            <a:off x="5939197" y="1713052"/>
            <a:ext cx="4898859" cy="3046987"/>
          </a:xfrm>
          <a:prstGeom prst="roundRect">
            <a:avLst>
              <a:gd name="adj" fmla="val 6124"/>
            </a:avLst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C9052-7574-12E6-8AB3-7DD1767E3197}"/>
              </a:ext>
            </a:extLst>
          </p:cNvPr>
          <p:cNvSpPr txBox="1"/>
          <p:nvPr/>
        </p:nvSpPr>
        <p:spPr>
          <a:xfrm>
            <a:off x="6148926" y="1905506"/>
            <a:ext cx="45479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GB" sz="2400" b="1" dirty="0">
                <a:solidFill>
                  <a:srgbClr val="008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– more than just policies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Governance template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Template policies for delegators and delegates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 operating procedure – do you need one?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8D56F5-8569-61A3-430D-4633F61444C5}"/>
              </a:ext>
            </a:extLst>
          </p:cNvPr>
          <p:cNvSpPr/>
          <p:nvPr/>
        </p:nvSpPr>
        <p:spPr>
          <a:xfrm>
            <a:off x="601884" y="1713052"/>
            <a:ext cx="4898859" cy="3046987"/>
          </a:xfrm>
          <a:prstGeom prst="roundRect">
            <a:avLst>
              <a:gd name="adj" fmla="val 6124"/>
            </a:avLst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06E7-4ACB-5E74-3EDA-D3F90ADB4A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4571" y="1985582"/>
            <a:ext cx="4676172" cy="2623287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rgbClr val="008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up the steering group or other project management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Terms of reference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Identifying the steering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roup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embership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Establishing ongoing assurance in a </a:t>
            </a:r>
            <a:b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cost-effective way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" name="Delegation summary 2.mp3">
            <a:hlinkClick r:id="" action="ppaction://media"/>
            <a:extLst>
              <a:ext uri="{FF2B5EF4-FFF2-40B4-BE49-F238E27FC236}">
                <a16:creationId xmlns:a16="http://schemas.microsoft.com/office/drawing/2014/main" id="{FEFE3242-AD07-5EBF-C08B-B3B337139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519" y="42398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9BCF9A4-1EA6-9F35-EC8B-A25EBD04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835001"/>
            <a:ext cx="146601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36F2FC-493C-DE68-964D-FAE5934C95D9}"/>
              </a:ext>
            </a:extLst>
          </p:cNvPr>
          <p:cNvGrpSpPr/>
          <p:nvPr/>
        </p:nvGrpSpPr>
        <p:grpSpPr>
          <a:xfrm>
            <a:off x="6416231" y="634686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14" name="Terminator 13">
              <a:extLst>
                <a:ext uri="{FF2B5EF4-FFF2-40B4-BE49-F238E27FC236}">
                  <a16:creationId xmlns:a16="http://schemas.microsoft.com/office/drawing/2014/main" id="{C368A86E-7CE2-0825-E2D8-A2B673737027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D49AD8-854D-A9EE-0471-3CA00E43F761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B4B6D-521B-A907-28CE-826ADDD0624D}"/>
              </a:ext>
            </a:extLst>
          </p:cNvPr>
          <p:cNvGrpSpPr/>
          <p:nvPr/>
        </p:nvGrpSpPr>
        <p:grpSpPr>
          <a:xfrm>
            <a:off x="3567120" y="634684"/>
            <a:ext cx="3466532" cy="663427"/>
            <a:chOff x="1910830" y="2168673"/>
            <a:chExt cx="2300416" cy="440255"/>
          </a:xfrm>
          <a:solidFill>
            <a:srgbClr val="005EB8"/>
          </a:solidFill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F5771335-D410-7CEB-0FD3-403DF4D7E10F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F83AE3-406A-ED0C-6174-72686739B1AC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FAA7048-5BD8-F157-4971-3678A1E44A65}"/>
              </a:ext>
            </a:extLst>
          </p:cNvPr>
          <p:cNvSpPr txBox="1"/>
          <p:nvPr/>
        </p:nvSpPr>
        <p:spPr>
          <a:xfrm>
            <a:off x="3667710" y="747528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organisation the employer of the person delegating?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4215E-6392-AA37-1751-5420D8C7764F}"/>
              </a:ext>
            </a:extLst>
          </p:cNvPr>
          <p:cNvSpPr txBox="1"/>
          <p:nvPr/>
        </p:nvSpPr>
        <p:spPr>
          <a:xfrm>
            <a:off x="7027889" y="734220"/>
            <a:ext cx="1625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Essential to steering group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182CE1-B812-0913-9F8A-F3C872DC7FBB}"/>
              </a:ext>
            </a:extLst>
          </p:cNvPr>
          <p:cNvGrpSpPr/>
          <p:nvPr/>
        </p:nvGrpSpPr>
        <p:grpSpPr>
          <a:xfrm>
            <a:off x="6787694" y="1477755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E0DB0DBC-88F6-E7C5-29E5-FB2BA2C62E01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7578CF-2130-345A-695C-4E5062331AB7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54B3C8-54AF-E5F9-63B5-F4FE7C058CE1}"/>
              </a:ext>
            </a:extLst>
          </p:cNvPr>
          <p:cNvGrpSpPr/>
          <p:nvPr/>
        </p:nvGrpSpPr>
        <p:grpSpPr>
          <a:xfrm>
            <a:off x="3938583" y="1477753"/>
            <a:ext cx="3466532" cy="663427"/>
            <a:chOff x="1910830" y="2168673"/>
            <a:chExt cx="2300416" cy="440255"/>
          </a:xfrm>
          <a:solidFill>
            <a:srgbClr val="008F9C"/>
          </a:solidFill>
        </p:grpSpPr>
        <p:sp>
          <p:nvSpPr>
            <p:cNvPr id="22" name="Terminator 21">
              <a:extLst>
                <a:ext uri="{FF2B5EF4-FFF2-40B4-BE49-F238E27FC236}">
                  <a16:creationId xmlns:a16="http://schemas.microsoft.com/office/drawing/2014/main" id="{CB4F865A-D8DC-2479-3026-26B9DDF8F1CA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A4CFDD-CAF1-0FE3-06FA-13FDE3E625BA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2D9757-BCA3-4A6D-684F-8D56E08FC069}"/>
              </a:ext>
            </a:extLst>
          </p:cNvPr>
          <p:cNvSpPr txBox="1"/>
          <p:nvPr/>
        </p:nvSpPr>
        <p:spPr>
          <a:xfrm>
            <a:off x="4035285" y="1578632"/>
            <a:ext cx="3205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organisation the employer of the person to whom the task will be delegated?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8E90F7-1D4B-22A8-6FB6-D1C601402449}"/>
              </a:ext>
            </a:extLst>
          </p:cNvPr>
          <p:cNvSpPr txBox="1"/>
          <p:nvPr/>
        </p:nvSpPr>
        <p:spPr>
          <a:xfrm>
            <a:off x="7409587" y="1579063"/>
            <a:ext cx="267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b="1" dirty="0">
                <a:solidFill>
                  <a:srgbClr val="008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Essential that they are represented at the steering group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94946-F1C6-991A-419A-A8502E643B63}"/>
              </a:ext>
            </a:extLst>
          </p:cNvPr>
          <p:cNvGrpSpPr/>
          <p:nvPr/>
        </p:nvGrpSpPr>
        <p:grpSpPr>
          <a:xfrm>
            <a:off x="7159157" y="2328655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27" name="Terminator 26">
              <a:extLst>
                <a:ext uri="{FF2B5EF4-FFF2-40B4-BE49-F238E27FC236}">
                  <a16:creationId xmlns:a16="http://schemas.microsoft.com/office/drawing/2014/main" id="{C68F0C80-A3AC-A5ED-15D8-77AFF5687097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F3921A-B515-8CAA-B63B-09415FCDD6B3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A767B9-90F3-C0FD-8121-3EAB688DF509}"/>
              </a:ext>
            </a:extLst>
          </p:cNvPr>
          <p:cNvGrpSpPr/>
          <p:nvPr/>
        </p:nvGrpSpPr>
        <p:grpSpPr>
          <a:xfrm>
            <a:off x="4310046" y="2328653"/>
            <a:ext cx="3466532" cy="663427"/>
            <a:chOff x="1910830" y="2168673"/>
            <a:chExt cx="2300416" cy="440255"/>
          </a:xfrm>
          <a:solidFill>
            <a:srgbClr val="B20069"/>
          </a:solidFill>
        </p:grpSpPr>
        <p:sp>
          <p:nvSpPr>
            <p:cNvPr id="30" name="Terminator 29">
              <a:extLst>
                <a:ext uri="{FF2B5EF4-FFF2-40B4-BE49-F238E27FC236}">
                  <a16:creationId xmlns:a16="http://schemas.microsoft.com/office/drawing/2014/main" id="{3CAE0364-7885-2407-102E-DC41B4A129D9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B988225-1BCF-B72E-97C2-2E444A8045B8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965D72D-DBC0-2E54-16E0-B92CE9C7E302}"/>
              </a:ext>
            </a:extLst>
          </p:cNvPr>
          <p:cNvSpPr txBox="1"/>
          <p:nvPr/>
        </p:nvSpPr>
        <p:spPr>
          <a:xfrm>
            <a:off x="4400988" y="2442856"/>
            <a:ext cx="309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this person manage the resources involved in the pilot and/or ongoing costs?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1DA923-11DD-10F6-5FBD-51154045D71B}"/>
              </a:ext>
            </a:extLst>
          </p:cNvPr>
          <p:cNvSpPr txBox="1"/>
          <p:nvPr/>
        </p:nvSpPr>
        <p:spPr>
          <a:xfrm>
            <a:off x="7840560" y="2442856"/>
            <a:ext cx="238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b="1" dirty="0">
                <a:solidFill>
                  <a:srgbClr val="B2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Essential to steering group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B04C1-140D-532D-CD20-4453A8E729AA}"/>
              </a:ext>
            </a:extLst>
          </p:cNvPr>
          <p:cNvGrpSpPr/>
          <p:nvPr/>
        </p:nvGrpSpPr>
        <p:grpSpPr>
          <a:xfrm>
            <a:off x="7530620" y="3179555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35" name="Terminator 34">
              <a:extLst>
                <a:ext uri="{FF2B5EF4-FFF2-40B4-BE49-F238E27FC236}">
                  <a16:creationId xmlns:a16="http://schemas.microsoft.com/office/drawing/2014/main" id="{98C52236-189C-1BF1-2AA9-993FA3020F42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96BFF9-4449-7D57-8111-76687147EF18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54A7E2-3A01-29C7-3030-85E29E7FDFBB}"/>
              </a:ext>
            </a:extLst>
          </p:cNvPr>
          <p:cNvGrpSpPr/>
          <p:nvPr/>
        </p:nvGrpSpPr>
        <p:grpSpPr>
          <a:xfrm>
            <a:off x="4681509" y="3179553"/>
            <a:ext cx="3466532" cy="663427"/>
            <a:chOff x="1910830" y="2168673"/>
            <a:chExt cx="2300416" cy="440255"/>
          </a:xfrm>
          <a:solidFill>
            <a:srgbClr val="380077"/>
          </a:solidFill>
        </p:grpSpPr>
        <p:sp>
          <p:nvSpPr>
            <p:cNvPr id="38" name="Terminator 37">
              <a:extLst>
                <a:ext uri="{FF2B5EF4-FFF2-40B4-BE49-F238E27FC236}">
                  <a16:creationId xmlns:a16="http://schemas.microsoft.com/office/drawing/2014/main" id="{70349565-1124-F8E0-4062-14DE224084DC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9587FF6-A719-A0DC-3D54-54AA4AB1D75F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85A1A1F-0B54-5C13-A5E1-69A0812F5AF2}"/>
              </a:ext>
            </a:extLst>
          </p:cNvPr>
          <p:cNvSpPr txBox="1"/>
          <p:nvPr/>
        </p:nvSpPr>
        <p:spPr>
          <a:xfrm>
            <a:off x="4795368" y="3205766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organisation responsible for regulation of delegator and the person to whom the task will be delegated?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D75518-B1E0-6979-BF9B-CC3BDFB1EB0C}"/>
              </a:ext>
            </a:extLst>
          </p:cNvPr>
          <p:cNvSpPr txBox="1"/>
          <p:nvPr/>
        </p:nvSpPr>
        <p:spPr>
          <a:xfrm>
            <a:off x="8176457" y="3280133"/>
            <a:ext cx="212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Not essential to steering group but will need minutes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CA58B5-2AC9-4E89-A935-D4A0D61D7F25}"/>
              </a:ext>
            </a:extLst>
          </p:cNvPr>
          <p:cNvGrpSpPr/>
          <p:nvPr/>
        </p:nvGrpSpPr>
        <p:grpSpPr>
          <a:xfrm>
            <a:off x="7927882" y="4017755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43" name="Terminator 42">
              <a:extLst>
                <a:ext uri="{FF2B5EF4-FFF2-40B4-BE49-F238E27FC236}">
                  <a16:creationId xmlns:a16="http://schemas.microsoft.com/office/drawing/2014/main" id="{7B5A5C82-AA2E-DC1A-2A67-0788E0EC2954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C3546D2-A0BC-D9F1-C64A-F787428B6FD4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4C096DD-91BD-9984-2553-6456DF2AB1DB}"/>
              </a:ext>
            </a:extLst>
          </p:cNvPr>
          <p:cNvGrpSpPr/>
          <p:nvPr/>
        </p:nvGrpSpPr>
        <p:grpSpPr>
          <a:xfrm>
            <a:off x="5078771" y="4017753"/>
            <a:ext cx="3466532" cy="663427"/>
            <a:chOff x="1910830" y="2168673"/>
            <a:chExt cx="2300416" cy="440255"/>
          </a:xfrm>
          <a:solidFill>
            <a:srgbClr val="FFB81C"/>
          </a:solidFill>
        </p:grpSpPr>
        <p:sp>
          <p:nvSpPr>
            <p:cNvPr id="46" name="Terminator 45">
              <a:extLst>
                <a:ext uri="{FF2B5EF4-FFF2-40B4-BE49-F238E27FC236}">
                  <a16:creationId xmlns:a16="http://schemas.microsoft.com/office/drawing/2014/main" id="{B2BDC704-274D-5903-2239-A6EAB8F7A85B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861E638-5563-23F3-02C5-428173D4F4FE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3AB6AB6-2939-8AE2-2AEA-600593F9975E}"/>
              </a:ext>
            </a:extLst>
          </p:cNvPr>
          <p:cNvSpPr txBox="1"/>
          <p:nvPr/>
        </p:nvSpPr>
        <p:spPr>
          <a:xfrm>
            <a:off x="5170354" y="4132491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Does the organisation represent users of services?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679CA6-3790-A756-DC27-1A38F10EFA4B}"/>
              </a:ext>
            </a:extLst>
          </p:cNvPr>
          <p:cNvSpPr txBox="1"/>
          <p:nvPr/>
        </p:nvSpPr>
        <p:spPr>
          <a:xfrm>
            <a:off x="8519830" y="4036787"/>
            <a:ext cx="28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kern="1800" dirty="0">
                <a:latin typeface="Arial" panose="020B0604020202020204" pitchFamily="34" charset="0"/>
                <a:cs typeface="Arial" panose="020B0604020202020204" pitchFamily="34" charset="0"/>
              </a:rPr>
              <a:t>Should be included in the steering group - the group may need support to work within a co-production approach.</a:t>
            </a:r>
          </a:p>
          <a:p>
            <a:endParaRPr lang="en-US" spc="-1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64B2F1-3297-6265-EC28-497ECDF29EB9}"/>
              </a:ext>
            </a:extLst>
          </p:cNvPr>
          <p:cNvGrpSpPr/>
          <p:nvPr/>
        </p:nvGrpSpPr>
        <p:grpSpPr>
          <a:xfrm>
            <a:off x="8295046" y="4830555"/>
            <a:ext cx="3466532" cy="663427"/>
            <a:chOff x="1910830" y="2168673"/>
            <a:chExt cx="2300416" cy="440255"/>
          </a:xfrm>
          <a:solidFill>
            <a:srgbClr val="E7E6E6"/>
          </a:solidFill>
        </p:grpSpPr>
        <p:sp>
          <p:nvSpPr>
            <p:cNvPr id="51" name="Terminator 50">
              <a:extLst>
                <a:ext uri="{FF2B5EF4-FFF2-40B4-BE49-F238E27FC236}">
                  <a16:creationId xmlns:a16="http://schemas.microsoft.com/office/drawing/2014/main" id="{6F543231-E5A9-5FE5-B99E-A0521DF031EB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1A6643A-403C-6D15-D134-6D8A5E675CC8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F5064C-4D25-5C46-AA65-ECC3C4339A71}"/>
              </a:ext>
            </a:extLst>
          </p:cNvPr>
          <p:cNvGrpSpPr/>
          <p:nvPr/>
        </p:nvGrpSpPr>
        <p:grpSpPr>
          <a:xfrm>
            <a:off x="5445935" y="4830553"/>
            <a:ext cx="3466532" cy="663427"/>
            <a:chOff x="1910830" y="2168673"/>
            <a:chExt cx="2300416" cy="440255"/>
          </a:xfrm>
          <a:solidFill>
            <a:srgbClr val="606060"/>
          </a:solidFill>
        </p:grpSpPr>
        <p:sp>
          <p:nvSpPr>
            <p:cNvPr id="54" name="Terminator 53">
              <a:extLst>
                <a:ext uri="{FF2B5EF4-FFF2-40B4-BE49-F238E27FC236}">
                  <a16:creationId xmlns:a16="http://schemas.microsoft.com/office/drawing/2014/main" id="{44C7F2E7-E2FA-22AD-A103-097C56137004}"/>
                </a:ext>
              </a:extLst>
            </p:cNvPr>
            <p:cNvSpPr/>
            <p:nvPr/>
          </p:nvSpPr>
          <p:spPr>
            <a:xfrm>
              <a:off x="2877144" y="2168674"/>
              <a:ext cx="1334102" cy="44025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0606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0C0E6D-58E9-ED8E-466D-AE04238A2740}"/>
                </a:ext>
              </a:extLst>
            </p:cNvPr>
            <p:cNvSpPr/>
            <p:nvPr/>
          </p:nvSpPr>
          <p:spPr>
            <a:xfrm>
              <a:off x="1910830" y="2168673"/>
              <a:ext cx="1787484" cy="440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06060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0DF224F-66B2-9AB9-0541-BBC521A79441}"/>
              </a:ext>
            </a:extLst>
          </p:cNvPr>
          <p:cNvSpPr txBox="1"/>
          <p:nvPr/>
        </p:nvSpPr>
        <p:spPr>
          <a:xfrm>
            <a:off x="5529005" y="4930524"/>
            <a:ext cx="288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organisation the employer of the person delegating?</a:t>
            </a:r>
          </a:p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D4FE56-E548-84BF-50BB-6EDCA391826F}"/>
              </a:ext>
            </a:extLst>
          </p:cNvPr>
          <p:cNvSpPr txBox="1"/>
          <p:nvPr/>
        </p:nvSpPr>
        <p:spPr>
          <a:xfrm>
            <a:off x="8974191" y="4830553"/>
            <a:ext cx="224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It may make sense to include them in the steering group, or invite to specific meetings.</a:t>
            </a:r>
          </a:p>
        </p:txBody>
      </p:sp>
      <p:sp>
        <p:nvSpPr>
          <p:cNvPr id="60" name="Bent Up Arrow 59">
            <a:extLst>
              <a:ext uri="{FF2B5EF4-FFF2-40B4-BE49-F238E27FC236}">
                <a16:creationId xmlns:a16="http://schemas.microsoft.com/office/drawing/2014/main" id="{645849F4-C35E-FED9-26E9-E7ECE7E1D6BF}"/>
              </a:ext>
            </a:extLst>
          </p:cNvPr>
          <p:cNvSpPr/>
          <p:nvPr/>
        </p:nvSpPr>
        <p:spPr>
          <a:xfrm rot="5400000">
            <a:off x="3541323" y="1427350"/>
            <a:ext cx="369094" cy="317500"/>
          </a:xfrm>
          <a:prstGeom prst="bentUp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Bent Up Arrow 60">
            <a:extLst>
              <a:ext uri="{FF2B5EF4-FFF2-40B4-BE49-F238E27FC236}">
                <a16:creationId xmlns:a16="http://schemas.microsoft.com/office/drawing/2014/main" id="{D413D71F-CF37-6058-5ECB-3CA0C85B0682}"/>
              </a:ext>
            </a:extLst>
          </p:cNvPr>
          <p:cNvSpPr/>
          <p:nvPr/>
        </p:nvSpPr>
        <p:spPr>
          <a:xfrm rot="5400000">
            <a:off x="3912786" y="2278250"/>
            <a:ext cx="369094" cy="317500"/>
          </a:xfrm>
          <a:prstGeom prst="bentUp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Bent Up Arrow 61">
            <a:extLst>
              <a:ext uri="{FF2B5EF4-FFF2-40B4-BE49-F238E27FC236}">
                <a16:creationId xmlns:a16="http://schemas.microsoft.com/office/drawing/2014/main" id="{ECE301E5-37C2-17BD-08A3-539A2B68E5AC}"/>
              </a:ext>
            </a:extLst>
          </p:cNvPr>
          <p:cNvSpPr/>
          <p:nvPr/>
        </p:nvSpPr>
        <p:spPr>
          <a:xfrm rot="5400000">
            <a:off x="4284249" y="3129150"/>
            <a:ext cx="369094" cy="317500"/>
          </a:xfrm>
          <a:prstGeom prst="bentUp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Bent Up Arrow 62">
            <a:extLst>
              <a:ext uri="{FF2B5EF4-FFF2-40B4-BE49-F238E27FC236}">
                <a16:creationId xmlns:a16="http://schemas.microsoft.com/office/drawing/2014/main" id="{03F81466-984B-4968-EF17-6BB21FC86862}"/>
              </a:ext>
            </a:extLst>
          </p:cNvPr>
          <p:cNvSpPr/>
          <p:nvPr/>
        </p:nvSpPr>
        <p:spPr>
          <a:xfrm rot="5400000">
            <a:off x="4681511" y="3967350"/>
            <a:ext cx="369094" cy="317500"/>
          </a:xfrm>
          <a:prstGeom prst="bentUp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Bent Up Arrow 63">
            <a:extLst>
              <a:ext uri="{FF2B5EF4-FFF2-40B4-BE49-F238E27FC236}">
                <a16:creationId xmlns:a16="http://schemas.microsoft.com/office/drawing/2014/main" id="{8D1F1550-D671-014D-D034-4A7AE654DF49}"/>
              </a:ext>
            </a:extLst>
          </p:cNvPr>
          <p:cNvSpPr/>
          <p:nvPr/>
        </p:nvSpPr>
        <p:spPr>
          <a:xfrm rot="5400000">
            <a:off x="5048675" y="4766411"/>
            <a:ext cx="369094" cy="317500"/>
          </a:xfrm>
          <a:prstGeom prst="bentUp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83BBBAAE-F51F-F1E0-2B22-ABC1E0959763}"/>
              </a:ext>
            </a:extLst>
          </p:cNvPr>
          <p:cNvSpPr txBox="1">
            <a:spLocks/>
          </p:cNvSpPr>
          <p:nvPr/>
        </p:nvSpPr>
        <p:spPr>
          <a:xfrm>
            <a:off x="401347" y="2252453"/>
            <a:ext cx="3520044" cy="22802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steering group selection</a:t>
            </a:r>
          </a:p>
        </p:txBody>
      </p:sp>
      <p:pic>
        <p:nvPicPr>
          <p:cNvPr id="2" name="Delegation summary 3.mp3">
            <a:hlinkClick r:id="" action="ppaction://media"/>
            <a:extLst>
              <a:ext uri="{FF2B5EF4-FFF2-40B4-BE49-F238E27FC236}">
                <a16:creationId xmlns:a16="http://schemas.microsoft.com/office/drawing/2014/main" id="{D6380E6E-CCB5-35AE-7218-7E071725C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323" y="4117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A8AA49-790C-CDB2-493F-6F919CF8EF8C}"/>
              </a:ext>
            </a:extLst>
          </p:cNvPr>
          <p:cNvSpPr txBox="1"/>
          <p:nvPr/>
        </p:nvSpPr>
        <p:spPr>
          <a:xfrm>
            <a:off x="10961077" y="9847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3B0C6B-3460-5ECB-4DD2-C59921CE3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340122"/>
              </p:ext>
            </p:extLst>
          </p:nvPr>
        </p:nvGraphicFramePr>
        <p:xfrm>
          <a:off x="2872180" y="1577114"/>
          <a:ext cx="7021120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2967AB8-B6B5-BADE-DD86-D3B42BF25892}"/>
              </a:ext>
            </a:extLst>
          </p:cNvPr>
          <p:cNvSpPr txBox="1">
            <a:spLocks/>
          </p:cNvSpPr>
          <p:nvPr/>
        </p:nvSpPr>
        <p:spPr>
          <a:xfrm>
            <a:off x="453230" y="822325"/>
            <a:ext cx="9688297" cy="118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Delegation – keeping the person at the </a:t>
            </a:r>
            <a:r>
              <a:rPr lang="en-US" b="1" dirty="0" err="1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elegation summary 4.mp3">
            <a:hlinkClick r:id="" action="ppaction://media"/>
            <a:extLst>
              <a:ext uri="{FF2B5EF4-FFF2-40B4-BE49-F238E27FC236}">
                <a16:creationId xmlns:a16="http://schemas.microsoft.com/office/drawing/2014/main" id="{36F8E4C6-A64F-6CF7-CA59-AB47D4EE5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7020" y="4703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EAEB56-56BE-41D7-99F2-C5FA93348B4F}"/>
              </a:ext>
            </a:extLst>
          </p:cNvPr>
          <p:cNvSpPr/>
          <p:nvPr/>
        </p:nvSpPr>
        <p:spPr>
          <a:xfrm>
            <a:off x="1270000" y="2616200"/>
            <a:ext cx="1625600" cy="1625600"/>
          </a:xfrm>
          <a:prstGeom prst="round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F880F6-2295-0586-F70D-6A197564A8B1}"/>
              </a:ext>
            </a:extLst>
          </p:cNvPr>
          <p:cNvSpPr txBox="1"/>
          <p:nvPr/>
        </p:nvSpPr>
        <p:spPr>
          <a:xfrm>
            <a:off x="1270000" y="450850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1DC871-117B-AAFA-30AB-6854BA922BE8}"/>
              </a:ext>
            </a:extLst>
          </p:cNvPr>
          <p:cNvSpPr/>
          <p:nvPr/>
        </p:nvSpPr>
        <p:spPr>
          <a:xfrm>
            <a:off x="3187700" y="2616200"/>
            <a:ext cx="1625600" cy="1625600"/>
          </a:xfrm>
          <a:prstGeom prst="roundRect">
            <a:avLst/>
          </a:prstGeom>
          <a:solidFill>
            <a:srgbClr val="B200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94876-81B7-CCB0-1415-57B4A4E961B5}"/>
              </a:ext>
            </a:extLst>
          </p:cNvPr>
          <p:cNvSpPr txBox="1"/>
          <p:nvPr/>
        </p:nvSpPr>
        <p:spPr>
          <a:xfrm>
            <a:off x="3187700" y="450850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E943C38-8A60-188E-570F-112F0CD04147}"/>
              </a:ext>
            </a:extLst>
          </p:cNvPr>
          <p:cNvSpPr/>
          <p:nvPr/>
        </p:nvSpPr>
        <p:spPr>
          <a:xfrm>
            <a:off x="5143500" y="2616200"/>
            <a:ext cx="1625600" cy="1625600"/>
          </a:xfrm>
          <a:prstGeom prst="roundRect">
            <a:avLst/>
          </a:prstGeom>
          <a:solidFill>
            <a:srgbClr val="20A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532A3-5101-BCA5-2051-CDDA52D5DD21}"/>
              </a:ext>
            </a:extLst>
          </p:cNvPr>
          <p:cNvSpPr txBox="1"/>
          <p:nvPr/>
        </p:nvSpPr>
        <p:spPr>
          <a:xfrm>
            <a:off x="5143500" y="450850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267925-CF96-AF99-BC34-F8FB1412B9B7}"/>
              </a:ext>
            </a:extLst>
          </p:cNvPr>
          <p:cNvSpPr/>
          <p:nvPr/>
        </p:nvSpPr>
        <p:spPr>
          <a:xfrm>
            <a:off x="7086600" y="2616200"/>
            <a:ext cx="1625600" cy="1625600"/>
          </a:xfrm>
          <a:prstGeom prst="roundRect">
            <a:avLst/>
          </a:prstGeom>
          <a:solidFill>
            <a:srgbClr val="008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7FAF15-AB3D-AA43-AFC6-4F93B71F3E04}"/>
              </a:ext>
            </a:extLst>
          </p:cNvPr>
          <p:cNvSpPr txBox="1"/>
          <p:nvPr/>
        </p:nvSpPr>
        <p:spPr>
          <a:xfrm>
            <a:off x="7086600" y="450850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933E7E-9FDF-80CC-CBF0-D0A39C144F2E}"/>
              </a:ext>
            </a:extLst>
          </p:cNvPr>
          <p:cNvSpPr/>
          <p:nvPr/>
        </p:nvSpPr>
        <p:spPr>
          <a:xfrm>
            <a:off x="9055100" y="2616200"/>
            <a:ext cx="1625600" cy="1625600"/>
          </a:xfrm>
          <a:prstGeom prst="round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8AC2E3-4015-D31F-59BB-C87705D19EE1}"/>
              </a:ext>
            </a:extLst>
          </p:cNvPr>
          <p:cNvSpPr txBox="1"/>
          <p:nvPr/>
        </p:nvSpPr>
        <p:spPr>
          <a:xfrm>
            <a:off x="8839200" y="4483100"/>
            <a:ext cx="20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it meaningful?</a:t>
            </a:r>
          </a:p>
        </p:txBody>
      </p:sp>
      <p:pic>
        <p:nvPicPr>
          <p:cNvPr id="21" name="Picture 20" descr="A picture containing circle, black, graphics, black and white&#10;&#10;Description automatically generated">
            <a:extLst>
              <a:ext uri="{FF2B5EF4-FFF2-40B4-BE49-F238E27FC236}">
                <a16:creationId xmlns:a16="http://schemas.microsoft.com/office/drawing/2014/main" id="{E79F6A63-5E76-4222-0848-D29E0221C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260" y="2761134"/>
            <a:ext cx="1403080" cy="1335732"/>
          </a:xfrm>
          <a:prstGeom prst="rect">
            <a:avLst/>
          </a:prstGeom>
        </p:spPr>
      </p:pic>
      <p:pic>
        <p:nvPicPr>
          <p:cNvPr id="23" name="Picture 22" descr="A white question mark on a black background&#10;&#10;Description automatically generated">
            <a:extLst>
              <a:ext uri="{FF2B5EF4-FFF2-40B4-BE49-F238E27FC236}">
                <a16:creationId xmlns:a16="http://schemas.microsoft.com/office/drawing/2014/main" id="{4734A183-4917-2428-9FC8-39AF08861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230" y="2819134"/>
            <a:ext cx="1336540" cy="1277732"/>
          </a:xfrm>
          <a:prstGeom prst="rect">
            <a:avLst/>
          </a:prstGeom>
        </p:spPr>
      </p:pic>
      <p:pic>
        <p:nvPicPr>
          <p:cNvPr id="25" name="Picture 24" descr="A white line drawing of a paper&#10;&#10;Description automatically generated with low confidence">
            <a:extLst>
              <a:ext uri="{FF2B5EF4-FFF2-40B4-BE49-F238E27FC236}">
                <a16:creationId xmlns:a16="http://schemas.microsoft.com/office/drawing/2014/main" id="{E8210FC5-B577-16DB-9B43-3846F1FAD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200" y="2730234"/>
            <a:ext cx="1422400" cy="1359815"/>
          </a:xfrm>
          <a:prstGeom prst="rect">
            <a:avLst/>
          </a:prstGeom>
        </p:spPr>
      </p:pic>
      <p:pic>
        <p:nvPicPr>
          <p:cNvPr id="29" name="Picture 28" descr="A picture containing logo, symbol, font, design&#10;&#10;Description automatically generated">
            <a:extLst>
              <a:ext uri="{FF2B5EF4-FFF2-40B4-BE49-F238E27FC236}">
                <a16:creationId xmlns:a16="http://schemas.microsoft.com/office/drawing/2014/main" id="{58196F87-7470-5508-FBEE-25A56BEBE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258" y="2692267"/>
            <a:ext cx="1608683" cy="1531466"/>
          </a:xfrm>
          <a:prstGeom prst="rect">
            <a:avLst/>
          </a:prstGeom>
        </p:spPr>
      </p:pic>
      <p:pic>
        <p:nvPicPr>
          <p:cNvPr id="33" name="Picture 32" descr="A picture containing logo, symbol, font, graphics&#10;&#10;Description automatically generated">
            <a:extLst>
              <a:ext uri="{FF2B5EF4-FFF2-40B4-BE49-F238E27FC236}">
                <a16:creationId xmlns:a16="http://schemas.microsoft.com/office/drawing/2014/main" id="{C604A62B-AB2F-68DA-944A-CA10FD303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571" y="2788431"/>
            <a:ext cx="1406657" cy="1339137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BDF07CE7-E598-B835-B275-19CAFF2846AB}"/>
              </a:ext>
            </a:extLst>
          </p:cNvPr>
          <p:cNvSpPr txBox="1">
            <a:spLocks/>
          </p:cNvSpPr>
          <p:nvPr/>
        </p:nvSpPr>
        <p:spPr>
          <a:xfrm>
            <a:off x="453230" y="822325"/>
            <a:ext cx="9688297" cy="118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engagement – a key factor which is often missed</a:t>
            </a:r>
          </a:p>
        </p:txBody>
      </p:sp>
      <p:pic>
        <p:nvPicPr>
          <p:cNvPr id="2" name="Delegation summary 5.mp3">
            <a:hlinkClick r:id="" action="ppaction://media"/>
            <a:extLst>
              <a:ext uri="{FF2B5EF4-FFF2-40B4-BE49-F238E27FC236}">
                <a16:creationId xmlns:a16="http://schemas.microsoft.com/office/drawing/2014/main" id="{1932C982-C90E-A0A7-65E9-8DDE6D70D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8200" y="48985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06E7-4ACB-5E74-3EDA-D3F90ADB4A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044" y="2377886"/>
            <a:ext cx="5767956" cy="2728912"/>
          </a:xfrm>
          <a:effectLst>
            <a:softEdge rad="5821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Enthusiasm can overtake the need to collect evidence</a:t>
            </a:r>
          </a:p>
          <a:p>
            <a:pPr lvl="1">
              <a:buClr>
                <a:srgbClr val="005EB8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Potential partners</a:t>
            </a:r>
          </a:p>
          <a:p>
            <a:pPr lvl="2">
              <a:buClr>
                <a:srgbClr val="E7E6E6"/>
              </a:buClr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lvl="2">
              <a:buClr>
                <a:srgbClr val="E7E6E6"/>
              </a:buClr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Public Health</a:t>
            </a:r>
          </a:p>
          <a:p>
            <a:pPr lvl="2">
              <a:buClr>
                <a:srgbClr val="E7E6E6"/>
              </a:buClr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Health Research</a:t>
            </a:r>
          </a:p>
          <a:p>
            <a:pPr lvl="2">
              <a:buClr>
                <a:srgbClr val="E7E6E6"/>
              </a:buClr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Academic Health Science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936AEF-6828-6836-9266-70E693CD389E}"/>
              </a:ext>
            </a:extLst>
          </p:cNvPr>
          <p:cNvSpPr txBox="1">
            <a:spLocks/>
          </p:cNvSpPr>
          <p:nvPr/>
        </p:nvSpPr>
        <p:spPr>
          <a:xfrm>
            <a:off x="453230" y="822325"/>
            <a:ext cx="10095027" cy="118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and assurance – essential to turn a pilot into business as usual</a:t>
            </a:r>
          </a:p>
        </p:txBody>
      </p:sp>
      <p:pic>
        <p:nvPicPr>
          <p:cNvPr id="6" name="Picture 5" descr="A picture containing human face, clothing, person, smile&#10;&#10;Description automatically generated">
            <a:extLst>
              <a:ext uri="{FF2B5EF4-FFF2-40B4-BE49-F238E27FC236}">
                <a16:creationId xmlns:a16="http://schemas.microsoft.com/office/drawing/2014/main" id="{EE5AEBD5-B5C4-DAC8-DA4F-FC75E2832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00" y="2171698"/>
            <a:ext cx="4978400" cy="3145444"/>
          </a:xfrm>
          <a:prstGeom prst="rect">
            <a:avLst/>
          </a:prstGeom>
        </p:spPr>
      </p:pic>
      <p:pic>
        <p:nvPicPr>
          <p:cNvPr id="2" name="Delegation summary 6.mp3">
            <a:hlinkClick r:id="" action="ppaction://media"/>
            <a:extLst>
              <a:ext uri="{FF2B5EF4-FFF2-40B4-BE49-F238E27FC236}">
                <a16:creationId xmlns:a16="http://schemas.microsoft.com/office/drawing/2014/main" id="{E5A9A7ED-A3FE-4FFC-951C-5051D4323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00" y="4504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98A85892E674FB1276068502D0146" ma:contentTypeVersion="19" ma:contentTypeDescription="Create a new document." ma:contentTypeScope="" ma:versionID="a63fcab13ccfbf2371066f2214b2794b">
  <xsd:schema xmlns:xsd="http://www.w3.org/2001/XMLSchema" xmlns:xs="http://www.w3.org/2001/XMLSchema" xmlns:p="http://schemas.microsoft.com/office/2006/metadata/properties" xmlns:ns1="http://schemas.microsoft.com/sharepoint/v3" xmlns:ns2="44ccd035-f28d-4601-a828-5a91c4cde5c4" xmlns:ns3="a0f7d661-22f8-46eb-b0fd-84d32385946e" targetNamespace="http://schemas.microsoft.com/office/2006/metadata/properties" ma:root="true" ma:fieldsID="9635d0dc43bcfc1eced98dddd949a1fb" ns1:_="" ns2:_="" ns3:_="">
    <xsd:import namespace="http://schemas.microsoft.com/sharepoint/v3"/>
    <xsd:import namespace="44ccd035-f28d-4601-a828-5a91c4cde5c4"/>
    <xsd:import namespace="a0f7d661-22f8-46eb-b0fd-84d3238594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ccd035-f28d-4601-a828-5a91c4cde5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3e0442-0aa8-451b-8352-edc6ece9c0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7d661-22f8-46eb-b0fd-84d3238594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0382f5b-935c-467a-8e06-80bba9d1a7a0}" ma:internalName="TaxCatchAll" ma:showField="CatchAllData" ma:web="a0f7d661-22f8-46eb-b0fd-84d3238594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46AF58-F0C6-456F-BA88-F9D07564F3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97F590-37B7-4CA8-A03D-1E2E27B09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4ccd035-f28d-4601-a828-5a91c4cde5c4"/>
    <ds:schemaRef ds:uri="a0f7d661-22f8-46eb-b0fd-84d3238594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392</Words>
  <Application>Microsoft Office PowerPoint</Application>
  <PresentationFormat>Widescreen</PresentationFormat>
  <Paragraphs>68</Paragraphs>
  <Slides>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 2013 - 2022</vt:lpstr>
      <vt:lpstr>Delegating healthcare activities toolkit</vt:lpstr>
      <vt:lpstr>Delegating healthcare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Delegating Healthcare Interventions</dc:title>
  <dc:creator>Melanie - Walnut Care</dc:creator>
  <cp:lastModifiedBy>Sarah Spurr</cp:lastModifiedBy>
  <cp:revision>25</cp:revision>
  <dcterms:created xsi:type="dcterms:W3CDTF">2023-01-10T12:30:49Z</dcterms:created>
  <dcterms:modified xsi:type="dcterms:W3CDTF">2023-06-20T09:45:28Z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194113b-ecba-4458-8e2e-fa038bf17a69_Enabled">
    <vt:lpwstr>true</vt:lpwstr>
  </property>
  <property fmtid="{D5CDD505-2E9C-101B-9397-08002B2CF9AE}" pid="3" name="MSIP_Label_f194113b-ecba-4458-8e2e-fa038bf17a69_SetDate">
    <vt:lpwstr>2023-02-06T15:01:24Z</vt:lpwstr>
  </property>
  <property fmtid="{D5CDD505-2E9C-101B-9397-08002B2CF9AE}" pid="4" name="MSIP_Label_f194113b-ecba-4458-8e2e-fa038bf17a69_Method">
    <vt:lpwstr>Standard</vt:lpwstr>
  </property>
  <property fmtid="{D5CDD505-2E9C-101B-9397-08002B2CF9AE}" pid="5" name="MSIP_Label_f194113b-ecba-4458-8e2e-fa038bf17a69_Name">
    <vt:lpwstr>Internal</vt:lpwstr>
  </property>
  <property fmtid="{D5CDD505-2E9C-101B-9397-08002B2CF9AE}" pid="6" name="MSIP_Label_f194113b-ecba-4458-8e2e-fa038bf17a69_SiteId">
    <vt:lpwstr>5c317017-415d-43e6-ada1-7668f9ad3f9f</vt:lpwstr>
  </property>
  <property fmtid="{D5CDD505-2E9C-101B-9397-08002B2CF9AE}" pid="7" name="MSIP_Label_f194113b-ecba-4458-8e2e-fa038bf17a69_ActionId">
    <vt:lpwstr>3c514314-b956-482b-b631-0e196395b716</vt:lpwstr>
  </property>
  <property fmtid="{D5CDD505-2E9C-101B-9397-08002B2CF9AE}" pid="8" name="MSIP_Label_f194113b-ecba-4458-8e2e-fa038bf17a69_ContentBits">
    <vt:lpwstr>0</vt:lpwstr>
  </property>
</Properties>
</file>