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717" r:id="rId5"/>
    <p:sldMasterId id="2147483691" r:id="rId6"/>
    <p:sldMasterId id="2147483686" r:id="rId7"/>
    <p:sldMasterId id="2147483682" r:id="rId8"/>
    <p:sldMasterId id="2147483684" r:id="rId9"/>
  </p:sldMasterIdLst>
  <p:notesMasterIdLst>
    <p:notesMasterId r:id="rId46"/>
  </p:notesMasterIdLst>
  <p:handoutMasterIdLst>
    <p:handoutMasterId r:id="rId47"/>
  </p:handoutMasterIdLst>
  <p:sldIdLst>
    <p:sldId id="257" r:id="rId10"/>
    <p:sldId id="258" r:id="rId11"/>
    <p:sldId id="259" r:id="rId12"/>
    <p:sldId id="260" r:id="rId13"/>
    <p:sldId id="262" r:id="rId14"/>
    <p:sldId id="263" r:id="rId15"/>
    <p:sldId id="264" r:id="rId16"/>
    <p:sldId id="265" r:id="rId17"/>
    <p:sldId id="266" r:id="rId18"/>
    <p:sldId id="267" r:id="rId19"/>
    <p:sldId id="268" r:id="rId20"/>
    <p:sldId id="269" r:id="rId21"/>
    <p:sldId id="271" r:id="rId22"/>
    <p:sldId id="270" r:id="rId23"/>
    <p:sldId id="272" r:id="rId24"/>
    <p:sldId id="273" r:id="rId25"/>
    <p:sldId id="274" r:id="rId26"/>
    <p:sldId id="275" r:id="rId27"/>
    <p:sldId id="276" r:id="rId28"/>
    <p:sldId id="277" r:id="rId29"/>
    <p:sldId id="278" r:id="rId30"/>
    <p:sldId id="279" r:id="rId31"/>
    <p:sldId id="281" r:id="rId32"/>
    <p:sldId id="282" r:id="rId33"/>
    <p:sldId id="283" r:id="rId34"/>
    <p:sldId id="284" r:id="rId35"/>
    <p:sldId id="285" r:id="rId36"/>
    <p:sldId id="287" r:id="rId37"/>
    <p:sldId id="289" r:id="rId38"/>
    <p:sldId id="290" r:id="rId39"/>
    <p:sldId id="291" r:id="rId40"/>
    <p:sldId id="292" r:id="rId41"/>
    <p:sldId id="293" r:id="rId42"/>
    <p:sldId id="294" r:id="rId43"/>
    <p:sldId id="295" r:id="rId44"/>
    <p:sldId id="296"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 Simons" initials="FS" lastIdx="3" clrIdx="0">
    <p:extLst>
      <p:ext uri="{19B8F6BF-5375-455C-9EA6-DF929625EA0E}">
        <p15:presenceInfo xmlns:p15="http://schemas.microsoft.com/office/powerpoint/2012/main" userId="S::fran.simons@skillsforcare.org.uk::2850918c-2d37-42f3-b01f-652f037da03d" providerId="AD"/>
      </p:ext>
    </p:extLst>
  </p:cmAuthor>
  <p:cmAuthor id="2" name="Juliet Green" initials="JG" lastIdx="31" clrIdx="1">
    <p:extLst>
      <p:ext uri="{19B8F6BF-5375-455C-9EA6-DF929625EA0E}">
        <p15:presenceInfo xmlns:p15="http://schemas.microsoft.com/office/powerpoint/2012/main" userId="S::juliet.green@skillsforcare.org.uk::72ad3bb9-ef0d-4629-b366-dd58d266c002" providerId="AD"/>
      </p:ext>
    </p:extLst>
  </p:cmAuthor>
  <p:cmAuthor id="3" name="Jill Croskell" initials="JC" lastIdx="6" clrIdx="2">
    <p:extLst>
      <p:ext uri="{19B8F6BF-5375-455C-9EA6-DF929625EA0E}">
        <p15:presenceInfo xmlns:p15="http://schemas.microsoft.com/office/powerpoint/2012/main" userId="S::jill.croskell@skillsforcare.org.uk::cbecb17c-f14d-4fe4-82f4-843463434305" providerId="AD"/>
      </p:ext>
    </p:extLst>
  </p:cmAuthor>
  <p:cmAuthor id="4" name="Holly Irwin" initials="HI" lastIdx="8" clrIdx="3">
    <p:extLst>
      <p:ext uri="{19B8F6BF-5375-455C-9EA6-DF929625EA0E}">
        <p15:presenceInfo xmlns:p15="http://schemas.microsoft.com/office/powerpoint/2012/main" userId="S::holly.irwin@skillsforcare.org.uk::1e9d338b-74a5-4df6-bbb5-3030d6c930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FFCC00"/>
    <a:srgbClr val="FFCCCC"/>
    <a:srgbClr val="FFFFCC"/>
    <a:srgbClr val="CCFFCC"/>
    <a:srgbClr val="CCCCFF"/>
    <a:srgbClr val="E87722"/>
    <a:srgbClr val="FFB81C"/>
    <a:srgbClr val="00A651"/>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1460" y="4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 Hopkins" userId="dc8e6e9b-98db-402e-890a-5b1c64b3f31e" providerId="ADAL" clId="{899E86D1-0C46-48AD-BF36-9A0FE80C090F}"/>
    <pc:docChg chg="modSld">
      <pc:chgData name="Edward Hopkins" userId="dc8e6e9b-98db-402e-890a-5b1c64b3f31e" providerId="ADAL" clId="{899E86D1-0C46-48AD-BF36-9A0FE80C090F}" dt="2022-08-12T08:45:07.863" v="2" actId="20577"/>
      <pc:docMkLst>
        <pc:docMk/>
      </pc:docMkLst>
      <pc:sldChg chg="modSp">
        <pc:chgData name="Edward Hopkins" userId="dc8e6e9b-98db-402e-890a-5b1c64b3f31e" providerId="ADAL" clId="{899E86D1-0C46-48AD-BF36-9A0FE80C090F}" dt="2022-08-12T08:44:19.792" v="0"/>
        <pc:sldMkLst>
          <pc:docMk/>
          <pc:sldMk cId="3205229154" sldId="258"/>
        </pc:sldMkLst>
        <pc:spChg chg="mod">
          <ac:chgData name="Edward Hopkins" userId="dc8e6e9b-98db-402e-890a-5b1c64b3f31e" providerId="ADAL" clId="{899E86D1-0C46-48AD-BF36-9A0FE80C090F}" dt="2022-08-12T08:44:19.792" v="0"/>
          <ac:spMkLst>
            <pc:docMk/>
            <pc:sldMk cId="3205229154" sldId="258"/>
            <ac:spMk id="3" creationId="{E423D767-9C57-6E8B-FCE7-43E914ED682E}"/>
          </ac:spMkLst>
        </pc:spChg>
        <pc:spChg chg="mod">
          <ac:chgData name="Edward Hopkins" userId="dc8e6e9b-98db-402e-890a-5b1c64b3f31e" providerId="ADAL" clId="{899E86D1-0C46-48AD-BF36-9A0FE80C090F}" dt="2022-08-12T08:44:19.792" v="0"/>
          <ac:spMkLst>
            <pc:docMk/>
            <pc:sldMk cId="3205229154" sldId="258"/>
            <ac:spMk id="4" creationId="{8F74CBBE-B700-A032-51EA-E62965953EF1}"/>
          </ac:spMkLst>
        </pc:spChg>
      </pc:sldChg>
      <pc:sldChg chg="modSp mod">
        <pc:chgData name="Edward Hopkins" userId="dc8e6e9b-98db-402e-890a-5b1c64b3f31e" providerId="ADAL" clId="{899E86D1-0C46-48AD-BF36-9A0FE80C090F}" dt="2022-08-12T08:45:07.863" v="2" actId="20577"/>
        <pc:sldMkLst>
          <pc:docMk/>
          <pc:sldMk cId="3419504852" sldId="293"/>
        </pc:sldMkLst>
        <pc:spChg chg="mod">
          <ac:chgData name="Edward Hopkins" userId="dc8e6e9b-98db-402e-890a-5b1c64b3f31e" providerId="ADAL" clId="{899E86D1-0C46-48AD-BF36-9A0FE80C090F}" dt="2022-08-12T08:45:07.863" v="2" actId="20577"/>
          <ac:spMkLst>
            <pc:docMk/>
            <pc:sldMk cId="3419504852" sldId="293"/>
            <ac:spMk id="6" creationId="{6944590C-5480-0793-DD0A-9AA0C56CEC48}"/>
          </ac:spMkLst>
        </pc:spChg>
      </pc:sldChg>
    </pc:docChg>
  </pc:docChgLst>
  <pc:docChgLst>
    <pc:chgData name="Margaret Sharpe" userId="S::margaret.sharpe@skillsforcare.org.uk::4191a132-42b3-4eb6-ac20-0e3d3c12c6bd" providerId="AD" clId="Web-{C144C1F1-6902-4B98-BC0C-2B5A45465B51}"/>
    <pc:docChg chg="mod modMainMaster">
      <pc:chgData name="Margaret Sharpe" userId="S::margaret.sharpe@skillsforcare.org.uk::4191a132-42b3-4eb6-ac20-0e3d3c12c6bd" providerId="AD" clId="Web-{C144C1F1-6902-4B98-BC0C-2B5A45465B51}" dt="2022-10-06T13:07:15.991" v="1" actId="33475"/>
      <pc:docMkLst>
        <pc:docMk/>
      </pc:docMkLst>
      <pc:sldMasterChg chg="addSp">
        <pc:chgData name="Margaret Sharpe" userId="S::margaret.sharpe@skillsforcare.org.uk::4191a132-42b3-4eb6-ac20-0e3d3c12c6bd" providerId="AD" clId="Web-{C144C1F1-6902-4B98-BC0C-2B5A45465B51}" dt="2022-10-06T13:07:15.991" v="0" actId="33475"/>
        <pc:sldMasterMkLst>
          <pc:docMk/>
          <pc:sldMasterMk cId="4112092999" sldId="2147483672"/>
        </pc:sldMasterMkLst>
        <pc:spChg chg="add">
          <ac:chgData name="Margaret Sharpe" userId="S::margaret.sharpe@skillsforcare.org.uk::4191a132-42b3-4eb6-ac20-0e3d3c12c6bd" providerId="AD" clId="Web-{C144C1F1-6902-4B98-BC0C-2B5A45465B51}" dt="2022-10-06T13:07:15.991" v="0" actId="33475"/>
          <ac:spMkLst>
            <pc:docMk/>
            <pc:sldMasterMk cId="4112092999" sldId="2147483672"/>
            <ac:spMk id="3" creationId="{5D1FEF3B-1716-4644-EB3A-19A73B6053F5}"/>
          </ac:spMkLst>
        </pc:spChg>
      </pc:sldMasterChg>
      <pc:sldMasterChg chg="addSp">
        <pc:chgData name="Margaret Sharpe" userId="S::margaret.sharpe@skillsforcare.org.uk::4191a132-42b3-4eb6-ac20-0e3d3c12c6bd" providerId="AD" clId="Web-{C144C1F1-6902-4B98-BC0C-2B5A45465B51}" dt="2022-10-06T13:07:15.991" v="0" actId="33475"/>
        <pc:sldMasterMkLst>
          <pc:docMk/>
          <pc:sldMasterMk cId="3444756830" sldId="2147483682"/>
        </pc:sldMasterMkLst>
        <pc:spChg chg="add">
          <ac:chgData name="Margaret Sharpe" userId="S::margaret.sharpe@skillsforcare.org.uk::4191a132-42b3-4eb6-ac20-0e3d3c12c6bd" providerId="AD" clId="Web-{C144C1F1-6902-4B98-BC0C-2B5A45465B51}" dt="2022-10-06T13:07:15.991" v="0" actId="33475"/>
          <ac:spMkLst>
            <pc:docMk/>
            <pc:sldMasterMk cId="3444756830" sldId="2147483682"/>
            <ac:spMk id="3" creationId="{F04B8853-08F9-36F4-77A6-B5350F7120B2}"/>
          </ac:spMkLst>
        </pc:spChg>
      </pc:sldMasterChg>
      <pc:sldMasterChg chg="addSp">
        <pc:chgData name="Margaret Sharpe" userId="S::margaret.sharpe@skillsforcare.org.uk::4191a132-42b3-4eb6-ac20-0e3d3c12c6bd" providerId="AD" clId="Web-{C144C1F1-6902-4B98-BC0C-2B5A45465B51}" dt="2022-10-06T13:07:15.991" v="0" actId="33475"/>
        <pc:sldMasterMkLst>
          <pc:docMk/>
          <pc:sldMasterMk cId="696758238" sldId="2147483684"/>
        </pc:sldMasterMkLst>
        <pc:spChg chg="add">
          <ac:chgData name="Margaret Sharpe" userId="S::margaret.sharpe@skillsforcare.org.uk::4191a132-42b3-4eb6-ac20-0e3d3c12c6bd" providerId="AD" clId="Web-{C144C1F1-6902-4B98-BC0C-2B5A45465B51}" dt="2022-10-06T13:07:15.991" v="0" actId="33475"/>
          <ac:spMkLst>
            <pc:docMk/>
            <pc:sldMasterMk cId="696758238" sldId="2147483684"/>
            <ac:spMk id="3" creationId="{B6A3962D-3C18-3060-F72B-95D420C3E092}"/>
          </ac:spMkLst>
        </pc:spChg>
      </pc:sldMasterChg>
      <pc:sldMasterChg chg="addSp">
        <pc:chgData name="Margaret Sharpe" userId="S::margaret.sharpe@skillsforcare.org.uk::4191a132-42b3-4eb6-ac20-0e3d3c12c6bd" providerId="AD" clId="Web-{C144C1F1-6902-4B98-BC0C-2B5A45465B51}" dt="2022-10-06T13:07:15.991" v="0" actId="33475"/>
        <pc:sldMasterMkLst>
          <pc:docMk/>
          <pc:sldMasterMk cId="718475917" sldId="2147483686"/>
        </pc:sldMasterMkLst>
        <pc:spChg chg="add">
          <ac:chgData name="Margaret Sharpe" userId="S::margaret.sharpe@skillsforcare.org.uk::4191a132-42b3-4eb6-ac20-0e3d3c12c6bd" providerId="AD" clId="Web-{C144C1F1-6902-4B98-BC0C-2B5A45465B51}" dt="2022-10-06T13:07:15.991" v="0" actId="33475"/>
          <ac:spMkLst>
            <pc:docMk/>
            <pc:sldMasterMk cId="718475917" sldId="2147483686"/>
            <ac:spMk id="3" creationId="{311E9B1F-244D-3A9C-02C0-F99F78CC6371}"/>
          </ac:spMkLst>
        </pc:spChg>
      </pc:sldMasterChg>
      <pc:sldMasterChg chg="addSp">
        <pc:chgData name="Margaret Sharpe" userId="S::margaret.sharpe@skillsforcare.org.uk::4191a132-42b3-4eb6-ac20-0e3d3c12c6bd" providerId="AD" clId="Web-{C144C1F1-6902-4B98-BC0C-2B5A45465B51}" dt="2022-10-06T13:07:15.991" v="0" actId="33475"/>
        <pc:sldMasterMkLst>
          <pc:docMk/>
          <pc:sldMasterMk cId="1612256413" sldId="2147483691"/>
        </pc:sldMasterMkLst>
        <pc:spChg chg="add">
          <ac:chgData name="Margaret Sharpe" userId="S::margaret.sharpe@skillsforcare.org.uk::4191a132-42b3-4eb6-ac20-0e3d3c12c6bd" providerId="AD" clId="Web-{C144C1F1-6902-4B98-BC0C-2B5A45465B51}" dt="2022-10-06T13:07:15.991" v="0" actId="33475"/>
          <ac:spMkLst>
            <pc:docMk/>
            <pc:sldMasterMk cId="1612256413" sldId="2147483691"/>
            <ac:spMk id="4" creationId="{D71E6531-5227-5D0F-4120-C367F322ECAA}"/>
          </ac:spMkLst>
        </pc:spChg>
      </pc:sldMasterChg>
      <pc:sldMasterChg chg="addSp">
        <pc:chgData name="Margaret Sharpe" userId="S::margaret.sharpe@skillsforcare.org.uk::4191a132-42b3-4eb6-ac20-0e3d3c12c6bd" providerId="AD" clId="Web-{C144C1F1-6902-4B98-BC0C-2B5A45465B51}" dt="2022-10-06T13:07:15.991" v="0" actId="33475"/>
        <pc:sldMasterMkLst>
          <pc:docMk/>
          <pc:sldMasterMk cId="3143382474" sldId="2147483717"/>
        </pc:sldMasterMkLst>
        <pc:spChg chg="add">
          <ac:chgData name="Margaret Sharpe" userId="S::margaret.sharpe@skillsforcare.org.uk::4191a132-42b3-4eb6-ac20-0e3d3c12c6bd" providerId="AD" clId="Web-{C144C1F1-6902-4B98-BC0C-2B5A45465B51}" dt="2022-10-06T13:07:15.991" v="0" actId="33475"/>
          <ac:spMkLst>
            <pc:docMk/>
            <pc:sldMasterMk cId="3143382474" sldId="2147483717"/>
            <ac:spMk id="3" creationId="{41292D5C-1B01-B3C1-95F7-E9B899BD6305}"/>
          </ac:spMkLst>
        </pc:spChg>
      </pc:sldMasterChg>
    </pc:docChg>
  </pc:docChgLst>
  <pc:docChgLst>
    <pc:chgData name="Edward Hopkins" userId="dc8e6e9b-98db-402e-890a-5b1c64b3f31e" providerId="ADAL" clId="{4013BA5A-9C5F-42B9-8071-6010DF11C51F}"/>
    <pc:docChg chg="modSld">
      <pc:chgData name="Edward Hopkins" userId="dc8e6e9b-98db-402e-890a-5b1c64b3f31e" providerId="ADAL" clId="{4013BA5A-9C5F-42B9-8071-6010DF11C51F}" dt="2022-10-19T11:09:17.307" v="7" actId="1076"/>
      <pc:docMkLst>
        <pc:docMk/>
      </pc:docMkLst>
      <pc:sldChg chg="modSp mod">
        <pc:chgData name="Edward Hopkins" userId="dc8e6e9b-98db-402e-890a-5b1c64b3f31e" providerId="ADAL" clId="{4013BA5A-9C5F-42B9-8071-6010DF11C51F}" dt="2022-10-19T11:09:17.307" v="7" actId="1076"/>
        <pc:sldMkLst>
          <pc:docMk/>
          <pc:sldMk cId="2972977759" sldId="267"/>
        </pc:sldMkLst>
        <pc:spChg chg="mod">
          <ac:chgData name="Edward Hopkins" userId="dc8e6e9b-98db-402e-890a-5b1c64b3f31e" providerId="ADAL" clId="{4013BA5A-9C5F-42B9-8071-6010DF11C51F}" dt="2022-10-19T11:09:09.686" v="4" actId="6549"/>
          <ac:spMkLst>
            <pc:docMk/>
            <pc:sldMk cId="2972977759" sldId="267"/>
            <ac:spMk id="10" creationId="{9F0F6ED8-3C81-F6EF-6BE1-3042B52CDAF9}"/>
          </ac:spMkLst>
        </pc:spChg>
        <pc:spChg chg="mod">
          <ac:chgData name="Edward Hopkins" userId="dc8e6e9b-98db-402e-890a-5b1c64b3f31e" providerId="ADAL" clId="{4013BA5A-9C5F-42B9-8071-6010DF11C51F}" dt="2022-10-19T11:09:13.564" v="6" actId="6549"/>
          <ac:spMkLst>
            <pc:docMk/>
            <pc:sldMk cId="2972977759" sldId="267"/>
            <ac:spMk id="11" creationId="{CDE55A82-8CE2-2F1B-F51B-3DB6442641C7}"/>
          </ac:spMkLst>
        </pc:spChg>
        <pc:picChg chg="mod">
          <ac:chgData name="Edward Hopkins" userId="dc8e6e9b-98db-402e-890a-5b1c64b3f31e" providerId="ADAL" clId="{4013BA5A-9C5F-42B9-8071-6010DF11C51F}" dt="2022-10-19T11:09:17.307" v="7" actId="1076"/>
          <ac:picMkLst>
            <pc:docMk/>
            <pc:sldMk cId="2972977759" sldId="267"/>
            <ac:picMk id="14" creationId="{0EC581E2-6FC1-F9C6-134B-93CF12C137D7}"/>
          </ac:picMkLst>
        </pc:picChg>
      </pc:sldChg>
    </pc:docChg>
  </pc:docChgLst>
  <pc:docChgLst>
    <pc:chgData name="Edward Hopkins" userId="dc8e6e9b-98db-402e-890a-5b1c64b3f31e" providerId="ADAL" clId="{843FDC31-EAAB-4E19-9EC5-61387D677B7E}"/>
    <pc:docChg chg="modSld">
      <pc:chgData name="Edward Hopkins" userId="dc8e6e9b-98db-402e-890a-5b1c64b3f31e" providerId="ADAL" clId="{843FDC31-EAAB-4E19-9EC5-61387D677B7E}" dt="2022-08-12T08:41:55.856" v="10" actId="20577"/>
      <pc:docMkLst>
        <pc:docMk/>
      </pc:docMkLst>
      <pc:sldChg chg="modSp mod">
        <pc:chgData name="Edward Hopkins" userId="dc8e6e9b-98db-402e-890a-5b1c64b3f31e" providerId="ADAL" clId="{843FDC31-EAAB-4E19-9EC5-61387D677B7E}" dt="2022-08-12T08:41:55.856" v="10" actId="20577"/>
        <pc:sldMkLst>
          <pc:docMk/>
          <pc:sldMk cId="3613774686" sldId="257"/>
        </pc:sldMkLst>
        <pc:spChg chg="mod">
          <ac:chgData name="Edward Hopkins" userId="dc8e6e9b-98db-402e-890a-5b1c64b3f31e" providerId="ADAL" clId="{843FDC31-EAAB-4E19-9EC5-61387D677B7E}" dt="2022-08-12T08:41:55.856" v="10" actId="20577"/>
          <ac:spMkLst>
            <pc:docMk/>
            <pc:sldMk cId="3613774686" sldId="257"/>
            <ac:spMk id="3" creationId="{A497B231-FE2E-F390-1221-80257B89FBE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10D1C5-C611-6044-ADE7-20462F95D6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C678EB7-8683-3D4A-B257-9724A20B80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3CB820-A449-A448-B1AD-1FAD9D18D087}" type="datetimeFigureOut">
              <a:rPr lang="en-GB" smtClean="0"/>
              <a:t>19/10/2022</a:t>
            </a:fld>
            <a:endParaRPr lang="en-GB"/>
          </a:p>
        </p:txBody>
      </p:sp>
      <p:sp>
        <p:nvSpPr>
          <p:cNvPr id="4" name="Footer Placeholder 3">
            <a:extLst>
              <a:ext uri="{FF2B5EF4-FFF2-40B4-BE49-F238E27FC236}">
                <a16:creationId xmlns:a16="http://schemas.microsoft.com/office/drawing/2014/main" id="{6B0332AA-E1A7-E148-9409-B1201AB906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A609170-FEDA-1D42-9A85-9C75F30CC5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408056-F800-D243-93C1-74005A17F04A}" type="slidenum">
              <a:rPr lang="en-GB" smtClean="0"/>
              <a:t>‹#›</a:t>
            </a:fld>
            <a:endParaRPr lang="en-GB"/>
          </a:p>
        </p:txBody>
      </p:sp>
    </p:spTree>
    <p:extLst>
      <p:ext uri="{BB962C8B-B14F-4D97-AF65-F5344CB8AC3E}">
        <p14:creationId xmlns:p14="http://schemas.microsoft.com/office/powerpoint/2010/main" val="3063004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E30D2-496F-4335-94FD-7CD205B40B2C}" type="datetimeFigureOut">
              <a:rPr lang="en-GB" smtClean="0"/>
              <a:t>19/10/2022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B467E-689E-4776-8297-2FB7C7A995D4}" type="slidenum">
              <a:rPr lang="en-GB" smtClean="0"/>
              <a:t>‹#›</a:t>
            </a:fld>
            <a:endParaRPr lang="en-GB"/>
          </a:p>
        </p:txBody>
      </p:sp>
    </p:spTree>
    <p:extLst>
      <p:ext uri="{BB962C8B-B14F-4D97-AF65-F5344CB8AC3E}">
        <p14:creationId xmlns:p14="http://schemas.microsoft.com/office/powerpoint/2010/main" val="2962012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1</a:t>
            </a:fld>
            <a:endParaRPr lang="en-GB"/>
          </a:p>
        </p:txBody>
      </p:sp>
    </p:spTree>
    <p:extLst>
      <p:ext uri="{BB962C8B-B14F-4D97-AF65-F5344CB8AC3E}">
        <p14:creationId xmlns:p14="http://schemas.microsoft.com/office/powerpoint/2010/main" val="2392703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13</a:t>
            </a:fld>
            <a:endParaRPr lang="en-GB"/>
          </a:p>
        </p:txBody>
      </p:sp>
    </p:spTree>
    <p:extLst>
      <p:ext uri="{BB962C8B-B14F-4D97-AF65-F5344CB8AC3E}">
        <p14:creationId xmlns:p14="http://schemas.microsoft.com/office/powerpoint/2010/main" val="2755471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14</a:t>
            </a:fld>
            <a:endParaRPr lang="en-GB"/>
          </a:p>
        </p:txBody>
      </p:sp>
    </p:spTree>
    <p:extLst>
      <p:ext uri="{BB962C8B-B14F-4D97-AF65-F5344CB8AC3E}">
        <p14:creationId xmlns:p14="http://schemas.microsoft.com/office/powerpoint/2010/main" val="1670401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15</a:t>
            </a:fld>
            <a:endParaRPr lang="en-GB"/>
          </a:p>
        </p:txBody>
      </p:sp>
    </p:spTree>
    <p:extLst>
      <p:ext uri="{BB962C8B-B14F-4D97-AF65-F5344CB8AC3E}">
        <p14:creationId xmlns:p14="http://schemas.microsoft.com/office/powerpoint/2010/main" val="1163687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17</a:t>
            </a:fld>
            <a:endParaRPr lang="en-GB"/>
          </a:p>
        </p:txBody>
      </p:sp>
    </p:spTree>
    <p:extLst>
      <p:ext uri="{BB962C8B-B14F-4D97-AF65-F5344CB8AC3E}">
        <p14:creationId xmlns:p14="http://schemas.microsoft.com/office/powerpoint/2010/main" val="313113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22</a:t>
            </a:fld>
            <a:endParaRPr lang="en-GB"/>
          </a:p>
        </p:txBody>
      </p:sp>
    </p:spTree>
    <p:extLst>
      <p:ext uri="{BB962C8B-B14F-4D97-AF65-F5344CB8AC3E}">
        <p14:creationId xmlns:p14="http://schemas.microsoft.com/office/powerpoint/2010/main" val="2444545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23</a:t>
            </a:fld>
            <a:endParaRPr lang="en-GB"/>
          </a:p>
        </p:txBody>
      </p:sp>
    </p:spTree>
    <p:extLst>
      <p:ext uri="{BB962C8B-B14F-4D97-AF65-F5344CB8AC3E}">
        <p14:creationId xmlns:p14="http://schemas.microsoft.com/office/powerpoint/2010/main" val="440673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24</a:t>
            </a:fld>
            <a:endParaRPr lang="en-GB"/>
          </a:p>
        </p:txBody>
      </p:sp>
    </p:spTree>
    <p:extLst>
      <p:ext uri="{BB962C8B-B14F-4D97-AF65-F5344CB8AC3E}">
        <p14:creationId xmlns:p14="http://schemas.microsoft.com/office/powerpoint/2010/main" val="4051370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25</a:t>
            </a:fld>
            <a:endParaRPr lang="en-GB"/>
          </a:p>
        </p:txBody>
      </p:sp>
    </p:spTree>
    <p:extLst>
      <p:ext uri="{BB962C8B-B14F-4D97-AF65-F5344CB8AC3E}">
        <p14:creationId xmlns:p14="http://schemas.microsoft.com/office/powerpoint/2010/main" val="1352173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26</a:t>
            </a:fld>
            <a:endParaRPr lang="en-GB"/>
          </a:p>
        </p:txBody>
      </p:sp>
    </p:spTree>
    <p:extLst>
      <p:ext uri="{BB962C8B-B14F-4D97-AF65-F5344CB8AC3E}">
        <p14:creationId xmlns:p14="http://schemas.microsoft.com/office/powerpoint/2010/main" val="3114016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28</a:t>
            </a:fld>
            <a:endParaRPr lang="en-GB"/>
          </a:p>
        </p:txBody>
      </p:sp>
    </p:spTree>
    <p:extLst>
      <p:ext uri="{BB962C8B-B14F-4D97-AF65-F5344CB8AC3E}">
        <p14:creationId xmlns:p14="http://schemas.microsoft.com/office/powerpoint/2010/main" val="1933948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2</a:t>
            </a:fld>
            <a:endParaRPr lang="en-GB"/>
          </a:p>
        </p:txBody>
      </p:sp>
    </p:spTree>
    <p:extLst>
      <p:ext uri="{BB962C8B-B14F-4D97-AF65-F5344CB8AC3E}">
        <p14:creationId xmlns:p14="http://schemas.microsoft.com/office/powerpoint/2010/main" val="2740348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29</a:t>
            </a:fld>
            <a:endParaRPr lang="en-GB"/>
          </a:p>
        </p:txBody>
      </p:sp>
    </p:spTree>
    <p:extLst>
      <p:ext uri="{BB962C8B-B14F-4D97-AF65-F5344CB8AC3E}">
        <p14:creationId xmlns:p14="http://schemas.microsoft.com/office/powerpoint/2010/main" val="1594881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30</a:t>
            </a:fld>
            <a:endParaRPr lang="en-GB"/>
          </a:p>
        </p:txBody>
      </p:sp>
    </p:spTree>
    <p:extLst>
      <p:ext uri="{BB962C8B-B14F-4D97-AF65-F5344CB8AC3E}">
        <p14:creationId xmlns:p14="http://schemas.microsoft.com/office/powerpoint/2010/main" val="3423973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32</a:t>
            </a:fld>
            <a:endParaRPr lang="en-GB"/>
          </a:p>
        </p:txBody>
      </p:sp>
    </p:spTree>
    <p:extLst>
      <p:ext uri="{BB962C8B-B14F-4D97-AF65-F5344CB8AC3E}">
        <p14:creationId xmlns:p14="http://schemas.microsoft.com/office/powerpoint/2010/main" val="2262937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33</a:t>
            </a:fld>
            <a:endParaRPr lang="en-GB"/>
          </a:p>
        </p:txBody>
      </p:sp>
    </p:spTree>
    <p:extLst>
      <p:ext uri="{BB962C8B-B14F-4D97-AF65-F5344CB8AC3E}">
        <p14:creationId xmlns:p14="http://schemas.microsoft.com/office/powerpoint/2010/main" val="2656821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34</a:t>
            </a:fld>
            <a:endParaRPr lang="en-GB"/>
          </a:p>
        </p:txBody>
      </p:sp>
    </p:spTree>
    <p:extLst>
      <p:ext uri="{BB962C8B-B14F-4D97-AF65-F5344CB8AC3E}">
        <p14:creationId xmlns:p14="http://schemas.microsoft.com/office/powerpoint/2010/main" val="1098791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35</a:t>
            </a:fld>
            <a:endParaRPr lang="en-GB"/>
          </a:p>
        </p:txBody>
      </p:sp>
    </p:spTree>
    <p:extLst>
      <p:ext uri="{BB962C8B-B14F-4D97-AF65-F5344CB8AC3E}">
        <p14:creationId xmlns:p14="http://schemas.microsoft.com/office/powerpoint/2010/main" val="2190423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4</a:t>
            </a:fld>
            <a:endParaRPr lang="en-GB"/>
          </a:p>
        </p:txBody>
      </p:sp>
    </p:spTree>
    <p:extLst>
      <p:ext uri="{BB962C8B-B14F-4D97-AF65-F5344CB8AC3E}">
        <p14:creationId xmlns:p14="http://schemas.microsoft.com/office/powerpoint/2010/main" val="1079626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
            </a:r>
          </a:p>
        </p:txBody>
      </p:sp>
      <p:sp>
        <p:nvSpPr>
          <p:cNvPr id="4" name="Slide Number Placeholder 3"/>
          <p:cNvSpPr>
            <a:spLocks noGrp="1"/>
          </p:cNvSpPr>
          <p:nvPr>
            <p:ph type="sldNum" sz="quarter" idx="5"/>
          </p:nvPr>
        </p:nvSpPr>
        <p:spPr/>
        <p:txBody>
          <a:bodyPr/>
          <a:lstStyle/>
          <a:p>
            <a:fld id="{A5EB467E-689E-4776-8297-2FB7C7A995D4}" type="slidenum">
              <a:rPr lang="en-GB" smtClean="0"/>
              <a:t>7</a:t>
            </a:fld>
            <a:endParaRPr lang="en-GB"/>
          </a:p>
        </p:txBody>
      </p:sp>
    </p:spTree>
    <p:extLst>
      <p:ext uri="{BB962C8B-B14F-4D97-AF65-F5344CB8AC3E}">
        <p14:creationId xmlns:p14="http://schemas.microsoft.com/office/powerpoint/2010/main" val="3425051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8</a:t>
            </a:fld>
            <a:endParaRPr lang="en-GB"/>
          </a:p>
        </p:txBody>
      </p:sp>
    </p:spTree>
    <p:extLst>
      <p:ext uri="{BB962C8B-B14F-4D97-AF65-F5344CB8AC3E}">
        <p14:creationId xmlns:p14="http://schemas.microsoft.com/office/powerpoint/2010/main" val="1237590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9</a:t>
            </a:fld>
            <a:endParaRPr lang="en-GB"/>
          </a:p>
        </p:txBody>
      </p:sp>
    </p:spTree>
    <p:extLst>
      <p:ext uri="{BB962C8B-B14F-4D97-AF65-F5344CB8AC3E}">
        <p14:creationId xmlns:p14="http://schemas.microsoft.com/office/powerpoint/2010/main" val="191449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10</a:t>
            </a:fld>
            <a:endParaRPr lang="en-GB"/>
          </a:p>
        </p:txBody>
      </p:sp>
    </p:spTree>
    <p:extLst>
      <p:ext uri="{BB962C8B-B14F-4D97-AF65-F5344CB8AC3E}">
        <p14:creationId xmlns:p14="http://schemas.microsoft.com/office/powerpoint/2010/main" val="97350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11</a:t>
            </a:fld>
            <a:endParaRPr lang="en-GB"/>
          </a:p>
        </p:txBody>
      </p:sp>
    </p:spTree>
    <p:extLst>
      <p:ext uri="{BB962C8B-B14F-4D97-AF65-F5344CB8AC3E}">
        <p14:creationId xmlns:p14="http://schemas.microsoft.com/office/powerpoint/2010/main" val="4251081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12</a:t>
            </a:fld>
            <a:endParaRPr lang="en-GB"/>
          </a:p>
        </p:txBody>
      </p:sp>
    </p:spTree>
    <p:extLst>
      <p:ext uri="{BB962C8B-B14F-4D97-AF65-F5344CB8AC3E}">
        <p14:creationId xmlns:p14="http://schemas.microsoft.com/office/powerpoint/2010/main" val="33318076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4" name="Picture 3" descr="A group of people sitting next to a person&#10;&#10;Description automatically generated">
            <a:extLst>
              <a:ext uri="{FF2B5EF4-FFF2-40B4-BE49-F238E27FC236}">
                <a16:creationId xmlns:a16="http://schemas.microsoft.com/office/drawing/2014/main" id="{4AF7D064-3FD2-8042-877F-A1141B0F1A60}"/>
              </a:ext>
            </a:extLst>
          </p:cNvPr>
          <p:cNvPicPr>
            <a:picLocks noChangeAspect="1"/>
          </p:cNvPicPr>
          <p:nvPr userDrawn="1"/>
        </p:nvPicPr>
        <p:blipFill>
          <a:blip r:embed="rId2"/>
          <a:stretch>
            <a:fillRect/>
          </a:stretch>
        </p:blipFill>
        <p:spPr>
          <a:xfrm>
            <a:off x="0" y="3292838"/>
            <a:ext cx="9144000" cy="2984500"/>
          </a:xfrm>
          <a:prstGeom prst="rect">
            <a:avLst/>
          </a:prstGeom>
        </p:spPr>
      </p:pic>
    </p:spTree>
    <p:extLst>
      <p:ext uri="{BB962C8B-B14F-4D97-AF65-F5344CB8AC3E}">
        <p14:creationId xmlns:p14="http://schemas.microsoft.com/office/powerpoint/2010/main" val="30516474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107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slide 5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00A651"/>
                </a:solidFill>
              </a:defRPr>
            </a:lvl1pPr>
          </a:lstStyle>
          <a:p>
            <a:r>
              <a:rPr lang="en-GB"/>
              <a:t>Click to edit Master title style </a:t>
            </a:r>
            <a:endParaRPr lang="en-US"/>
          </a:p>
        </p:txBody>
      </p:sp>
    </p:spTree>
    <p:extLst>
      <p:ext uri="{BB962C8B-B14F-4D97-AF65-F5344CB8AC3E}">
        <p14:creationId xmlns:p14="http://schemas.microsoft.com/office/powerpoint/2010/main" val="63909747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title slide 6 (cherr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BA0C2F"/>
                </a:solidFill>
              </a:defRPr>
            </a:lvl1pPr>
          </a:lstStyle>
          <a:p>
            <a:r>
              <a:rPr lang="en-GB"/>
              <a:t>Click to edit Master title style </a:t>
            </a:r>
            <a:endParaRPr lang="en-US"/>
          </a:p>
        </p:txBody>
      </p:sp>
    </p:spTree>
    <p:extLst>
      <p:ext uri="{BB962C8B-B14F-4D97-AF65-F5344CB8AC3E}">
        <p14:creationId xmlns:p14="http://schemas.microsoft.com/office/powerpoint/2010/main" val="321671058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title slide 7 (oran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E87722"/>
                </a:solidFill>
              </a:defRPr>
            </a:lvl1pPr>
          </a:lstStyle>
          <a:p>
            <a:r>
              <a:rPr lang="en-GB"/>
              <a:t>Click to edit Master title style </a:t>
            </a:r>
            <a:endParaRPr lang="en-US"/>
          </a:p>
        </p:txBody>
      </p:sp>
    </p:spTree>
    <p:extLst>
      <p:ext uri="{BB962C8B-B14F-4D97-AF65-F5344CB8AC3E}">
        <p14:creationId xmlns:p14="http://schemas.microsoft.com/office/powerpoint/2010/main" val="303697862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itle 1">
            <a:extLst>
              <a:ext uri="{FF2B5EF4-FFF2-40B4-BE49-F238E27FC236}">
                <a16:creationId xmlns:a16="http://schemas.microsoft.com/office/drawing/2014/main" id="{E2CE2177-2335-D344-AC68-1E84A8463B3E}"/>
              </a:ext>
            </a:extLst>
          </p:cNvPr>
          <p:cNvSpPr>
            <a:spLocks noGrp="1"/>
          </p:cNvSpPr>
          <p:nvPr>
            <p:ph type="title" hasCustomPrompt="1"/>
          </p:nvPr>
        </p:nvSpPr>
        <p:spPr>
          <a:xfrm>
            <a:off x="367729" y="441327"/>
            <a:ext cx="7366964" cy="646811"/>
          </a:xfrm>
          <a:prstGeom prst="rect">
            <a:avLst/>
          </a:prstGeom>
          <a:noFill/>
          <a:ln w="12700">
            <a:noFill/>
          </a:ln>
        </p:spPr>
        <p:txBody>
          <a:bodyPr/>
          <a:lstStyle>
            <a:lvl1pPr>
              <a:defRPr sz="2700" b="1">
                <a:solidFill>
                  <a:srgbClr val="005EB8"/>
                </a:solidFill>
              </a:defRPr>
            </a:lvl1pPr>
          </a:lstStyle>
          <a:p>
            <a:r>
              <a:rPr lang="en-GB"/>
              <a:t>Click to edit Master title style  </a:t>
            </a:r>
            <a:endParaRPr lang="en-US"/>
          </a:p>
        </p:txBody>
      </p:sp>
      <p:sp>
        <p:nvSpPr>
          <p:cNvPr id="9" name="Text Placeholder 3">
            <a:extLst>
              <a:ext uri="{FF2B5EF4-FFF2-40B4-BE49-F238E27FC236}">
                <a16:creationId xmlns:a16="http://schemas.microsoft.com/office/drawing/2014/main" id="{B0AC26F6-B251-6C43-8652-E7DF249E7420}"/>
              </a:ext>
            </a:extLst>
          </p:cNvPr>
          <p:cNvSpPr>
            <a:spLocks noGrp="1"/>
          </p:cNvSpPr>
          <p:nvPr>
            <p:ph type="body" sz="quarter" idx="11"/>
          </p:nvPr>
        </p:nvSpPr>
        <p:spPr>
          <a:xfrm>
            <a:off x="367730" y="2145794"/>
            <a:ext cx="7366964" cy="3989830"/>
          </a:xfrm>
          <a:prstGeom prst="rect">
            <a:avLst/>
          </a:prstGeom>
        </p:spPr>
        <p:txBody>
          <a:bodyPr/>
          <a:lstStyle>
            <a:lvl1pPr marL="0" indent="0">
              <a:buClr>
                <a:srgbClr val="005EB8"/>
              </a:buClr>
              <a:buFont typeface="Wingdings" pitchFamily="2" charset="2"/>
              <a:buNone/>
              <a:defRPr sz="1800"/>
            </a:lvl1pPr>
            <a:lvl2pPr marL="514350" indent="-171450">
              <a:buClr>
                <a:srgbClr val="005EB8"/>
              </a:buClr>
              <a:buFont typeface="Wingdings" pitchFamily="2" charset="2"/>
              <a:buChar char="§"/>
              <a:defRPr sz="1500"/>
            </a:lvl2pPr>
            <a:lvl3pPr marL="857250" indent="-171450">
              <a:buClr>
                <a:srgbClr val="005EB8"/>
              </a:buClr>
              <a:buFont typeface="Wingdings" pitchFamily="2" charset="2"/>
              <a:buChar char="§"/>
              <a:defRPr sz="1350"/>
            </a:lvl3pPr>
            <a:lvl4pPr marL="1200150" indent="-171450">
              <a:buClr>
                <a:srgbClr val="005EB8"/>
              </a:buClr>
              <a:buFont typeface="Wingdings" pitchFamily="2" charset="2"/>
              <a:buChar char="§"/>
              <a:defRPr sz="1200"/>
            </a:lvl4pPr>
            <a:lvl5pPr marL="1543050" indent="-171450">
              <a:buClr>
                <a:srgbClr val="005EB8"/>
              </a:buClr>
              <a:buFont typeface="Wingdings" pitchFamily="2" charset="2"/>
              <a:buChar cha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87E9841E-C518-9249-ABAC-394235E0869B}"/>
              </a:ext>
            </a:extLst>
          </p:cNvPr>
          <p:cNvSpPr>
            <a:spLocks noGrp="1"/>
          </p:cNvSpPr>
          <p:nvPr>
            <p:ph type="body" sz="quarter" idx="12"/>
          </p:nvPr>
        </p:nvSpPr>
        <p:spPr>
          <a:xfrm>
            <a:off x="367729" y="1351028"/>
            <a:ext cx="7366964" cy="731837"/>
          </a:xfrm>
          <a:prstGeom prst="rect">
            <a:avLst/>
          </a:prstGeom>
        </p:spPr>
        <p:txBody>
          <a:bodyPr/>
          <a:lstStyle>
            <a:lvl1pPr marL="0" indent="0">
              <a:buClr>
                <a:srgbClr val="005EB8"/>
              </a:buClr>
              <a:buFont typeface="Wingdings" pitchFamily="2" charset="2"/>
              <a:buNone/>
              <a:defRPr>
                <a:solidFill>
                  <a:srgbClr val="E87722"/>
                </a:solidFill>
              </a:defRPr>
            </a:lvl1pPr>
            <a:lvl2pPr marL="514350" indent="-171450">
              <a:buClr>
                <a:srgbClr val="005EB8"/>
              </a:buClr>
              <a:buFont typeface="Wingdings" pitchFamily="2" charset="2"/>
              <a:buChar char="§"/>
              <a:defRPr/>
            </a:lvl2pPr>
            <a:lvl3pPr marL="857250" indent="-171450">
              <a:buClr>
                <a:srgbClr val="005EB8"/>
              </a:buClr>
              <a:buFont typeface="Wingdings" pitchFamily="2" charset="2"/>
              <a:buChar char="§"/>
              <a:defRPr/>
            </a:lvl3pPr>
            <a:lvl4pPr marL="1200150" indent="-171450">
              <a:buClr>
                <a:srgbClr val="005EB8"/>
              </a:buClr>
              <a:buFont typeface="Wingdings" pitchFamily="2" charset="2"/>
              <a:buChar char="§"/>
              <a:defRPr/>
            </a:lvl4pPr>
            <a:lvl5pPr marL="1543050" indent="-171450">
              <a:buClr>
                <a:srgbClr val="005EB8"/>
              </a:buClr>
              <a:buFont typeface="Wingdings" pitchFamily="2" charset="2"/>
              <a:buChar char="§"/>
              <a:defRPr/>
            </a:lvl5pPr>
          </a:lstStyle>
          <a:p>
            <a:pPr lvl="0"/>
            <a:r>
              <a:rPr lang="en-GB"/>
              <a:t>Click to edit Master text styles</a:t>
            </a:r>
          </a:p>
        </p:txBody>
      </p:sp>
      <p:pic>
        <p:nvPicPr>
          <p:cNvPr id="11" name="Picture 10">
            <a:extLst>
              <a:ext uri="{FF2B5EF4-FFF2-40B4-BE49-F238E27FC236}">
                <a16:creationId xmlns:a16="http://schemas.microsoft.com/office/drawing/2014/main" id="{7A84CAD6-8778-0E46-877A-6B50F8502ACA}"/>
              </a:ext>
            </a:extLst>
          </p:cNvPr>
          <p:cNvPicPr>
            <a:picLocks noChangeAspect="1"/>
          </p:cNvPicPr>
          <p:nvPr userDrawn="1"/>
        </p:nvPicPr>
        <p:blipFill>
          <a:blip r:embed="rId2"/>
          <a:srcRect/>
          <a:stretch/>
        </p:blipFill>
        <p:spPr>
          <a:xfrm>
            <a:off x="8091824" y="1609971"/>
            <a:ext cx="921243" cy="4614824"/>
          </a:xfrm>
          <a:prstGeom prst="rect">
            <a:avLst/>
          </a:prstGeom>
        </p:spPr>
      </p:pic>
    </p:spTree>
    <p:extLst>
      <p:ext uri="{BB962C8B-B14F-4D97-AF65-F5344CB8AC3E}">
        <p14:creationId xmlns:p14="http://schemas.microsoft.com/office/powerpoint/2010/main" val="3255067890"/>
      </p:ext>
    </p:extLst>
  </p:cSld>
  <p:clrMapOvr>
    <a:masterClrMapping/>
  </p:clrMapOvr>
  <p:extLst>
    <p:ext uri="{DCECCB84-F9BA-43D5-87BE-67443E8EF086}">
      <p15:sldGuideLst xmlns:p15="http://schemas.microsoft.com/office/powerpoint/2012/main">
        <p15:guide id="1" orient="horz" pos="2160">
          <p15:clr>
            <a:srgbClr val="FBAE40"/>
          </p15:clr>
        </p15:guide>
        <p15:guide id="2" pos="65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BE54896B-A414-1349-BED9-26A753E6AA1F}"/>
              </a:ext>
            </a:extLst>
          </p:cNvPr>
          <p:cNvSpPr>
            <a:spLocks noGrp="1"/>
          </p:cNvSpPr>
          <p:nvPr>
            <p:ph type="body" sz="quarter" idx="11"/>
          </p:nvPr>
        </p:nvSpPr>
        <p:spPr>
          <a:xfrm>
            <a:off x="367729" y="2145794"/>
            <a:ext cx="8307959"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itle 1">
            <a:extLst>
              <a:ext uri="{FF2B5EF4-FFF2-40B4-BE49-F238E27FC236}">
                <a16:creationId xmlns:a16="http://schemas.microsoft.com/office/drawing/2014/main" id="{DFA3CAE1-74FD-B74B-BAF7-282D3C9CEC70}"/>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7" name="Text Placeholder 9">
            <a:extLst>
              <a:ext uri="{FF2B5EF4-FFF2-40B4-BE49-F238E27FC236}">
                <a16:creationId xmlns:a16="http://schemas.microsoft.com/office/drawing/2014/main" id="{5F1C9E69-2546-444E-9903-F6030191E0A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spTree>
    <p:extLst>
      <p:ext uri="{BB962C8B-B14F-4D97-AF65-F5344CB8AC3E}">
        <p14:creationId xmlns:p14="http://schemas.microsoft.com/office/powerpoint/2010/main" val="264463487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9DA08A7-5006-D44A-8606-EF9C1B9C9B1F}"/>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9" name="Text Placeholder 3">
            <a:extLst>
              <a:ext uri="{FF2B5EF4-FFF2-40B4-BE49-F238E27FC236}">
                <a16:creationId xmlns:a16="http://schemas.microsoft.com/office/drawing/2014/main" id="{59292AD8-6A62-3B47-9311-49E1D04176BB}"/>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F1E82AAE-7D17-0541-83C3-1DC5C131B980}"/>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11" name="Picture 10">
            <a:extLst>
              <a:ext uri="{FF2B5EF4-FFF2-40B4-BE49-F238E27FC236}">
                <a16:creationId xmlns:a16="http://schemas.microsoft.com/office/drawing/2014/main" id="{9AB36D77-5D0C-9E47-8CE8-08CDCE82DC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69"/>
            <a:ext cx="1228324" cy="4614828"/>
          </a:xfrm>
          <a:prstGeom prst="rect">
            <a:avLst/>
          </a:prstGeom>
        </p:spPr>
      </p:pic>
    </p:spTree>
    <p:extLst>
      <p:ext uri="{BB962C8B-B14F-4D97-AF65-F5344CB8AC3E}">
        <p14:creationId xmlns:p14="http://schemas.microsoft.com/office/powerpoint/2010/main" val="144506250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slide 2 (plum)">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9DA08A7-5006-D44A-8606-EF9C1B9C9B1F}"/>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9" name="Text Placeholder 3">
            <a:extLst>
              <a:ext uri="{FF2B5EF4-FFF2-40B4-BE49-F238E27FC236}">
                <a16:creationId xmlns:a16="http://schemas.microsoft.com/office/drawing/2014/main" id="{59292AD8-6A62-3B47-9311-49E1D04176BB}"/>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A20067"/>
              </a:buClr>
              <a:buFont typeface="Wingdings" pitchFamily="2" charset="2"/>
              <a:buChar char="§"/>
              <a:defRPr sz="2400"/>
            </a:lvl1pPr>
            <a:lvl2pPr marL="685800" indent="-228600">
              <a:buClr>
                <a:srgbClr val="A20067"/>
              </a:buClr>
              <a:buFont typeface="Wingdings" pitchFamily="2" charset="2"/>
              <a:buChar char="§"/>
              <a:defRPr sz="2000"/>
            </a:lvl2pPr>
            <a:lvl3pPr marL="1143000" indent="-228600">
              <a:buClr>
                <a:srgbClr val="A20067"/>
              </a:buClr>
              <a:buFont typeface="Wingdings" pitchFamily="2" charset="2"/>
              <a:buChar char="§"/>
              <a:defRPr sz="1800"/>
            </a:lvl3pPr>
            <a:lvl4pPr marL="1600200" indent="-228600">
              <a:buClr>
                <a:srgbClr val="A20067"/>
              </a:buClr>
              <a:buFont typeface="Wingdings" pitchFamily="2" charset="2"/>
              <a:buChar char="§"/>
              <a:defRPr sz="1600"/>
            </a:lvl4pPr>
            <a:lvl5pPr marL="2057400" indent="-228600">
              <a:buClr>
                <a:srgbClr val="A20067"/>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F1E82AAE-7D17-0541-83C3-1DC5C131B980}"/>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A20067"/>
              </a:buClr>
              <a:buFont typeface="Wingdings" pitchFamily="2" charset="2"/>
              <a:buChar char="§"/>
              <a:defRPr>
                <a:solidFill>
                  <a:srgbClr val="A20067"/>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11" name="Picture 10">
            <a:extLst>
              <a:ext uri="{FF2B5EF4-FFF2-40B4-BE49-F238E27FC236}">
                <a16:creationId xmlns:a16="http://schemas.microsoft.com/office/drawing/2014/main" id="{9AB36D77-5D0C-9E47-8CE8-08CDCE82DC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71"/>
            <a:ext cx="1228324" cy="4614824"/>
          </a:xfrm>
          <a:prstGeom prst="rect">
            <a:avLst/>
          </a:prstGeom>
        </p:spPr>
      </p:pic>
    </p:spTree>
    <p:extLst>
      <p:ext uri="{BB962C8B-B14F-4D97-AF65-F5344CB8AC3E}">
        <p14:creationId xmlns:p14="http://schemas.microsoft.com/office/powerpoint/2010/main" val="337721877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slide 3 (tea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9DA08A7-5006-D44A-8606-EF9C1B9C9B1F}"/>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9" name="Text Placeholder 3">
            <a:extLst>
              <a:ext uri="{FF2B5EF4-FFF2-40B4-BE49-F238E27FC236}">
                <a16:creationId xmlns:a16="http://schemas.microsoft.com/office/drawing/2014/main" id="{59292AD8-6A62-3B47-9311-49E1D04176BB}"/>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8C95"/>
              </a:buClr>
              <a:buFont typeface="Wingdings" pitchFamily="2" charset="2"/>
              <a:buChar char="§"/>
              <a:defRPr sz="2400"/>
            </a:lvl1pPr>
            <a:lvl2pPr marL="685800" indent="-228600">
              <a:buClr>
                <a:srgbClr val="008C95"/>
              </a:buClr>
              <a:buFont typeface="Wingdings" pitchFamily="2" charset="2"/>
              <a:buChar char="§"/>
              <a:defRPr sz="2000"/>
            </a:lvl2pPr>
            <a:lvl3pPr marL="1143000" indent="-228600">
              <a:buClr>
                <a:srgbClr val="008C95"/>
              </a:buClr>
              <a:buFont typeface="Wingdings" pitchFamily="2" charset="2"/>
              <a:buChar char="§"/>
              <a:defRPr sz="1800"/>
            </a:lvl3pPr>
            <a:lvl4pPr marL="1600200" indent="-228600">
              <a:buClr>
                <a:srgbClr val="008C95"/>
              </a:buClr>
              <a:buFont typeface="Wingdings" pitchFamily="2" charset="2"/>
              <a:buChar char="§"/>
              <a:defRPr sz="1600"/>
            </a:lvl4pPr>
            <a:lvl5pPr marL="2057400" indent="-228600">
              <a:buClr>
                <a:srgbClr val="008C95"/>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F1E82AAE-7D17-0541-83C3-1DC5C131B980}"/>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8C95"/>
              </a:buClr>
              <a:buFont typeface="Wingdings" pitchFamily="2" charset="2"/>
              <a:buChar char="§"/>
              <a:defRPr>
                <a:solidFill>
                  <a:srgbClr val="008C95"/>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11" name="Picture 10">
            <a:extLst>
              <a:ext uri="{FF2B5EF4-FFF2-40B4-BE49-F238E27FC236}">
                <a16:creationId xmlns:a16="http://schemas.microsoft.com/office/drawing/2014/main" id="{9AB36D77-5D0C-9E47-8CE8-08CDCE82DC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71"/>
            <a:ext cx="1228324" cy="4614824"/>
          </a:xfrm>
          <a:prstGeom prst="rect">
            <a:avLst/>
          </a:prstGeom>
        </p:spPr>
      </p:pic>
    </p:spTree>
    <p:extLst>
      <p:ext uri="{BB962C8B-B14F-4D97-AF65-F5344CB8AC3E}">
        <p14:creationId xmlns:p14="http://schemas.microsoft.com/office/powerpoint/2010/main" val="290675211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slide 4 (viole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9DA08A7-5006-D44A-8606-EF9C1B9C9B1F}"/>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9" name="Text Placeholder 3">
            <a:extLst>
              <a:ext uri="{FF2B5EF4-FFF2-40B4-BE49-F238E27FC236}">
                <a16:creationId xmlns:a16="http://schemas.microsoft.com/office/drawing/2014/main" id="{59292AD8-6A62-3B47-9311-49E1D04176BB}"/>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330072"/>
              </a:buClr>
              <a:buFont typeface="Wingdings" pitchFamily="2" charset="2"/>
              <a:buChar char="§"/>
              <a:defRPr sz="2400"/>
            </a:lvl1pPr>
            <a:lvl2pPr marL="685800" indent="-228600">
              <a:buClr>
                <a:srgbClr val="330072"/>
              </a:buClr>
              <a:buFont typeface="Wingdings" pitchFamily="2" charset="2"/>
              <a:buChar char="§"/>
              <a:defRPr sz="2000"/>
            </a:lvl2pPr>
            <a:lvl3pPr marL="1143000" indent="-228600">
              <a:buClr>
                <a:srgbClr val="330072"/>
              </a:buClr>
              <a:buFont typeface="Wingdings" pitchFamily="2" charset="2"/>
              <a:buChar char="§"/>
              <a:defRPr sz="1800"/>
            </a:lvl3pPr>
            <a:lvl4pPr marL="1600200" indent="-228600">
              <a:buClr>
                <a:srgbClr val="330072"/>
              </a:buClr>
              <a:buFont typeface="Wingdings" pitchFamily="2" charset="2"/>
              <a:buChar char="§"/>
              <a:defRPr sz="1600"/>
            </a:lvl4pPr>
            <a:lvl5pPr marL="2057400" indent="-228600">
              <a:buClr>
                <a:srgbClr val="330072"/>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F1E82AAE-7D17-0541-83C3-1DC5C131B980}"/>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330072"/>
              </a:buClr>
              <a:buFont typeface="Wingdings" pitchFamily="2" charset="2"/>
              <a:buChar char="§"/>
              <a:defRPr>
                <a:solidFill>
                  <a:srgbClr val="330072"/>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11" name="Picture 10">
            <a:extLst>
              <a:ext uri="{FF2B5EF4-FFF2-40B4-BE49-F238E27FC236}">
                <a16:creationId xmlns:a16="http://schemas.microsoft.com/office/drawing/2014/main" id="{9AB36D77-5D0C-9E47-8CE8-08CDCE82DC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71"/>
            <a:ext cx="1228324" cy="4614824"/>
          </a:xfrm>
          <a:prstGeom prst="rect">
            <a:avLst/>
          </a:prstGeom>
        </p:spPr>
      </p:pic>
    </p:spTree>
    <p:extLst>
      <p:ext uri="{BB962C8B-B14F-4D97-AF65-F5344CB8AC3E}">
        <p14:creationId xmlns:p14="http://schemas.microsoft.com/office/powerpoint/2010/main" val="407743699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slide 5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9DA08A7-5006-D44A-8606-EF9C1B9C9B1F}"/>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9" name="Text Placeholder 3">
            <a:extLst>
              <a:ext uri="{FF2B5EF4-FFF2-40B4-BE49-F238E27FC236}">
                <a16:creationId xmlns:a16="http://schemas.microsoft.com/office/drawing/2014/main" id="{59292AD8-6A62-3B47-9311-49E1D04176BB}"/>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A651"/>
              </a:buClr>
              <a:buFont typeface="Wingdings" pitchFamily="2" charset="2"/>
              <a:buChar char="§"/>
              <a:defRPr sz="2400"/>
            </a:lvl1pPr>
            <a:lvl2pPr marL="685800" indent="-228600">
              <a:buClr>
                <a:srgbClr val="00A651"/>
              </a:buClr>
              <a:buFont typeface="Wingdings" pitchFamily="2" charset="2"/>
              <a:buChar char="§"/>
              <a:defRPr sz="2000"/>
            </a:lvl2pPr>
            <a:lvl3pPr marL="1143000" indent="-228600">
              <a:buClr>
                <a:srgbClr val="00A651"/>
              </a:buClr>
              <a:buFont typeface="Wingdings" pitchFamily="2" charset="2"/>
              <a:buChar char="§"/>
              <a:defRPr sz="1800"/>
            </a:lvl3pPr>
            <a:lvl4pPr marL="1600200" indent="-228600">
              <a:buClr>
                <a:srgbClr val="00A651"/>
              </a:buClr>
              <a:buFont typeface="Wingdings" pitchFamily="2" charset="2"/>
              <a:buChar char="§"/>
              <a:defRPr sz="1600"/>
            </a:lvl4pPr>
            <a:lvl5pPr marL="2057400" indent="-228600">
              <a:buClr>
                <a:srgbClr val="00A651"/>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F1E82AAE-7D17-0541-83C3-1DC5C131B980}"/>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A651"/>
              </a:buClr>
              <a:buFont typeface="Wingdings" pitchFamily="2" charset="2"/>
              <a:buChar char="§"/>
              <a:defRPr>
                <a:solidFill>
                  <a:srgbClr val="00A651"/>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11" name="Picture 10">
            <a:extLst>
              <a:ext uri="{FF2B5EF4-FFF2-40B4-BE49-F238E27FC236}">
                <a16:creationId xmlns:a16="http://schemas.microsoft.com/office/drawing/2014/main" id="{9AB36D77-5D0C-9E47-8CE8-08CDCE82DC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71"/>
            <a:ext cx="1228324" cy="4614824"/>
          </a:xfrm>
          <a:prstGeom prst="rect">
            <a:avLst/>
          </a:prstGeom>
        </p:spPr>
      </p:pic>
    </p:spTree>
    <p:extLst>
      <p:ext uri="{BB962C8B-B14F-4D97-AF65-F5344CB8AC3E}">
        <p14:creationId xmlns:p14="http://schemas.microsoft.com/office/powerpoint/2010/main" val="373129778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6" name="Picture 5">
            <a:extLst>
              <a:ext uri="{FF2B5EF4-FFF2-40B4-BE49-F238E27FC236}">
                <a16:creationId xmlns:a16="http://schemas.microsoft.com/office/drawing/2014/main" id="{38A4FE44-5611-764D-A6AE-AA87C019C28D}"/>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321056024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slide 5 (cherr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9DA08A7-5006-D44A-8606-EF9C1B9C9B1F}"/>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9" name="Text Placeholder 3">
            <a:extLst>
              <a:ext uri="{FF2B5EF4-FFF2-40B4-BE49-F238E27FC236}">
                <a16:creationId xmlns:a16="http://schemas.microsoft.com/office/drawing/2014/main" id="{59292AD8-6A62-3B47-9311-49E1D04176BB}"/>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BA0C2F"/>
              </a:buClr>
              <a:buFont typeface="Wingdings" pitchFamily="2" charset="2"/>
              <a:buChar char="§"/>
              <a:defRPr sz="2400"/>
            </a:lvl1pPr>
            <a:lvl2pPr marL="685800" indent="-228600">
              <a:buClr>
                <a:srgbClr val="BA0C2F"/>
              </a:buClr>
              <a:buFont typeface="Wingdings" pitchFamily="2" charset="2"/>
              <a:buChar char="§"/>
              <a:defRPr sz="2000"/>
            </a:lvl2pPr>
            <a:lvl3pPr marL="1143000" indent="-228600">
              <a:buClr>
                <a:srgbClr val="BA0C2F"/>
              </a:buClr>
              <a:buFont typeface="Wingdings" pitchFamily="2" charset="2"/>
              <a:buChar char="§"/>
              <a:defRPr sz="1800"/>
            </a:lvl3pPr>
            <a:lvl4pPr marL="1600200" indent="-228600">
              <a:buClr>
                <a:srgbClr val="BA0C2F"/>
              </a:buClr>
              <a:buFont typeface="Wingdings" pitchFamily="2" charset="2"/>
              <a:buChar char="§"/>
              <a:defRPr sz="1600"/>
            </a:lvl4pPr>
            <a:lvl5pPr marL="2057400" indent="-228600">
              <a:buClr>
                <a:srgbClr val="BA0C2F"/>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F1E82AAE-7D17-0541-83C3-1DC5C131B980}"/>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BA0C2F"/>
              </a:buClr>
              <a:buFont typeface="Wingdings" pitchFamily="2" charset="2"/>
              <a:buChar char="§"/>
              <a:defRPr>
                <a:solidFill>
                  <a:srgbClr val="BA0C2F"/>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11" name="Picture 10">
            <a:extLst>
              <a:ext uri="{FF2B5EF4-FFF2-40B4-BE49-F238E27FC236}">
                <a16:creationId xmlns:a16="http://schemas.microsoft.com/office/drawing/2014/main" id="{9AB36D77-5D0C-9E47-8CE8-08CDCE82DC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71"/>
            <a:ext cx="1228324" cy="4614824"/>
          </a:xfrm>
          <a:prstGeom prst="rect">
            <a:avLst/>
          </a:prstGeom>
        </p:spPr>
      </p:pic>
    </p:spTree>
    <p:extLst>
      <p:ext uri="{BB962C8B-B14F-4D97-AF65-F5344CB8AC3E}">
        <p14:creationId xmlns:p14="http://schemas.microsoft.com/office/powerpoint/2010/main" val="76493161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reers/young peo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1998BB-913A-A549-8D2B-4ED8DE9C0B2D}"/>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36FB1583-49B7-884D-8DA4-FEB371CB35F0}"/>
              </a:ext>
            </a:extLst>
          </p:cNvPr>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6" name="Text Placeholder 7">
            <a:extLst>
              <a:ext uri="{FF2B5EF4-FFF2-40B4-BE49-F238E27FC236}">
                <a16:creationId xmlns:a16="http://schemas.microsoft.com/office/drawing/2014/main" id="{0DBBB70A-3403-E54D-A71A-920BED978B30}"/>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8" name="Picture 7">
            <a:extLst>
              <a:ext uri="{FF2B5EF4-FFF2-40B4-BE49-F238E27FC236}">
                <a16:creationId xmlns:a16="http://schemas.microsoft.com/office/drawing/2014/main" id="{71227A66-0678-1C49-A37B-07FDED0ACB9D}"/>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1609351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vents/meeting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4AF7D064-3FD2-8042-877F-A1141B0F1A60}"/>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115362077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dividual employer (community/home car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6" name="Picture 5">
            <a:extLst>
              <a:ext uri="{FF2B5EF4-FFF2-40B4-BE49-F238E27FC236}">
                <a16:creationId xmlns:a16="http://schemas.microsoft.com/office/drawing/2014/main" id="{72A34AD5-D911-DD4C-BEF3-40C0975C1D70}"/>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211614808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and manag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1998BB-913A-A549-8D2B-4ED8DE9C0B2D}"/>
              </a:ext>
            </a:extLst>
          </p:cNvPr>
          <p:cNvSpPr/>
          <p:nvPr userDrawn="1"/>
        </p:nvSpPr>
        <p:spPr>
          <a:xfrm>
            <a:off x="0" y="6416675"/>
            <a:ext cx="9144000" cy="441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36FB1583-49B7-884D-8DA4-FEB371CB35F0}"/>
              </a:ext>
            </a:extLst>
          </p:cNvPr>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6" name="Text Placeholder 7">
            <a:extLst>
              <a:ext uri="{FF2B5EF4-FFF2-40B4-BE49-F238E27FC236}">
                <a16:creationId xmlns:a16="http://schemas.microsoft.com/office/drawing/2014/main" id="{0DBBB70A-3403-E54D-A71A-920BED978B30}"/>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E87722"/>
              </a:buClr>
              <a:buFont typeface="Wingdings" pitchFamily="2" charset="2"/>
              <a:buChar char="§"/>
              <a:defRPr>
                <a:solidFill>
                  <a:srgbClr val="E87722"/>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8" name="Picture 7">
            <a:extLst>
              <a:ext uri="{FF2B5EF4-FFF2-40B4-BE49-F238E27FC236}">
                <a16:creationId xmlns:a16="http://schemas.microsoft.com/office/drawing/2014/main" id="{7A8220DF-6815-BF40-A078-D5B22A5FD752}"/>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2196738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earning disability/autism">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1998BB-913A-A549-8D2B-4ED8DE9C0B2D}"/>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36FB1583-49B7-884D-8DA4-FEB371CB35F0}"/>
              </a:ext>
            </a:extLst>
          </p:cNvPr>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6" name="Text Placeholder 7">
            <a:extLst>
              <a:ext uri="{FF2B5EF4-FFF2-40B4-BE49-F238E27FC236}">
                <a16:creationId xmlns:a16="http://schemas.microsoft.com/office/drawing/2014/main" id="{0DBBB70A-3403-E54D-A71A-920BED978B30}"/>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8" name="Picture 7">
            <a:extLst>
              <a:ext uri="{FF2B5EF4-FFF2-40B4-BE49-F238E27FC236}">
                <a16:creationId xmlns:a16="http://schemas.microsoft.com/office/drawing/2014/main" id="{BD3B3786-9677-F243-9687-217339B3152C}"/>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1943647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rs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1998BB-913A-A549-8D2B-4ED8DE9C0B2D}"/>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36FB1583-49B7-884D-8DA4-FEB371CB35F0}"/>
              </a:ext>
            </a:extLst>
          </p:cNvPr>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6" name="Text Placeholder 7">
            <a:extLst>
              <a:ext uri="{FF2B5EF4-FFF2-40B4-BE49-F238E27FC236}">
                <a16:creationId xmlns:a16="http://schemas.microsoft.com/office/drawing/2014/main" id="{0DBBB70A-3403-E54D-A71A-920BED978B30}"/>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8" name="Picture 7">
            <a:extLst>
              <a:ext uri="{FF2B5EF4-FFF2-40B4-BE49-F238E27FC236}">
                <a16:creationId xmlns:a16="http://schemas.microsoft.com/office/drawing/2014/main" id="{7926098A-F4D7-2C45-B97D-DA9C5C9F343E}"/>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535577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ain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1998BB-913A-A549-8D2B-4ED8DE9C0B2D}"/>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36FB1583-49B7-884D-8DA4-FEB371CB35F0}"/>
              </a:ext>
            </a:extLst>
          </p:cNvPr>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6" name="Text Placeholder 7">
            <a:extLst>
              <a:ext uri="{FF2B5EF4-FFF2-40B4-BE49-F238E27FC236}">
                <a16:creationId xmlns:a16="http://schemas.microsoft.com/office/drawing/2014/main" id="{0DBBB70A-3403-E54D-A71A-920BED978B30}"/>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8" name="Picture 7">
            <a:extLst>
              <a:ext uri="{FF2B5EF4-FFF2-40B4-BE49-F238E27FC236}">
                <a16:creationId xmlns:a16="http://schemas.microsoft.com/office/drawing/2014/main" id="{AA701A7C-7DC4-A044-B817-A748BDFB96AF}"/>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468391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reers/young peo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descr="A screen shot of a person&#10;&#10;Description automatically generated">
            <a:extLst>
              <a:ext uri="{FF2B5EF4-FFF2-40B4-BE49-F238E27FC236}">
                <a16:creationId xmlns:a16="http://schemas.microsoft.com/office/drawing/2014/main" id="{B8DBDC8C-6B15-A949-B64C-3E5076958C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37800" y="1609969"/>
            <a:ext cx="1228325" cy="4614828"/>
          </a:xfrm>
          <a:prstGeom prst="rect">
            <a:avLst/>
          </a:prstGeom>
        </p:spPr>
      </p:pic>
    </p:spTree>
    <p:extLst>
      <p:ext uri="{BB962C8B-B14F-4D97-AF65-F5344CB8AC3E}">
        <p14:creationId xmlns:p14="http://schemas.microsoft.com/office/powerpoint/2010/main" val="2737435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vents/meeting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a:extLst>
              <a:ext uri="{FF2B5EF4-FFF2-40B4-BE49-F238E27FC236}">
                <a16:creationId xmlns:a16="http://schemas.microsoft.com/office/drawing/2014/main" id="{B8DBDC8C-6B15-A949-B64C-3E5076958C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69"/>
            <a:ext cx="1228324" cy="4614828"/>
          </a:xfrm>
          <a:prstGeom prst="rect">
            <a:avLst/>
          </a:prstGeom>
        </p:spPr>
      </p:pic>
    </p:spTree>
    <p:extLst>
      <p:ext uri="{BB962C8B-B14F-4D97-AF65-F5344CB8AC3E}">
        <p14:creationId xmlns:p14="http://schemas.microsoft.com/office/powerpoint/2010/main" val="3082425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7" name="Picture 6">
            <a:extLst>
              <a:ext uri="{FF2B5EF4-FFF2-40B4-BE49-F238E27FC236}">
                <a16:creationId xmlns:a16="http://schemas.microsoft.com/office/drawing/2014/main" id="{82E5A7EA-545A-4244-9686-0E869516DFFF}"/>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201856864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dividual employer (community/home ca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a:extLst>
              <a:ext uri="{FF2B5EF4-FFF2-40B4-BE49-F238E27FC236}">
                <a16:creationId xmlns:a16="http://schemas.microsoft.com/office/drawing/2014/main" id="{B8DBDC8C-6B15-A949-B64C-3E5076958C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69"/>
            <a:ext cx="1228324" cy="4614828"/>
          </a:xfrm>
          <a:prstGeom prst="rect">
            <a:avLst/>
          </a:prstGeom>
        </p:spPr>
      </p:pic>
    </p:spTree>
    <p:extLst>
      <p:ext uri="{BB962C8B-B14F-4D97-AF65-F5344CB8AC3E}">
        <p14:creationId xmlns:p14="http://schemas.microsoft.com/office/powerpoint/2010/main" val="1520343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adership and manag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E87722"/>
              </a:buClr>
              <a:buFont typeface="Wingdings" pitchFamily="2" charset="2"/>
              <a:buChar char="§"/>
              <a:defRPr>
                <a:solidFill>
                  <a:srgbClr val="E87722"/>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a:extLst>
              <a:ext uri="{FF2B5EF4-FFF2-40B4-BE49-F238E27FC236}">
                <a16:creationId xmlns:a16="http://schemas.microsoft.com/office/drawing/2014/main" id="{B8DBDC8C-6B15-A949-B64C-3E5076958C63}"/>
              </a:ext>
            </a:extLst>
          </p:cNvPr>
          <p:cNvPicPr>
            <a:picLocks noChangeAspect="1"/>
          </p:cNvPicPr>
          <p:nvPr userDrawn="1"/>
        </p:nvPicPr>
        <p:blipFill>
          <a:blip r:embed="rId2"/>
          <a:srcRect/>
          <a:stretch/>
        </p:blipFill>
        <p:spPr>
          <a:xfrm>
            <a:off x="7737800" y="1609971"/>
            <a:ext cx="1228324" cy="4614824"/>
          </a:xfrm>
          <a:prstGeom prst="rect">
            <a:avLst/>
          </a:prstGeom>
        </p:spPr>
      </p:pic>
    </p:spTree>
    <p:extLst>
      <p:ext uri="{BB962C8B-B14F-4D97-AF65-F5344CB8AC3E}">
        <p14:creationId xmlns:p14="http://schemas.microsoft.com/office/powerpoint/2010/main" val="215196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earning disability/autism">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a:extLst>
              <a:ext uri="{FF2B5EF4-FFF2-40B4-BE49-F238E27FC236}">
                <a16:creationId xmlns:a16="http://schemas.microsoft.com/office/drawing/2014/main" id="{B8DBDC8C-6B15-A949-B64C-3E5076958C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69"/>
            <a:ext cx="1228324" cy="4614828"/>
          </a:xfrm>
          <a:prstGeom prst="rect">
            <a:avLst/>
          </a:prstGeom>
        </p:spPr>
      </p:pic>
    </p:spTree>
    <p:extLst>
      <p:ext uri="{BB962C8B-B14F-4D97-AF65-F5344CB8AC3E}">
        <p14:creationId xmlns:p14="http://schemas.microsoft.com/office/powerpoint/2010/main" val="26653613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urs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a:extLst>
              <a:ext uri="{FF2B5EF4-FFF2-40B4-BE49-F238E27FC236}">
                <a16:creationId xmlns:a16="http://schemas.microsoft.com/office/drawing/2014/main" id="{B8DBDC8C-6B15-A949-B64C-3E5076958C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69"/>
            <a:ext cx="1228324" cy="4614828"/>
          </a:xfrm>
          <a:prstGeom prst="rect">
            <a:avLst/>
          </a:prstGeom>
        </p:spPr>
      </p:pic>
    </p:spTree>
    <p:extLst>
      <p:ext uri="{BB962C8B-B14F-4D97-AF65-F5344CB8AC3E}">
        <p14:creationId xmlns:p14="http://schemas.microsoft.com/office/powerpoint/2010/main" val="2878642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ain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a:extLst>
              <a:ext uri="{FF2B5EF4-FFF2-40B4-BE49-F238E27FC236}">
                <a16:creationId xmlns:a16="http://schemas.microsoft.com/office/drawing/2014/main" id="{B8DBDC8C-6B15-A949-B64C-3E5076958C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69"/>
            <a:ext cx="1228324" cy="4614828"/>
          </a:xfrm>
          <a:prstGeom prst="rect">
            <a:avLst/>
          </a:prstGeom>
        </p:spPr>
      </p:pic>
    </p:spTree>
    <p:extLst>
      <p:ext uri="{BB962C8B-B14F-4D97-AF65-F5344CB8AC3E}">
        <p14:creationId xmlns:p14="http://schemas.microsoft.com/office/powerpoint/2010/main" val="3096326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4" name="Picture 3" descr="A group of people sitting next to a person&#10;&#10;Description automatically generated">
            <a:extLst>
              <a:ext uri="{FF2B5EF4-FFF2-40B4-BE49-F238E27FC236}">
                <a16:creationId xmlns:a16="http://schemas.microsoft.com/office/drawing/2014/main" id="{4AF7D064-3FD2-8042-877F-A1141B0F1A60}"/>
              </a:ext>
            </a:extLst>
          </p:cNvPr>
          <p:cNvPicPr>
            <a:picLocks noChangeAspect="1"/>
          </p:cNvPicPr>
          <p:nvPr userDrawn="1"/>
        </p:nvPicPr>
        <p:blipFill>
          <a:blip r:embed="rId2"/>
          <a:stretch>
            <a:fillRect/>
          </a:stretch>
        </p:blipFill>
        <p:spPr>
          <a:xfrm>
            <a:off x="0" y="3292838"/>
            <a:ext cx="9144000" cy="2984500"/>
          </a:xfrm>
          <a:prstGeom prst="rect">
            <a:avLst/>
          </a:prstGeom>
        </p:spPr>
      </p:pic>
    </p:spTree>
    <p:extLst>
      <p:ext uri="{BB962C8B-B14F-4D97-AF65-F5344CB8AC3E}">
        <p14:creationId xmlns:p14="http://schemas.microsoft.com/office/powerpoint/2010/main" val="248746236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go on white (thanks)">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1EFCE54-37F2-3142-AAC7-A2AD97F69029}"/>
              </a:ext>
            </a:extLst>
          </p:cNvPr>
          <p:cNvSpPr txBox="1"/>
          <p:nvPr userDrawn="1"/>
        </p:nvSpPr>
        <p:spPr>
          <a:xfrm>
            <a:off x="1188720" y="4845050"/>
            <a:ext cx="6766560" cy="1015663"/>
          </a:xfrm>
          <a:prstGeom prst="rect">
            <a:avLst/>
          </a:prstGeom>
          <a:noFill/>
        </p:spPr>
        <p:txBody>
          <a:bodyPr wrap="square" rtlCol="0">
            <a:spAutoFit/>
          </a:bodyPr>
          <a:lstStyle/>
          <a:p>
            <a:pPr algn="ctr"/>
            <a:r>
              <a:rPr lang="en-GB" sz="6000" b="0"/>
              <a:t>Thank you</a:t>
            </a:r>
          </a:p>
        </p:txBody>
      </p:sp>
      <p:pic>
        <p:nvPicPr>
          <p:cNvPr id="4" name="Picture 3" descr="A close up of a logo&#10;&#10;Description automatically generated">
            <a:extLst>
              <a:ext uri="{FF2B5EF4-FFF2-40B4-BE49-F238E27FC236}">
                <a16:creationId xmlns:a16="http://schemas.microsoft.com/office/drawing/2014/main" id="{85FDE45D-26D8-3E46-B069-86B1166C26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000" y="1213493"/>
            <a:ext cx="5598000" cy="3234078"/>
          </a:xfrm>
          <a:prstGeom prst="rect">
            <a:avLst/>
          </a:prstGeom>
        </p:spPr>
      </p:pic>
    </p:spTree>
    <p:extLst>
      <p:ext uri="{BB962C8B-B14F-4D97-AF65-F5344CB8AC3E}">
        <p14:creationId xmlns:p14="http://schemas.microsoft.com/office/powerpoint/2010/main" val="1434411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go on blue (thank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4B4C24-8E23-A849-8ABD-D076D01B4F93}"/>
              </a:ext>
            </a:extLst>
          </p:cNvPr>
          <p:cNvSpPr/>
          <p:nvPr userDrawn="1"/>
        </p:nvSpPr>
        <p:spPr>
          <a:xfrm>
            <a:off x="0" y="0"/>
            <a:ext cx="9144000" cy="6858000"/>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7225738-0017-6B48-9451-3D7AA0CD16E9}"/>
              </a:ext>
            </a:extLst>
          </p:cNvPr>
          <p:cNvSpPr txBox="1"/>
          <p:nvPr userDrawn="1"/>
        </p:nvSpPr>
        <p:spPr>
          <a:xfrm>
            <a:off x="1188720" y="4845050"/>
            <a:ext cx="6766560" cy="1015663"/>
          </a:xfrm>
          <a:prstGeom prst="rect">
            <a:avLst/>
          </a:prstGeom>
          <a:noFill/>
        </p:spPr>
        <p:txBody>
          <a:bodyPr wrap="square" rtlCol="0">
            <a:spAutoFit/>
          </a:bodyPr>
          <a:lstStyle/>
          <a:p>
            <a:pPr algn="ctr"/>
            <a:r>
              <a:rPr lang="en-GB" sz="6000" b="0">
                <a:solidFill>
                  <a:schemeClr val="bg1"/>
                </a:solidFill>
              </a:rPr>
              <a:t>Thank you</a:t>
            </a:r>
          </a:p>
        </p:txBody>
      </p:sp>
      <p:pic>
        <p:nvPicPr>
          <p:cNvPr id="5" name="Picture 4" descr="A picture containing drawing&#10;&#10;Description automatically generated">
            <a:extLst>
              <a:ext uri="{FF2B5EF4-FFF2-40B4-BE49-F238E27FC236}">
                <a16:creationId xmlns:a16="http://schemas.microsoft.com/office/drawing/2014/main" id="{A9D59B36-A22C-864E-83A5-9B434E41C3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800" y="1213955"/>
            <a:ext cx="5596400" cy="3233154"/>
          </a:xfrm>
          <a:prstGeom prst="rect">
            <a:avLst/>
          </a:prstGeom>
        </p:spPr>
      </p:pic>
    </p:spTree>
    <p:extLst>
      <p:ext uri="{BB962C8B-B14F-4D97-AF65-F5344CB8AC3E}">
        <p14:creationId xmlns:p14="http://schemas.microsoft.com/office/powerpoint/2010/main" val="510167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Just logo on whit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E9FDFB63-4344-3947-984E-A1CE7A9A1D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000" y="1811961"/>
            <a:ext cx="5598000" cy="3234078"/>
          </a:xfrm>
          <a:prstGeom prst="rect">
            <a:avLst/>
          </a:prstGeom>
        </p:spPr>
      </p:pic>
    </p:spTree>
    <p:extLst>
      <p:ext uri="{BB962C8B-B14F-4D97-AF65-F5344CB8AC3E}">
        <p14:creationId xmlns:p14="http://schemas.microsoft.com/office/powerpoint/2010/main" val="1801218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Just logo on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3173DF-EB41-0842-B344-F88A039A952F}"/>
              </a:ext>
            </a:extLst>
          </p:cNvPr>
          <p:cNvSpPr/>
          <p:nvPr userDrawn="1"/>
        </p:nvSpPr>
        <p:spPr>
          <a:xfrm>
            <a:off x="0" y="0"/>
            <a:ext cx="9144000" cy="6858000"/>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drawing&#10;&#10;Description automatically generated">
            <a:extLst>
              <a:ext uri="{FF2B5EF4-FFF2-40B4-BE49-F238E27FC236}">
                <a16:creationId xmlns:a16="http://schemas.microsoft.com/office/drawing/2014/main" id="{8D6A50DD-6A60-8342-B6AB-B39C43D99B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800" y="1812423"/>
            <a:ext cx="5596400" cy="3233154"/>
          </a:xfrm>
          <a:prstGeom prst="rect">
            <a:avLst/>
          </a:prstGeom>
        </p:spPr>
      </p:pic>
    </p:spTree>
    <p:extLst>
      <p:ext uri="{BB962C8B-B14F-4D97-AF65-F5344CB8AC3E}">
        <p14:creationId xmlns:p14="http://schemas.microsoft.com/office/powerpoint/2010/main" val="3765749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7" name="Picture 6">
            <a:extLst>
              <a:ext uri="{FF2B5EF4-FFF2-40B4-BE49-F238E27FC236}">
                <a16:creationId xmlns:a16="http://schemas.microsoft.com/office/drawing/2014/main" id="{5D1CD9AB-DEE5-3A4E-80FA-F8A83398EA1C}"/>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263964784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nd out more on whit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E9FDFB63-4344-3947-984E-A1CE7A9A1D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0885" y="913059"/>
            <a:ext cx="5598000" cy="3234078"/>
          </a:xfrm>
          <a:prstGeom prst="rect">
            <a:avLst/>
          </a:prstGeom>
        </p:spPr>
      </p:pic>
      <p:sp>
        <p:nvSpPr>
          <p:cNvPr id="8" name="Title 1">
            <a:extLst>
              <a:ext uri="{FF2B5EF4-FFF2-40B4-BE49-F238E27FC236}">
                <a16:creationId xmlns:a16="http://schemas.microsoft.com/office/drawing/2014/main" id="{A6CE4ECB-F4B8-2F48-ADCE-069ADD7C7C5D}"/>
              </a:ext>
            </a:extLst>
          </p:cNvPr>
          <p:cNvSpPr>
            <a:spLocks noGrp="1"/>
          </p:cNvSpPr>
          <p:nvPr>
            <p:ph type="title" hasCustomPrompt="1"/>
          </p:nvPr>
        </p:nvSpPr>
        <p:spPr>
          <a:xfrm>
            <a:off x="367729" y="5298130"/>
            <a:ext cx="8404312" cy="646811"/>
          </a:xfrm>
          <a:prstGeom prst="rect">
            <a:avLst/>
          </a:prstGeom>
          <a:noFill/>
          <a:ln w="12700">
            <a:noFill/>
          </a:ln>
        </p:spPr>
        <p:txBody>
          <a:bodyPr/>
          <a:lstStyle>
            <a:lvl1pPr algn="ctr">
              <a:defRPr sz="3600" b="0">
                <a:solidFill>
                  <a:srgbClr val="005EB8"/>
                </a:solidFill>
              </a:defRPr>
            </a:lvl1pPr>
          </a:lstStyle>
          <a:p>
            <a:r>
              <a:rPr lang="en-GB"/>
              <a:t>Click to edit Master title style  </a:t>
            </a:r>
            <a:endParaRPr lang="en-US"/>
          </a:p>
        </p:txBody>
      </p:sp>
      <p:sp>
        <p:nvSpPr>
          <p:cNvPr id="9" name="Title 1">
            <a:extLst>
              <a:ext uri="{FF2B5EF4-FFF2-40B4-BE49-F238E27FC236}">
                <a16:creationId xmlns:a16="http://schemas.microsoft.com/office/drawing/2014/main" id="{CCA13266-95EC-6148-A549-65314ACCA951}"/>
              </a:ext>
            </a:extLst>
          </p:cNvPr>
          <p:cNvSpPr txBox="1">
            <a:spLocks/>
          </p:cNvSpPr>
          <p:nvPr userDrawn="1"/>
        </p:nvSpPr>
        <p:spPr>
          <a:xfrm>
            <a:off x="367729" y="4554211"/>
            <a:ext cx="8404312" cy="646811"/>
          </a:xfrm>
          <a:prstGeom prst="rect">
            <a:avLst/>
          </a:prstGeom>
          <a:noFill/>
          <a:ln w="12700">
            <a:noFill/>
          </a:ln>
        </p:spPr>
        <p:txBody>
          <a:bodyPr/>
          <a:lstStyle>
            <a:lvl1pPr algn="ctr" defTabSz="914400" rtl="0" eaLnBrk="1" latinLnBrk="0" hangingPunct="1">
              <a:lnSpc>
                <a:spcPct val="90000"/>
              </a:lnSpc>
              <a:spcBef>
                <a:spcPct val="0"/>
              </a:spcBef>
              <a:buNone/>
              <a:defRPr sz="3600" b="0" kern="1200">
                <a:solidFill>
                  <a:srgbClr val="005EB8"/>
                </a:solidFill>
                <a:latin typeface="+mj-lt"/>
                <a:ea typeface="+mj-ea"/>
                <a:cs typeface="+mj-cs"/>
              </a:defRPr>
            </a:lvl1pPr>
          </a:lstStyle>
          <a:p>
            <a:r>
              <a:rPr lang="en-GB" b="1"/>
              <a:t>Find out more</a:t>
            </a:r>
            <a:endParaRPr lang="en-US" b="1"/>
          </a:p>
        </p:txBody>
      </p:sp>
    </p:spTree>
    <p:extLst>
      <p:ext uri="{BB962C8B-B14F-4D97-AF65-F5344CB8AC3E}">
        <p14:creationId xmlns:p14="http://schemas.microsoft.com/office/powerpoint/2010/main" val="33164318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nd out more on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016D2D-0788-384E-981C-794F2F4D423A}"/>
              </a:ext>
            </a:extLst>
          </p:cNvPr>
          <p:cNvSpPr/>
          <p:nvPr userDrawn="1"/>
        </p:nvSpPr>
        <p:spPr>
          <a:xfrm>
            <a:off x="0" y="0"/>
            <a:ext cx="9144000" cy="6858000"/>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drawing&#10;&#10;Description automatically generated">
            <a:extLst>
              <a:ext uri="{FF2B5EF4-FFF2-40B4-BE49-F238E27FC236}">
                <a16:creationId xmlns:a16="http://schemas.microsoft.com/office/drawing/2014/main" id="{3E9C1A09-1E73-294C-BB9D-46B1ACFB52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800" y="913059"/>
            <a:ext cx="5596400" cy="3233154"/>
          </a:xfrm>
          <a:prstGeom prst="rect">
            <a:avLst/>
          </a:prstGeom>
        </p:spPr>
      </p:pic>
      <p:sp>
        <p:nvSpPr>
          <p:cNvPr id="8" name="Title 1">
            <a:extLst>
              <a:ext uri="{FF2B5EF4-FFF2-40B4-BE49-F238E27FC236}">
                <a16:creationId xmlns:a16="http://schemas.microsoft.com/office/drawing/2014/main" id="{24CE72D4-1CC1-1E46-8A38-EDA405B8EB43}"/>
              </a:ext>
            </a:extLst>
          </p:cNvPr>
          <p:cNvSpPr>
            <a:spLocks noGrp="1"/>
          </p:cNvSpPr>
          <p:nvPr>
            <p:ph type="title" hasCustomPrompt="1"/>
          </p:nvPr>
        </p:nvSpPr>
        <p:spPr>
          <a:xfrm>
            <a:off x="367729" y="5298130"/>
            <a:ext cx="8404312" cy="646811"/>
          </a:xfrm>
          <a:prstGeom prst="rect">
            <a:avLst/>
          </a:prstGeom>
          <a:noFill/>
          <a:ln w="12700">
            <a:noFill/>
          </a:ln>
        </p:spPr>
        <p:txBody>
          <a:bodyPr/>
          <a:lstStyle>
            <a:lvl1pPr algn="ctr">
              <a:defRPr sz="3600" b="0">
                <a:solidFill>
                  <a:schemeClr val="bg1"/>
                </a:solidFill>
              </a:defRPr>
            </a:lvl1pPr>
          </a:lstStyle>
          <a:p>
            <a:r>
              <a:rPr lang="en-GB"/>
              <a:t>Click to edit Master title style  </a:t>
            </a:r>
            <a:endParaRPr lang="en-US"/>
          </a:p>
        </p:txBody>
      </p:sp>
      <p:sp>
        <p:nvSpPr>
          <p:cNvPr id="9" name="Title 1">
            <a:extLst>
              <a:ext uri="{FF2B5EF4-FFF2-40B4-BE49-F238E27FC236}">
                <a16:creationId xmlns:a16="http://schemas.microsoft.com/office/drawing/2014/main" id="{ADEB3A95-291A-3F45-B0CE-3CF6E473D041}"/>
              </a:ext>
            </a:extLst>
          </p:cNvPr>
          <p:cNvSpPr txBox="1">
            <a:spLocks/>
          </p:cNvSpPr>
          <p:nvPr userDrawn="1"/>
        </p:nvSpPr>
        <p:spPr>
          <a:xfrm>
            <a:off x="367729" y="4554211"/>
            <a:ext cx="8404312" cy="646811"/>
          </a:xfrm>
          <a:prstGeom prst="rect">
            <a:avLst/>
          </a:prstGeom>
          <a:noFill/>
          <a:ln w="12700">
            <a:noFill/>
          </a:ln>
        </p:spPr>
        <p:txBody>
          <a:bodyPr/>
          <a:lstStyle>
            <a:lvl1pPr algn="ctr" defTabSz="914400" rtl="0" eaLnBrk="1" latinLnBrk="0" hangingPunct="1">
              <a:lnSpc>
                <a:spcPct val="90000"/>
              </a:lnSpc>
              <a:spcBef>
                <a:spcPct val="0"/>
              </a:spcBef>
              <a:buNone/>
              <a:defRPr sz="3600" b="0" kern="1200">
                <a:solidFill>
                  <a:srgbClr val="005EB8"/>
                </a:solidFill>
                <a:latin typeface="+mj-lt"/>
                <a:ea typeface="+mj-ea"/>
                <a:cs typeface="+mj-cs"/>
              </a:defRPr>
            </a:lvl1pPr>
          </a:lstStyle>
          <a:p>
            <a:r>
              <a:rPr lang="en-GB" b="1">
                <a:solidFill>
                  <a:schemeClr val="bg1"/>
                </a:solidFill>
              </a:rPr>
              <a:t>Find out more</a:t>
            </a:r>
            <a:endParaRPr lang="en-US" b="1">
              <a:solidFill>
                <a:schemeClr val="bg1"/>
              </a:solidFill>
            </a:endParaRPr>
          </a:p>
        </p:txBody>
      </p:sp>
    </p:spTree>
    <p:extLst>
      <p:ext uri="{BB962C8B-B14F-4D97-AF65-F5344CB8AC3E}">
        <p14:creationId xmlns:p14="http://schemas.microsoft.com/office/powerpoint/2010/main" val="9268435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us on whit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E9FDFB63-4344-3947-984E-A1CE7A9A1D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0885" y="913059"/>
            <a:ext cx="5598000" cy="3234078"/>
          </a:xfrm>
          <a:prstGeom prst="rect">
            <a:avLst/>
          </a:prstGeom>
        </p:spPr>
      </p:pic>
      <p:sp>
        <p:nvSpPr>
          <p:cNvPr id="8" name="Title 1">
            <a:extLst>
              <a:ext uri="{FF2B5EF4-FFF2-40B4-BE49-F238E27FC236}">
                <a16:creationId xmlns:a16="http://schemas.microsoft.com/office/drawing/2014/main" id="{A6CE4ECB-F4B8-2F48-ADCE-069ADD7C7C5D}"/>
              </a:ext>
            </a:extLst>
          </p:cNvPr>
          <p:cNvSpPr>
            <a:spLocks noGrp="1"/>
          </p:cNvSpPr>
          <p:nvPr>
            <p:ph type="title" hasCustomPrompt="1"/>
          </p:nvPr>
        </p:nvSpPr>
        <p:spPr>
          <a:xfrm>
            <a:off x="367729" y="5298130"/>
            <a:ext cx="8404312" cy="646811"/>
          </a:xfrm>
          <a:prstGeom prst="rect">
            <a:avLst/>
          </a:prstGeom>
          <a:noFill/>
          <a:ln w="12700">
            <a:noFill/>
          </a:ln>
        </p:spPr>
        <p:txBody>
          <a:bodyPr/>
          <a:lstStyle>
            <a:lvl1pPr algn="ctr">
              <a:defRPr sz="3600" b="0">
                <a:solidFill>
                  <a:srgbClr val="005EB8"/>
                </a:solidFill>
              </a:defRPr>
            </a:lvl1pPr>
          </a:lstStyle>
          <a:p>
            <a:r>
              <a:rPr lang="en-GB"/>
              <a:t>Click to edit Master title style  </a:t>
            </a:r>
            <a:endParaRPr lang="en-US"/>
          </a:p>
        </p:txBody>
      </p:sp>
      <p:sp>
        <p:nvSpPr>
          <p:cNvPr id="9" name="Title 1">
            <a:extLst>
              <a:ext uri="{FF2B5EF4-FFF2-40B4-BE49-F238E27FC236}">
                <a16:creationId xmlns:a16="http://schemas.microsoft.com/office/drawing/2014/main" id="{CCA13266-95EC-6148-A549-65314ACCA951}"/>
              </a:ext>
            </a:extLst>
          </p:cNvPr>
          <p:cNvSpPr txBox="1">
            <a:spLocks/>
          </p:cNvSpPr>
          <p:nvPr userDrawn="1"/>
        </p:nvSpPr>
        <p:spPr>
          <a:xfrm>
            <a:off x="367729" y="4554211"/>
            <a:ext cx="8404312" cy="646811"/>
          </a:xfrm>
          <a:prstGeom prst="rect">
            <a:avLst/>
          </a:prstGeom>
          <a:noFill/>
          <a:ln w="12700">
            <a:noFill/>
          </a:ln>
        </p:spPr>
        <p:txBody>
          <a:bodyPr/>
          <a:lstStyle>
            <a:lvl1pPr algn="ctr" defTabSz="914400" rtl="0" eaLnBrk="1" latinLnBrk="0" hangingPunct="1">
              <a:lnSpc>
                <a:spcPct val="90000"/>
              </a:lnSpc>
              <a:spcBef>
                <a:spcPct val="0"/>
              </a:spcBef>
              <a:buNone/>
              <a:defRPr sz="3600" b="0" kern="1200">
                <a:solidFill>
                  <a:srgbClr val="005EB8"/>
                </a:solidFill>
                <a:latin typeface="+mj-lt"/>
                <a:ea typeface="+mj-ea"/>
                <a:cs typeface="+mj-cs"/>
              </a:defRPr>
            </a:lvl1pPr>
          </a:lstStyle>
          <a:p>
            <a:r>
              <a:rPr lang="en-GB" b="1"/>
              <a:t>Contact us</a:t>
            </a:r>
            <a:endParaRPr lang="en-US" b="1"/>
          </a:p>
        </p:txBody>
      </p:sp>
    </p:spTree>
    <p:extLst>
      <p:ext uri="{BB962C8B-B14F-4D97-AF65-F5344CB8AC3E}">
        <p14:creationId xmlns:p14="http://schemas.microsoft.com/office/powerpoint/2010/main" val="3991521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act us on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016D2D-0788-384E-981C-794F2F4D423A}"/>
              </a:ext>
            </a:extLst>
          </p:cNvPr>
          <p:cNvSpPr/>
          <p:nvPr userDrawn="1"/>
        </p:nvSpPr>
        <p:spPr>
          <a:xfrm>
            <a:off x="0" y="0"/>
            <a:ext cx="9144000" cy="6858000"/>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drawing&#10;&#10;Description automatically generated">
            <a:extLst>
              <a:ext uri="{FF2B5EF4-FFF2-40B4-BE49-F238E27FC236}">
                <a16:creationId xmlns:a16="http://schemas.microsoft.com/office/drawing/2014/main" id="{3E9C1A09-1E73-294C-BB9D-46B1ACFB52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800" y="913059"/>
            <a:ext cx="5596400" cy="3233154"/>
          </a:xfrm>
          <a:prstGeom prst="rect">
            <a:avLst/>
          </a:prstGeom>
        </p:spPr>
      </p:pic>
      <p:sp>
        <p:nvSpPr>
          <p:cNvPr id="8" name="Title 1">
            <a:extLst>
              <a:ext uri="{FF2B5EF4-FFF2-40B4-BE49-F238E27FC236}">
                <a16:creationId xmlns:a16="http://schemas.microsoft.com/office/drawing/2014/main" id="{24CE72D4-1CC1-1E46-8A38-EDA405B8EB43}"/>
              </a:ext>
            </a:extLst>
          </p:cNvPr>
          <p:cNvSpPr>
            <a:spLocks noGrp="1"/>
          </p:cNvSpPr>
          <p:nvPr>
            <p:ph type="title" hasCustomPrompt="1"/>
          </p:nvPr>
        </p:nvSpPr>
        <p:spPr>
          <a:xfrm>
            <a:off x="367729" y="5298130"/>
            <a:ext cx="8404312" cy="646811"/>
          </a:xfrm>
          <a:prstGeom prst="rect">
            <a:avLst/>
          </a:prstGeom>
          <a:noFill/>
          <a:ln w="12700">
            <a:noFill/>
          </a:ln>
        </p:spPr>
        <p:txBody>
          <a:bodyPr/>
          <a:lstStyle>
            <a:lvl1pPr algn="ctr">
              <a:defRPr sz="3600" b="0">
                <a:solidFill>
                  <a:schemeClr val="bg1"/>
                </a:solidFill>
              </a:defRPr>
            </a:lvl1pPr>
          </a:lstStyle>
          <a:p>
            <a:r>
              <a:rPr lang="en-GB"/>
              <a:t>Click to edit Master title style  </a:t>
            </a:r>
            <a:endParaRPr lang="en-US"/>
          </a:p>
        </p:txBody>
      </p:sp>
      <p:sp>
        <p:nvSpPr>
          <p:cNvPr id="9" name="Title 1">
            <a:extLst>
              <a:ext uri="{FF2B5EF4-FFF2-40B4-BE49-F238E27FC236}">
                <a16:creationId xmlns:a16="http://schemas.microsoft.com/office/drawing/2014/main" id="{ADEB3A95-291A-3F45-B0CE-3CF6E473D041}"/>
              </a:ext>
            </a:extLst>
          </p:cNvPr>
          <p:cNvSpPr txBox="1">
            <a:spLocks/>
          </p:cNvSpPr>
          <p:nvPr userDrawn="1"/>
        </p:nvSpPr>
        <p:spPr>
          <a:xfrm>
            <a:off x="367729" y="4554211"/>
            <a:ext cx="8404312" cy="646811"/>
          </a:xfrm>
          <a:prstGeom prst="rect">
            <a:avLst/>
          </a:prstGeom>
          <a:noFill/>
          <a:ln w="12700">
            <a:noFill/>
          </a:ln>
        </p:spPr>
        <p:txBody>
          <a:bodyPr/>
          <a:lstStyle>
            <a:lvl1pPr algn="ctr" defTabSz="914400" rtl="0" eaLnBrk="1" latinLnBrk="0" hangingPunct="1">
              <a:lnSpc>
                <a:spcPct val="90000"/>
              </a:lnSpc>
              <a:spcBef>
                <a:spcPct val="0"/>
              </a:spcBef>
              <a:buNone/>
              <a:defRPr sz="3600" b="0" kern="1200">
                <a:solidFill>
                  <a:srgbClr val="005EB8"/>
                </a:solidFill>
                <a:latin typeface="+mj-lt"/>
                <a:ea typeface="+mj-ea"/>
                <a:cs typeface="+mj-cs"/>
              </a:defRPr>
            </a:lvl1pPr>
          </a:lstStyle>
          <a:p>
            <a:r>
              <a:rPr lang="en-GB" b="1">
                <a:solidFill>
                  <a:schemeClr val="bg1"/>
                </a:solidFill>
              </a:rPr>
              <a:t>Contact us</a:t>
            </a:r>
            <a:endParaRPr lang="en-US" b="1">
              <a:solidFill>
                <a:schemeClr val="bg1"/>
              </a:solidFill>
            </a:endParaRPr>
          </a:p>
        </p:txBody>
      </p:sp>
    </p:spTree>
    <p:extLst>
      <p:ext uri="{BB962C8B-B14F-4D97-AF65-F5344CB8AC3E}">
        <p14:creationId xmlns:p14="http://schemas.microsoft.com/office/powerpoint/2010/main" val="44609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7" name="Picture 6">
            <a:extLst>
              <a:ext uri="{FF2B5EF4-FFF2-40B4-BE49-F238E27FC236}">
                <a16:creationId xmlns:a16="http://schemas.microsoft.com/office/drawing/2014/main" id="{8D6459D4-E8E1-994B-8D26-6D736958A348}"/>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4493858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Tree>
    <p:extLst>
      <p:ext uri="{BB962C8B-B14F-4D97-AF65-F5344CB8AC3E}">
        <p14:creationId xmlns:p14="http://schemas.microsoft.com/office/powerpoint/2010/main" val="276620166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title slide 2 (plum)">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A20067"/>
                </a:solidFill>
              </a:defRPr>
            </a:lvl1pPr>
          </a:lstStyle>
          <a:p>
            <a:r>
              <a:rPr lang="en-GB"/>
              <a:t>Click to edit Master title style </a:t>
            </a:r>
            <a:endParaRPr lang="en-US"/>
          </a:p>
        </p:txBody>
      </p:sp>
    </p:spTree>
    <p:extLst>
      <p:ext uri="{BB962C8B-B14F-4D97-AF65-F5344CB8AC3E}">
        <p14:creationId xmlns:p14="http://schemas.microsoft.com/office/powerpoint/2010/main" val="222013904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title slide 3 (tea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008C95"/>
                </a:solidFill>
              </a:defRPr>
            </a:lvl1pPr>
          </a:lstStyle>
          <a:p>
            <a:r>
              <a:rPr lang="en-GB"/>
              <a:t>Click to edit Master title style </a:t>
            </a:r>
            <a:endParaRPr lang="en-US"/>
          </a:p>
        </p:txBody>
      </p:sp>
    </p:spTree>
    <p:extLst>
      <p:ext uri="{BB962C8B-B14F-4D97-AF65-F5344CB8AC3E}">
        <p14:creationId xmlns:p14="http://schemas.microsoft.com/office/powerpoint/2010/main" val="180805529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slide 4 (viole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330072"/>
                </a:solidFill>
              </a:defRPr>
            </a:lvl1pPr>
          </a:lstStyle>
          <a:p>
            <a:r>
              <a:rPr lang="en-GB"/>
              <a:t>Click to edit Master title style </a:t>
            </a:r>
            <a:endParaRPr lang="en-US"/>
          </a:p>
        </p:txBody>
      </p:sp>
    </p:spTree>
    <p:extLst>
      <p:ext uri="{BB962C8B-B14F-4D97-AF65-F5344CB8AC3E}">
        <p14:creationId xmlns:p14="http://schemas.microsoft.com/office/powerpoint/2010/main" val="376952231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1.jpeg"/><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8.jpeg"/><Relationship Id="rId4" Type="http://schemas.openxmlformats.org/officeDocument/2006/relationships/slideLayout" Target="../slideLayouts/slideLayout3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9000"/>
          </a:schemeClr>
        </a:solidFill>
        <a:effectLst/>
      </p:bgPr>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910FBC4F-605F-E949-B9D4-62D1E863167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426960" y="0"/>
            <a:ext cx="1717040" cy="1717040"/>
          </a:xfrm>
          <a:prstGeom prst="rect">
            <a:avLst/>
          </a:prstGeom>
        </p:spPr>
      </p:pic>
      <p:sp>
        <p:nvSpPr>
          <p:cNvPr id="3" name="TextBox 2">
            <a:extLst>
              <a:ext uri="{FF2B5EF4-FFF2-40B4-BE49-F238E27FC236}">
                <a16:creationId xmlns:a16="http://schemas.microsoft.com/office/drawing/2014/main" id="{5D1FEF3B-1716-4644-EB3A-19A73B6053F5}"/>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4112092999"/>
      </p:ext>
    </p:extLst>
  </p:cSld>
  <p:clrMap bg1="lt1" tx1="dk1" bg2="lt2" tx2="dk2" accent1="accent1" accent2="accent2" accent3="accent3" accent4="accent4" accent5="accent5" accent6="accent6" hlink="hlink" folHlink="folHlink"/>
  <p:sldLayoutIdLst>
    <p:sldLayoutId id="2147483674" r:id="rId1"/>
    <p:sldLayoutId id="2147483693" r:id="rId2"/>
    <p:sldLayoutId id="2147483694" r:id="rId3"/>
    <p:sldLayoutId id="2147483695" r:id="rId4"/>
    <p:sldLayoutId id="214748369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95" userDrawn="1">
          <p15:clr>
            <a:srgbClr val="F26B43"/>
          </p15:clr>
        </p15:guide>
        <p15:guide id="4" pos="5465" userDrawn="1">
          <p15:clr>
            <a:srgbClr val="F26B43"/>
          </p15:clr>
        </p15:guide>
        <p15:guide id="5" orient="horz" pos="4042" userDrawn="1">
          <p15:clr>
            <a:srgbClr val="F26B43"/>
          </p15:clr>
        </p15:guide>
        <p15:guide id="6" orient="horz" pos="27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9000"/>
          </a:schemeClr>
        </a:solidFill>
        <a:effectLst/>
      </p:bgPr>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910FBC4F-605F-E949-B9D4-62D1E8631676}"/>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426960" y="0"/>
            <a:ext cx="1717040" cy="1717040"/>
          </a:xfrm>
          <a:prstGeom prst="rect">
            <a:avLst/>
          </a:prstGeom>
        </p:spPr>
      </p:pic>
      <p:sp>
        <p:nvSpPr>
          <p:cNvPr id="3" name="TextBox 2">
            <a:extLst>
              <a:ext uri="{FF2B5EF4-FFF2-40B4-BE49-F238E27FC236}">
                <a16:creationId xmlns:a16="http://schemas.microsoft.com/office/drawing/2014/main" id="{41292D5C-1B01-B3C1-95F7-E9B899BD6305}"/>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314338247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8" r:id="rId7"/>
    <p:sldLayoutId id="214748373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95">
          <p15:clr>
            <a:srgbClr val="F26B43"/>
          </p15:clr>
        </p15:guide>
        <p15:guide id="4" pos="5465">
          <p15:clr>
            <a:srgbClr val="F26B43"/>
          </p15:clr>
        </p15:guide>
        <p15:guide id="5" orient="horz" pos="4042">
          <p15:clr>
            <a:srgbClr val="F26B43"/>
          </p15:clr>
        </p15:guide>
        <p15:guide id="6" orient="horz" pos="27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9000"/>
          </a:schemeClr>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BB0D37FB-D3CF-7F45-BB86-5227AFF6EA9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734300" y="0"/>
            <a:ext cx="1409700" cy="1409700"/>
          </a:xfrm>
          <a:prstGeom prst="rect">
            <a:avLst/>
          </a:prstGeom>
        </p:spPr>
      </p:pic>
      <p:sp>
        <p:nvSpPr>
          <p:cNvPr id="4" name="TextBox 3">
            <a:extLst>
              <a:ext uri="{FF2B5EF4-FFF2-40B4-BE49-F238E27FC236}">
                <a16:creationId xmlns:a16="http://schemas.microsoft.com/office/drawing/2014/main" id="{D71E6531-5227-5D0F-4120-C367F322ECAA}"/>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1612256413"/>
      </p:ext>
    </p:extLst>
  </p:cSld>
  <p:clrMap bg1="lt1" tx1="dk1" bg2="lt2" tx2="dk2" accent1="accent1" accent2="accent2" accent3="accent3" accent4="accent4" accent5="accent5" accent6="accent6" hlink="hlink" folHlink="folHlink"/>
  <p:sldLayoutIdLst>
    <p:sldLayoutId id="2147483692" r:id="rId1"/>
    <p:sldLayoutId id="2147483711" r:id="rId2"/>
    <p:sldLayoutId id="2147483712" r:id="rId3"/>
    <p:sldLayoutId id="2147483713" r:id="rId4"/>
    <p:sldLayoutId id="2147483714" r:id="rId5"/>
    <p:sldLayoutId id="2147483715" r:id="rId6"/>
    <p:sldLayoutId id="214748371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95">
          <p15:clr>
            <a:srgbClr val="F26B43"/>
          </p15:clr>
        </p15:guide>
        <p15:guide id="4" pos="5465">
          <p15:clr>
            <a:srgbClr val="F26B43"/>
          </p15:clr>
        </p15:guide>
        <p15:guide id="5" orient="horz" pos="4042">
          <p15:clr>
            <a:srgbClr val="F26B43"/>
          </p15:clr>
        </p15:guide>
        <p15:guide id="6" orient="horz" pos="27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9000"/>
          </a:schemeClr>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C3F180CD-8FFC-6643-AE92-EBFB6DBC66F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426960" y="0"/>
            <a:ext cx="1717040" cy="1717040"/>
          </a:xfrm>
          <a:prstGeom prst="rect">
            <a:avLst/>
          </a:prstGeom>
        </p:spPr>
      </p:pic>
      <p:sp>
        <p:nvSpPr>
          <p:cNvPr id="3" name="TextBox 2">
            <a:extLst>
              <a:ext uri="{FF2B5EF4-FFF2-40B4-BE49-F238E27FC236}">
                <a16:creationId xmlns:a16="http://schemas.microsoft.com/office/drawing/2014/main" id="{311E9B1F-244D-3A9C-02C0-F99F78CC6371}"/>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718475917"/>
      </p:ext>
    </p:extLst>
  </p:cSld>
  <p:clrMap bg1="lt1" tx1="dk1" bg2="lt2" tx2="dk2" accent1="accent1" accent2="accent2" accent3="accent3" accent4="accent4" accent5="accent5" accent6="accent6" hlink="hlink" folHlink="folHlink"/>
  <p:sldLayoutIdLst>
    <p:sldLayoutId id="2147483698" r:id="rId1"/>
    <p:sldLayoutId id="2147483710" r:id="rId2"/>
    <p:sldLayoutId id="2147483709" r:id="rId3"/>
    <p:sldLayoutId id="2147483700" r:id="rId4"/>
    <p:sldLayoutId id="2147483701" r:id="rId5"/>
    <p:sldLayoutId id="2147483699" r:id="rId6"/>
    <p:sldLayoutId id="214748368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9000"/>
          </a:schemeClr>
        </a:solidFill>
        <a:effectLst/>
      </p:bgPr>
    </p:bg>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3A4CBB1A-F042-2A46-AD67-4B8860EEFFE6}"/>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734300" y="0"/>
            <a:ext cx="1409700" cy="1409700"/>
          </a:xfrm>
          <a:prstGeom prst="rect">
            <a:avLst/>
          </a:prstGeom>
        </p:spPr>
      </p:pic>
      <p:sp>
        <p:nvSpPr>
          <p:cNvPr id="3" name="TextBox 2">
            <a:extLst>
              <a:ext uri="{FF2B5EF4-FFF2-40B4-BE49-F238E27FC236}">
                <a16:creationId xmlns:a16="http://schemas.microsoft.com/office/drawing/2014/main" id="{F04B8853-08F9-36F4-77A6-B5350F7120B2}"/>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3444756830"/>
      </p:ext>
    </p:extLst>
  </p:cSld>
  <p:clrMap bg1="lt1" tx1="dk1" bg2="lt2" tx2="dk2" accent1="accent1" accent2="accent2" accent3="accent3" accent4="accent4" accent5="accent5" accent6="accent6" hlink="hlink" folHlink="folHlink"/>
  <p:sldLayoutIdLst>
    <p:sldLayoutId id="2147483683" r:id="rId1"/>
    <p:sldLayoutId id="2147483705" r:id="rId2"/>
    <p:sldLayoutId id="2147483704" r:id="rId3"/>
    <p:sldLayoutId id="2147483703" r:id="rId4"/>
    <p:sldLayoutId id="2147483706" r:id="rId5"/>
    <p:sldLayoutId id="2147483707" r:id="rId6"/>
    <p:sldLayoutId id="2147483708" r:id="rId7"/>
    <p:sldLayoutId id="214748373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9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A3962D-3C18-3060-F72B-95D420C3E092}"/>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696758238"/>
      </p:ext>
    </p:extLst>
  </p:cSld>
  <p:clrMap bg1="lt1" tx1="dk1" bg2="lt2" tx2="dk2" accent1="accent1" accent2="accent2" accent3="accent3" accent4="accent4" accent5="accent5" accent6="accent6" hlink="hlink" folHlink="folHlink"/>
  <p:sldLayoutIdLst>
    <p:sldLayoutId id="2147483685" r:id="rId1"/>
    <p:sldLayoutId id="2147483688" r:id="rId2"/>
    <p:sldLayoutId id="2147483689" r:id="rId3"/>
    <p:sldLayoutId id="2147483690" r:id="rId4"/>
    <p:sldLayoutId id="2147483724" r:id="rId5"/>
    <p:sldLayoutId id="2147483725" r:id="rId6"/>
    <p:sldLayoutId id="2147483726" r:id="rId7"/>
    <p:sldLayoutId id="214748372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5EB8"/>
        </a:buClr>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41.emf"/></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emf"/><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8.xml"/><Relationship Id="rId16" Type="http://schemas.openxmlformats.org/officeDocument/2006/relationships/image" Target="../media/image55.png"/><Relationship Id="rId1" Type="http://schemas.openxmlformats.org/officeDocument/2006/relationships/slideLayout" Target="../slideLayouts/slideLayout14.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hyperlink" Target="https://www.cqc.org.uk/publications/major-report/promoting-sexual-safety-through-empowerment"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59.emf"/><Relationship Id="rId4" Type="http://schemas.openxmlformats.org/officeDocument/2006/relationships/image" Target="../media/image58.emf"/></Relationships>
</file>

<file path=ppt/slides/_rels/slide13.xml.rels><?xml version="1.0" encoding="UTF-8" standalone="yes"?>
<Relationships xmlns="http://schemas.openxmlformats.org/package/2006/relationships"><Relationship Id="rId3" Type="http://schemas.openxmlformats.org/officeDocument/2006/relationships/hyperlink" Target="https://www.cqc.org.uk/publications/major-report/promoting-sexual-safety-through-empowerment"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www.ageuk.org.uk/globalassets/age-uk/documents/booklets/safe_to_be_me.pdf"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image" Target="../media/image60.emf"/></Relationships>
</file>

<file path=ppt/slides/_rels/slide15.xml.rels><?xml version="1.0" encoding="UTF-8" standalone="yes"?>
<Relationships xmlns="http://schemas.openxmlformats.org/package/2006/relationships"><Relationship Id="rId3" Type="http://schemas.openxmlformats.org/officeDocument/2006/relationships/hyperlink" Target="https://www.ageuk.org.uk/globalassets/age-uk/documents/booklets/safe_to_be_me.pdf"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s://www.tht.org.uk/hiv-and-sexual-health/living-well-hiv/sex-and-relationships/stigma"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66.emf"/><Relationship Id="rId4" Type="http://schemas.openxmlformats.org/officeDocument/2006/relationships/image" Target="../media/image6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hyperlink" Target="https://sexualhealthdg.co.uk/lgbt-terminology.php" TargetMode="External"/><Relationship Id="rId1" Type="http://schemas.openxmlformats.org/officeDocument/2006/relationships/slideLayout" Target="../slideLayouts/slideLayout6.xml"/><Relationship Id="rId4" Type="http://schemas.openxmlformats.org/officeDocument/2006/relationships/image" Target="../media/image67.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hyperlink" Target="https://sexualhealthdg.co.uk/lgbt-terminology.php"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hyperlink" Target="https://sexualhealthdg.co.uk/lgbt-terminology.php"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7.emf"/></Relationships>
</file>

<file path=ppt/slides/_rels/slide23.xml.rels><?xml version="1.0" encoding="UTF-8" standalone="yes"?>
<Relationships xmlns="http://schemas.openxmlformats.org/package/2006/relationships"><Relationship Id="rId3" Type="http://schemas.openxmlformats.org/officeDocument/2006/relationships/hyperlink" Target="https://www.changepeople.org/Change/media/Change-Media-Library/Project%20Media/LGBTQ-booklet-SCREEN-READER-18-05-20.pdf"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68.emf"/></Relationships>
</file>

<file path=ppt/slides/_rels/slide2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70.emf"/></Relationships>
</file>

<file path=ppt/slides/_rels/slide25.xml.rels><?xml version="1.0" encoding="UTF-8" standalone="yes"?>
<Relationships xmlns="http://schemas.openxmlformats.org/package/2006/relationships"><Relationship Id="rId3" Type="http://schemas.openxmlformats.org/officeDocument/2006/relationships/hyperlink" Target="https://www.equalityhumanrights.com/sites/default/files/your_rights_to_equality_from_healthcare_and_social_care_services.pdf"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72.emf"/><Relationship Id="rId4" Type="http://schemas.openxmlformats.org/officeDocument/2006/relationships/image" Target="../media/image71.emf"/></Relationships>
</file>

<file path=ppt/slides/_rels/slide26.xml.rels><?xml version="1.0" encoding="UTF-8" standalone="yes"?>
<Relationships xmlns="http://schemas.openxmlformats.org/package/2006/relationships"><Relationship Id="rId3" Type="http://schemas.openxmlformats.org/officeDocument/2006/relationships/hyperlink" Target="https://www.equalityhumanrights.com/sites/default/files/your_rights_to_equality_from_healthcare_and_social_care_services.pdf"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hyperlink" Target="https://www.bbc.co.uk/news/explainers-53154286" TargetMode="Externa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docs.scie-socialcareonline.org.uk/fulltext/104375.pdf"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74.emf"/><Relationship Id="rId4" Type="http://schemas.openxmlformats.org/officeDocument/2006/relationships/image" Target="../media/image7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www.scie.org.uk/lgbtqi/video-stories/learning-disabilities" TargetMode="External"/><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80.emf"/></Relationships>
</file>

<file path=ppt/slides/_rels/slide35.xml.rels><?xml version="1.0" encoding="UTF-8" standalone="yes"?>
<Relationships xmlns="http://schemas.openxmlformats.org/package/2006/relationships"><Relationship Id="rId3" Type="http://schemas.openxmlformats.org/officeDocument/2006/relationships/hyperlink" Target="https://www.scie.org.uk/lgbtqi/video-stories/learning-disabilities"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82.emf"/><Relationship Id="rId4" Type="http://schemas.openxmlformats.org/officeDocument/2006/relationships/image" Target="../media/image81.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6.emf"/></Relationships>
</file>

<file path=ppt/slides/_rels/slide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8.emf"/></Relationships>
</file>

<file path=ppt/slides/_rels/slide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497B231-FE2E-F390-1221-80257B89FBE1}"/>
              </a:ext>
            </a:extLst>
          </p:cNvPr>
          <p:cNvSpPr txBox="1">
            <a:spLocks/>
          </p:cNvSpPr>
          <p:nvPr/>
        </p:nvSpPr>
        <p:spPr>
          <a:xfrm>
            <a:off x="367729" y="740664"/>
            <a:ext cx="6718871" cy="1169861"/>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GB" sz="4000">
                <a:latin typeface="Arial" panose="020B0604020202020204" pitchFamily="34" charset="0"/>
                <a:cs typeface="Arial" panose="020B0604020202020204" pitchFamily="34" charset="0"/>
              </a:rPr>
              <a:t>Culturally Appropriate Care</a:t>
            </a:r>
            <a:br>
              <a:rPr lang="en-GB" sz="8000">
                <a:latin typeface="Arial" panose="020B0604020202020204" pitchFamily="34" charset="0"/>
                <a:cs typeface="Arial" panose="020B0604020202020204" pitchFamily="34" charset="0"/>
              </a:rPr>
            </a:br>
            <a:br>
              <a:rPr lang="en-GB">
                <a:latin typeface="Arial" panose="020B0604020202020204" pitchFamily="34" charset="0"/>
                <a:cs typeface="Arial" panose="020B0604020202020204" pitchFamily="34" charset="0"/>
              </a:rPr>
            </a:br>
            <a:r>
              <a:rPr lang="en-GB" sz="2800">
                <a:solidFill>
                  <a:schemeClr val="tx1"/>
                </a:solidFill>
                <a:latin typeface="Arial" panose="020B0604020202020204" pitchFamily="34" charset="0"/>
                <a:cs typeface="Arial" panose="020B0604020202020204" pitchFamily="34" charset="0"/>
              </a:rPr>
              <a:t>Part 3: </a:t>
            </a:r>
            <a:r>
              <a:rPr lang="en-US" sz="2400" b="0">
                <a:solidFill>
                  <a:schemeClr val="tx1"/>
                </a:solidFill>
              </a:rPr>
              <a:t>Supporting relationships and people who are LGBT+</a:t>
            </a:r>
            <a:br>
              <a:rPr lang="en-US" sz="2000" b="0"/>
            </a:br>
            <a:endParaRPr lang="en-US" sz="2000" b="0"/>
          </a:p>
        </p:txBody>
      </p:sp>
      <p:pic>
        <p:nvPicPr>
          <p:cNvPr id="7" name="Picture 6" descr="East Sussex County Council logo">
            <a:extLst>
              <a:ext uri="{FF2B5EF4-FFF2-40B4-BE49-F238E27FC236}">
                <a16:creationId xmlns:a16="http://schemas.microsoft.com/office/drawing/2014/main" id="{EBF34CB7-6989-D3EB-89D0-F2FEBBEE5845}"/>
              </a:ext>
              <a:ext uri="{C183D7F6-B498-43B3-948B-1728B52AA6E4}">
                <adec:decorative xmlns:adec="http://schemas.microsoft.com/office/drawing/2017/decorative" val="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8313" y="4543664"/>
            <a:ext cx="2018632" cy="1465136"/>
          </a:xfrm>
          <a:prstGeom prst="rect">
            <a:avLst/>
          </a:prstGeom>
          <a:noFill/>
        </p:spPr>
      </p:pic>
      <p:sp>
        <p:nvSpPr>
          <p:cNvPr id="10" name="TextBox 9">
            <a:extLst>
              <a:ext uri="{FF2B5EF4-FFF2-40B4-BE49-F238E27FC236}">
                <a16:creationId xmlns:a16="http://schemas.microsoft.com/office/drawing/2014/main" id="{02CD1524-7098-3520-3EE5-C71F099CE59E}"/>
              </a:ext>
            </a:extLst>
          </p:cNvPr>
          <p:cNvSpPr txBox="1"/>
          <p:nvPr/>
        </p:nvSpPr>
        <p:spPr>
          <a:xfrm>
            <a:off x="367729" y="3546311"/>
            <a:ext cx="2843822" cy="646331"/>
          </a:xfrm>
          <a:prstGeom prst="rect">
            <a:avLst/>
          </a:prstGeom>
          <a:noFill/>
        </p:spPr>
        <p:txBody>
          <a:bodyPr wrap="square">
            <a:spAutoFit/>
          </a:bodyPr>
          <a:lstStyle/>
          <a:p>
            <a:pPr marL="0" marR="0" lvl="0" indent="0" algn="l" defTabSz="914400" rtl="0" eaLnBrk="1" fontAlgn="auto" latinLnBrk="0" hangingPunct="1">
              <a:spcBef>
                <a:spcPts val="0"/>
              </a:spcBef>
              <a:spcAft>
                <a:spcPts val="600"/>
              </a:spcAft>
              <a:buClrTx/>
              <a:buSzTx/>
              <a:buFontTx/>
              <a:buNone/>
              <a:tabLst/>
              <a:defRPr/>
            </a:pPr>
            <a:r>
              <a:rPr kumimoji="0" lang="en-GB" b="0" i="0" u="none" strike="noStrike" kern="1200" cap="none" spc="0" normalizeH="0" baseline="0" noProof="0">
                <a:ln>
                  <a:noFill/>
                </a:ln>
                <a:effectLst/>
                <a:uLnTx/>
                <a:uFillTx/>
                <a:latin typeface="Arial" panose="020B0604020202020204" pitchFamily="34" charset="0"/>
                <a:cs typeface="Arial" panose="020B0604020202020204" pitchFamily="34" charset="0"/>
              </a:rPr>
              <a:t>ESCC Adult Social Care Training Team 2022</a:t>
            </a:r>
          </a:p>
        </p:txBody>
      </p:sp>
      <p:pic>
        <p:nvPicPr>
          <p:cNvPr id="4" name="Picture 3">
            <a:extLst>
              <a:ext uri="{FF2B5EF4-FFF2-40B4-BE49-F238E27FC236}">
                <a16:creationId xmlns:a16="http://schemas.microsoft.com/office/drawing/2014/main" id="{C0AA7F13-3679-EFE9-D12C-56C622E528A7}"/>
              </a:ext>
            </a:extLst>
          </p:cNvPr>
          <p:cNvPicPr>
            <a:picLocks noChangeAspect="1"/>
          </p:cNvPicPr>
          <p:nvPr/>
        </p:nvPicPr>
        <p:blipFill>
          <a:blip r:embed="rId4"/>
          <a:stretch>
            <a:fillRect/>
          </a:stretch>
        </p:blipFill>
        <p:spPr>
          <a:xfrm>
            <a:off x="4615435" y="3323164"/>
            <a:ext cx="3260511" cy="3377796"/>
          </a:xfrm>
          <a:prstGeom prst="rect">
            <a:avLst/>
          </a:prstGeom>
        </p:spPr>
      </p:pic>
    </p:spTree>
    <p:extLst>
      <p:ext uri="{BB962C8B-B14F-4D97-AF65-F5344CB8AC3E}">
        <p14:creationId xmlns:p14="http://schemas.microsoft.com/office/powerpoint/2010/main" val="3613774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DA2-6212-7DC3-A028-79244CCE5D01}"/>
              </a:ext>
            </a:extLst>
          </p:cNvPr>
          <p:cNvPicPr>
            <a:picLocks noChangeAspect="1"/>
          </p:cNvPicPr>
          <p:nvPr/>
        </p:nvPicPr>
        <p:blipFill>
          <a:blip r:embed="rId3"/>
          <a:stretch>
            <a:fillRect/>
          </a:stretch>
        </p:blipFill>
        <p:spPr>
          <a:xfrm>
            <a:off x="468313" y="2247580"/>
            <a:ext cx="3979591" cy="4169095"/>
          </a:xfrm>
          <a:prstGeom prst="rect">
            <a:avLst/>
          </a:prstGeom>
          <a:effectLst>
            <a:outerShdw blurRad="254000" dist="38100" dir="2700000" algn="tl" rotWithShape="0">
              <a:prstClr val="black">
                <a:alpha val="40000"/>
              </a:prstClr>
            </a:outerShdw>
          </a:effectLst>
        </p:spPr>
      </p:pic>
      <p:sp>
        <p:nvSpPr>
          <p:cNvPr id="7" name="TextBox 6">
            <a:extLst>
              <a:ext uri="{FF2B5EF4-FFF2-40B4-BE49-F238E27FC236}">
                <a16:creationId xmlns:a16="http://schemas.microsoft.com/office/drawing/2014/main" id="{A9664F71-D0FF-73C5-9AE8-FB28571FE18C}"/>
              </a:ext>
            </a:extLst>
          </p:cNvPr>
          <p:cNvSpPr txBox="1"/>
          <p:nvPr/>
        </p:nvSpPr>
        <p:spPr>
          <a:xfrm>
            <a:off x="355368" y="737092"/>
            <a:ext cx="6848320" cy="1641475"/>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What internal and external barriers do YOU face in forming relationships?</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Now, think of someone you support.  What  internal and external barriers do they face?</a:t>
            </a:r>
          </a:p>
          <a:p>
            <a:pPr marL="28575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A628A39-0C4B-A83B-6681-3E9714A5AD66}"/>
              </a:ext>
            </a:extLst>
          </p:cNvPr>
          <p:cNvSpPr txBox="1"/>
          <p:nvPr/>
        </p:nvSpPr>
        <p:spPr>
          <a:xfrm>
            <a:off x="-988356" y="3191788"/>
            <a:ext cx="6848320" cy="1149033"/>
          </a:xfrm>
          <a:prstGeom prst="rect">
            <a:avLst/>
          </a:prstGeom>
          <a:noFill/>
        </p:spPr>
        <p:txBody>
          <a:bodyPr wrap="square" rtlCol="0">
            <a:spAutoFit/>
          </a:bodyPr>
          <a:lstStyle/>
          <a:p>
            <a:pPr algn="ctr"/>
            <a:r>
              <a:rPr lang="en-GB" sz="2400" b="1">
                <a:solidFill>
                  <a:srgbClr val="005EB8"/>
                </a:solidFill>
                <a:latin typeface="Arial" panose="020B0604020202020204" pitchFamily="34" charset="0"/>
                <a:cs typeface="Arial" panose="020B0604020202020204" pitchFamily="34" charset="0"/>
              </a:rPr>
              <a:t>You</a:t>
            </a:r>
          </a:p>
          <a:p>
            <a:pPr marL="28575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6C72E50-280B-277D-C605-9676EEE21833}"/>
              </a:ext>
            </a:extLst>
          </p:cNvPr>
          <p:cNvSpPr txBox="1"/>
          <p:nvPr/>
        </p:nvSpPr>
        <p:spPr>
          <a:xfrm>
            <a:off x="3261733" y="2925933"/>
            <a:ext cx="6848320" cy="1703030"/>
          </a:xfrm>
          <a:prstGeom prst="rect">
            <a:avLst/>
          </a:prstGeom>
          <a:noFill/>
        </p:spPr>
        <p:txBody>
          <a:bodyPr wrap="square" rtlCol="0">
            <a:spAutoFit/>
          </a:bodyPr>
          <a:lstStyle/>
          <a:p>
            <a:pPr algn="ctr"/>
            <a:r>
              <a:rPr lang="en-GB" sz="2000" b="1">
                <a:solidFill>
                  <a:srgbClr val="005EB8"/>
                </a:solidFill>
                <a:latin typeface="Arial" panose="020B0604020202020204" pitchFamily="34" charset="0"/>
                <a:cs typeface="Arial" panose="020B0604020202020204" pitchFamily="34" charset="0"/>
              </a:rPr>
              <a:t>Person </a:t>
            </a:r>
          </a:p>
          <a:p>
            <a:pPr algn="ctr"/>
            <a:r>
              <a:rPr lang="en-GB" sz="2000" b="1">
                <a:solidFill>
                  <a:srgbClr val="005EB8"/>
                </a:solidFill>
                <a:latin typeface="Arial" panose="020B0604020202020204" pitchFamily="34" charset="0"/>
                <a:cs typeface="Arial" panose="020B0604020202020204" pitchFamily="34" charset="0"/>
              </a:rPr>
              <a:t>you </a:t>
            </a:r>
          </a:p>
          <a:p>
            <a:pPr algn="ctr"/>
            <a:r>
              <a:rPr lang="en-GB" sz="2000" b="1">
                <a:solidFill>
                  <a:srgbClr val="005EB8"/>
                </a:solidFill>
                <a:latin typeface="Arial" panose="020B0604020202020204" pitchFamily="34" charset="0"/>
                <a:cs typeface="Arial" panose="020B0604020202020204" pitchFamily="34" charset="0"/>
              </a:rPr>
              <a:t>support</a:t>
            </a:r>
          </a:p>
          <a:p>
            <a:pPr marL="28575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F0F6ED8-3C81-F6EF-6BE1-3042B52CDAF9}"/>
              </a:ext>
            </a:extLst>
          </p:cNvPr>
          <p:cNvSpPr txBox="1"/>
          <p:nvPr/>
        </p:nvSpPr>
        <p:spPr>
          <a:xfrm>
            <a:off x="-988356" y="5078668"/>
            <a:ext cx="6848320" cy="1333698"/>
          </a:xfrm>
          <a:prstGeom prst="rect">
            <a:avLst/>
          </a:prstGeom>
          <a:noFill/>
        </p:spPr>
        <p:txBody>
          <a:bodyPr wrap="square" rtlCol="0">
            <a:spAutoFit/>
          </a:bodyPr>
          <a:lstStyle/>
          <a:p>
            <a:pPr algn="ctr"/>
            <a:endParaRPr lang="en-GB" sz="2400" b="1" dirty="0">
              <a:solidFill>
                <a:srgbClr val="005EB8"/>
              </a:solidFill>
              <a:latin typeface="Arial" panose="020B0604020202020204" pitchFamily="34" charset="0"/>
              <a:cs typeface="Arial" panose="020B0604020202020204" pitchFamily="34" charset="0"/>
            </a:endParaRPr>
          </a:p>
          <a:p>
            <a:pPr algn="ctr"/>
            <a:endParaRPr lang="en-GB" sz="1200" b="1" dirty="0">
              <a:latin typeface="Arial" panose="020B0604020202020204" pitchFamily="34" charset="0"/>
              <a:cs typeface="Arial" panose="020B0604020202020204" pitchFamily="34" charset="0"/>
            </a:endParaRPr>
          </a:p>
          <a:p>
            <a:pPr marL="28575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DE55A82-8CE2-2F1B-F51B-3DB6442641C7}"/>
              </a:ext>
            </a:extLst>
          </p:cNvPr>
          <p:cNvSpPr txBox="1"/>
          <p:nvPr/>
        </p:nvSpPr>
        <p:spPr>
          <a:xfrm>
            <a:off x="3261733" y="5096065"/>
            <a:ext cx="6848320" cy="964367"/>
          </a:xfrm>
          <a:prstGeom prst="rect">
            <a:avLst/>
          </a:prstGeom>
          <a:noFill/>
        </p:spPr>
        <p:txBody>
          <a:bodyPr wrap="square" rtlCol="0">
            <a:spAutoFit/>
          </a:bodyPr>
          <a:lstStyle/>
          <a:p>
            <a:pPr algn="ctr"/>
            <a:endParaRPr lang="en-GB" sz="1200" b="1" dirty="0">
              <a:latin typeface="Arial" panose="020B0604020202020204" pitchFamily="34" charset="0"/>
              <a:cs typeface="Arial" panose="020B0604020202020204" pitchFamily="34" charset="0"/>
            </a:endParaRPr>
          </a:p>
          <a:p>
            <a:pPr marL="28575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08259082-B5F8-4D7E-1C07-ABCCCEAD3AE1}"/>
              </a:ext>
            </a:extLst>
          </p:cNvPr>
          <p:cNvPicPr>
            <a:picLocks noChangeAspect="1"/>
          </p:cNvPicPr>
          <p:nvPr/>
        </p:nvPicPr>
        <p:blipFill>
          <a:blip r:embed="rId3">
            <a:alphaModFix amt="10000"/>
          </a:blip>
          <a:stretch>
            <a:fillRect/>
          </a:stretch>
        </p:blipFill>
        <p:spPr>
          <a:xfrm>
            <a:off x="7887990" y="1700213"/>
            <a:ext cx="3346116" cy="3505455"/>
          </a:xfrm>
          <a:prstGeom prst="rect">
            <a:avLst/>
          </a:prstGeom>
          <a:effectLst>
            <a:outerShdw blurRad="50800" dist="38100" dir="2700000" algn="tl" rotWithShape="0">
              <a:prstClr val="black">
                <a:alpha val="0"/>
              </a:prstClr>
            </a:outerShdw>
          </a:effectLst>
        </p:spPr>
      </p:pic>
      <p:pic>
        <p:nvPicPr>
          <p:cNvPr id="13" name="Picture 12">
            <a:extLst>
              <a:ext uri="{FF2B5EF4-FFF2-40B4-BE49-F238E27FC236}">
                <a16:creationId xmlns:a16="http://schemas.microsoft.com/office/drawing/2014/main" id="{F84FFCAC-4AFA-8E11-8EC1-AD6E743A3B63}"/>
              </a:ext>
            </a:extLst>
          </p:cNvPr>
          <p:cNvPicPr>
            <a:picLocks noChangeAspect="1"/>
          </p:cNvPicPr>
          <p:nvPr/>
        </p:nvPicPr>
        <p:blipFill>
          <a:blip r:embed="rId3">
            <a:alphaModFix amt="10000"/>
          </a:blip>
          <a:stretch>
            <a:fillRect/>
          </a:stretch>
        </p:blipFill>
        <p:spPr>
          <a:xfrm>
            <a:off x="-2090104" y="1882557"/>
            <a:ext cx="3346116" cy="3505455"/>
          </a:xfrm>
          <a:prstGeom prst="rect">
            <a:avLst/>
          </a:prstGeom>
          <a:effectLst>
            <a:outerShdw blurRad="50800" dist="38100" dir="2700000" algn="tl" rotWithShape="0">
              <a:prstClr val="black">
                <a:alpha val="0"/>
              </a:prstClr>
            </a:outerShdw>
          </a:effectLst>
        </p:spPr>
      </p:pic>
      <p:pic>
        <p:nvPicPr>
          <p:cNvPr id="14" name="Picture 13">
            <a:extLst>
              <a:ext uri="{FF2B5EF4-FFF2-40B4-BE49-F238E27FC236}">
                <a16:creationId xmlns:a16="http://schemas.microsoft.com/office/drawing/2014/main" id="{0EC581E2-6FC1-F9C6-134B-93CF12C137D7}"/>
              </a:ext>
            </a:extLst>
          </p:cNvPr>
          <p:cNvPicPr>
            <a:picLocks noChangeAspect="1"/>
          </p:cNvPicPr>
          <p:nvPr/>
        </p:nvPicPr>
        <p:blipFill>
          <a:blip r:embed="rId4"/>
          <a:stretch>
            <a:fillRect/>
          </a:stretch>
        </p:blipFill>
        <p:spPr>
          <a:xfrm>
            <a:off x="4673793" y="2243270"/>
            <a:ext cx="3979591" cy="4169096"/>
          </a:xfrm>
          <a:prstGeom prst="rect">
            <a:avLst/>
          </a:prstGeom>
          <a:effectLst>
            <a:outerShdw blurRad="254000" dist="38100" dir="2700000" algn="tl" rotWithShape="0">
              <a:prstClr val="black">
                <a:alpha val="40000"/>
              </a:prstClr>
            </a:outerShdw>
          </a:effectLst>
        </p:spPr>
      </p:pic>
    </p:spTree>
    <p:extLst>
      <p:ext uri="{BB962C8B-B14F-4D97-AF65-F5344CB8AC3E}">
        <p14:creationId xmlns:p14="http://schemas.microsoft.com/office/powerpoint/2010/main" val="2972977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02B15B7-0297-BE93-55B6-22D170391E43}"/>
              </a:ext>
            </a:extLst>
          </p:cNvPr>
          <p:cNvSpPr txBox="1"/>
          <p:nvPr/>
        </p:nvSpPr>
        <p:spPr>
          <a:xfrm>
            <a:off x="3046463" y="3882979"/>
            <a:ext cx="2933507" cy="1174681"/>
          </a:xfrm>
          <a:prstGeom prst="rect">
            <a:avLst/>
          </a:prstGeom>
          <a:noFill/>
        </p:spPr>
        <p:txBody>
          <a:bodyPr wrap="square" rtlCol="0">
            <a:spAutoFit/>
          </a:bodyPr>
          <a:lstStyle/>
          <a:p>
            <a:pPr algn="ctr"/>
            <a:r>
              <a:rPr lang="en-GB" sz="2400" b="1">
                <a:solidFill>
                  <a:srgbClr val="005EB8"/>
                </a:solidFill>
                <a:latin typeface="Arial" panose="020B0604020202020204" pitchFamily="34" charset="0"/>
                <a:cs typeface="Arial" panose="020B0604020202020204" pitchFamily="34" charset="0"/>
              </a:rPr>
              <a:t>Person </a:t>
            </a:r>
          </a:p>
          <a:p>
            <a:pPr algn="ctr"/>
            <a:r>
              <a:rPr lang="en-GB" sz="2400" b="1">
                <a:solidFill>
                  <a:srgbClr val="005EB8"/>
                </a:solidFill>
                <a:latin typeface="Arial" panose="020B0604020202020204" pitchFamily="34" charset="0"/>
                <a:cs typeface="Arial" panose="020B0604020202020204" pitchFamily="34" charset="0"/>
              </a:rPr>
              <a:t>you support</a:t>
            </a:r>
          </a:p>
          <a:p>
            <a:pPr marL="28575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48F70FF-4CAB-347A-AE6D-63F0D6D13A22}"/>
              </a:ext>
            </a:extLst>
          </p:cNvPr>
          <p:cNvPicPr>
            <a:picLocks noChangeAspect="1"/>
          </p:cNvPicPr>
          <p:nvPr/>
        </p:nvPicPr>
        <p:blipFill>
          <a:blip r:embed="rId3"/>
          <a:stretch>
            <a:fillRect/>
          </a:stretch>
        </p:blipFill>
        <p:spPr>
          <a:xfrm>
            <a:off x="422974" y="441325"/>
            <a:ext cx="1657122" cy="830908"/>
          </a:xfrm>
          <a:prstGeom prst="rect">
            <a:avLst/>
          </a:prstGeom>
        </p:spPr>
      </p:pic>
      <p:pic>
        <p:nvPicPr>
          <p:cNvPr id="10" name="Picture 9">
            <a:extLst>
              <a:ext uri="{FF2B5EF4-FFF2-40B4-BE49-F238E27FC236}">
                <a16:creationId xmlns:a16="http://schemas.microsoft.com/office/drawing/2014/main" id="{2E3C1CF2-7844-DE46-76B9-AAA9CC4711EC}"/>
              </a:ext>
            </a:extLst>
          </p:cNvPr>
          <p:cNvPicPr>
            <a:picLocks noChangeAspect="1"/>
          </p:cNvPicPr>
          <p:nvPr/>
        </p:nvPicPr>
        <p:blipFill>
          <a:blip r:embed="rId4"/>
          <a:stretch>
            <a:fillRect/>
          </a:stretch>
        </p:blipFill>
        <p:spPr>
          <a:xfrm>
            <a:off x="2080095" y="441325"/>
            <a:ext cx="1532207" cy="790816"/>
          </a:xfrm>
          <a:prstGeom prst="rect">
            <a:avLst/>
          </a:prstGeom>
        </p:spPr>
      </p:pic>
      <p:sp>
        <p:nvSpPr>
          <p:cNvPr id="12" name="Rectangle 11">
            <a:extLst>
              <a:ext uri="{FF2B5EF4-FFF2-40B4-BE49-F238E27FC236}">
                <a16:creationId xmlns:a16="http://schemas.microsoft.com/office/drawing/2014/main" id="{49B36845-F5FA-F1B9-C073-CB1F26AA643D}"/>
              </a:ext>
            </a:extLst>
          </p:cNvPr>
          <p:cNvSpPr/>
          <p:nvPr/>
        </p:nvSpPr>
        <p:spPr>
          <a:xfrm>
            <a:off x="6770858" y="1755267"/>
            <a:ext cx="1640876" cy="56970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rPr>
              <a:t>Staff / families deterring behaviour</a:t>
            </a:r>
            <a:endParaRPr lang="en-GB" sz="120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7A29EF80-6BAA-BC04-EAC4-14A44EBF3281}"/>
              </a:ext>
            </a:extLst>
          </p:cNvPr>
          <p:cNvPicPr>
            <a:picLocks noChangeAspect="1"/>
          </p:cNvPicPr>
          <p:nvPr/>
        </p:nvPicPr>
        <p:blipFill>
          <a:blip r:embed="rId5"/>
          <a:stretch>
            <a:fillRect/>
          </a:stretch>
        </p:blipFill>
        <p:spPr>
          <a:xfrm>
            <a:off x="3786153" y="457704"/>
            <a:ext cx="1654925" cy="779016"/>
          </a:xfrm>
          <a:prstGeom prst="rect">
            <a:avLst/>
          </a:prstGeom>
        </p:spPr>
      </p:pic>
      <p:pic>
        <p:nvPicPr>
          <p:cNvPr id="14" name="Picture 13">
            <a:extLst>
              <a:ext uri="{FF2B5EF4-FFF2-40B4-BE49-F238E27FC236}">
                <a16:creationId xmlns:a16="http://schemas.microsoft.com/office/drawing/2014/main" id="{EC43AE84-57AA-0E1E-25A1-E31E30C25732}"/>
              </a:ext>
            </a:extLst>
          </p:cNvPr>
          <p:cNvPicPr>
            <a:picLocks noChangeAspect="1"/>
          </p:cNvPicPr>
          <p:nvPr/>
        </p:nvPicPr>
        <p:blipFill>
          <a:blip r:embed="rId6"/>
          <a:stretch>
            <a:fillRect/>
          </a:stretch>
        </p:blipFill>
        <p:spPr>
          <a:xfrm>
            <a:off x="422974" y="1341158"/>
            <a:ext cx="1657121" cy="963442"/>
          </a:xfrm>
          <a:prstGeom prst="rect">
            <a:avLst/>
          </a:prstGeom>
        </p:spPr>
      </p:pic>
      <p:sp>
        <p:nvSpPr>
          <p:cNvPr id="15" name="TextBox 14">
            <a:extLst>
              <a:ext uri="{FF2B5EF4-FFF2-40B4-BE49-F238E27FC236}">
                <a16:creationId xmlns:a16="http://schemas.microsoft.com/office/drawing/2014/main" id="{B03C745A-859E-3A4B-265A-37805DB20FC1}"/>
              </a:ext>
            </a:extLst>
          </p:cNvPr>
          <p:cNvSpPr txBox="1"/>
          <p:nvPr/>
        </p:nvSpPr>
        <p:spPr>
          <a:xfrm>
            <a:off x="468313" y="5284584"/>
            <a:ext cx="2078437" cy="461665"/>
          </a:xfrm>
          <a:prstGeom prst="rect">
            <a:avLst/>
          </a:prstGeom>
          <a:solidFill>
            <a:schemeClr val="accent5">
              <a:lumMod val="20000"/>
              <a:lumOff val="80000"/>
            </a:schemeClr>
          </a:solidFill>
          <a:ln>
            <a:solidFill>
              <a:schemeClr val="accent1"/>
            </a:solidFill>
          </a:ln>
        </p:spPr>
        <p:txBody>
          <a:bodyPr wrap="square" rtlCol="0">
            <a:spAutoFit/>
          </a:bodyPr>
          <a:lstStyle/>
          <a:p>
            <a:r>
              <a:rPr lang="en-GB" sz="1200">
                <a:latin typeface="Arial" panose="020B0604020202020204" pitchFamily="34" charset="0"/>
                <a:cs typeface="Arial" panose="020B0604020202020204" pitchFamily="34" charset="0"/>
              </a:rPr>
              <a:t>Lack of technology / support for online dating</a:t>
            </a:r>
          </a:p>
        </p:txBody>
      </p:sp>
      <p:pic>
        <p:nvPicPr>
          <p:cNvPr id="16" name="Picture 15">
            <a:extLst>
              <a:ext uri="{FF2B5EF4-FFF2-40B4-BE49-F238E27FC236}">
                <a16:creationId xmlns:a16="http://schemas.microsoft.com/office/drawing/2014/main" id="{4208BF3E-F320-1035-D295-B705E51089A5}"/>
              </a:ext>
            </a:extLst>
          </p:cNvPr>
          <p:cNvPicPr>
            <a:picLocks noChangeAspect="1"/>
          </p:cNvPicPr>
          <p:nvPr/>
        </p:nvPicPr>
        <p:blipFill>
          <a:blip r:embed="rId7"/>
          <a:stretch>
            <a:fillRect/>
          </a:stretch>
        </p:blipFill>
        <p:spPr>
          <a:xfrm>
            <a:off x="6253937" y="2486032"/>
            <a:ext cx="1426628" cy="1217435"/>
          </a:xfrm>
          <a:prstGeom prst="rect">
            <a:avLst/>
          </a:prstGeom>
        </p:spPr>
      </p:pic>
      <p:pic>
        <p:nvPicPr>
          <p:cNvPr id="17" name="Picture 16">
            <a:extLst>
              <a:ext uri="{FF2B5EF4-FFF2-40B4-BE49-F238E27FC236}">
                <a16:creationId xmlns:a16="http://schemas.microsoft.com/office/drawing/2014/main" id="{B8CD3050-6A59-FBCE-892A-E1E30F77FCA1}"/>
              </a:ext>
            </a:extLst>
          </p:cNvPr>
          <p:cNvPicPr>
            <a:picLocks noChangeAspect="1"/>
          </p:cNvPicPr>
          <p:nvPr/>
        </p:nvPicPr>
        <p:blipFill>
          <a:blip r:embed="rId8"/>
          <a:stretch>
            <a:fillRect/>
          </a:stretch>
        </p:blipFill>
        <p:spPr>
          <a:xfrm>
            <a:off x="2154927" y="1342583"/>
            <a:ext cx="1457376" cy="978238"/>
          </a:xfrm>
          <a:prstGeom prst="rect">
            <a:avLst/>
          </a:prstGeom>
        </p:spPr>
      </p:pic>
      <p:pic>
        <p:nvPicPr>
          <p:cNvPr id="18" name="Picture 17">
            <a:extLst>
              <a:ext uri="{FF2B5EF4-FFF2-40B4-BE49-F238E27FC236}">
                <a16:creationId xmlns:a16="http://schemas.microsoft.com/office/drawing/2014/main" id="{A4F468B7-6100-82C2-67E5-93AF291ECC6F}"/>
              </a:ext>
            </a:extLst>
          </p:cNvPr>
          <p:cNvPicPr>
            <a:picLocks noChangeAspect="1"/>
          </p:cNvPicPr>
          <p:nvPr/>
        </p:nvPicPr>
        <p:blipFill>
          <a:blip r:embed="rId9"/>
          <a:stretch>
            <a:fillRect/>
          </a:stretch>
        </p:blipFill>
        <p:spPr>
          <a:xfrm>
            <a:off x="453312" y="4092245"/>
            <a:ext cx="2078436" cy="1125479"/>
          </a:xfrm>
          <a:prstGeom prst="rect">
            <a:avLst/>
          </a:prstGeom>
        </p:spPr>
      </p:pic>
      <p:pic>
        <p:nvPicPr>
          <p:cNvPr id="19" name="Picture 18">
            <a:extLst>
              <a:ext uri="{FF2B5EF4-FFF2-40B4-BE49-F238E27FC236}">
                <a16:creationId xmlns:a16="http://schemas.microsoft.com/office/drawing/2014/main" id="{47ED194E-67E5-E71C-226C-4E4F61469355}"/>
              </a:ext>
            </a:extLst>
          </p:cNvPr>
          <p:cNvPicPr>
            <a:picLocks noChangeAspect="1"/>
          </p:cNvPicPr>
          <p:nvPr/>
        </p:nvPicPr>
        <p:blipFill>
          <a:blip r:embed="rId10"/>
          <a:stretch>
            <a:fillRect/>
          </a:stretch>
        </p:blipFill>
        <p:spPr>
          <a:xfrm>
            <a:off x="5224306" y="1336185"/>
            <a:ext cx="1457376" cy="987644"/>
          </a:xfrm>
          <a:prstGeom prst="rect">
            <a:avLst/>
          </a:prstGeom>
        </p:spPr>
      </p:pic>
      <p:pic>
        <p:nvPicPr>
          <p:cNvPr id="20" name="Picture 19">
            <a:extLst>
              <a:ext uri="{FF2B5EF4-FFF2-40B4-BE49-F238E27FC236}">
                <a16:creationId xmlns:a16="http://schemas.microsoft.com/office/drawing/2014/main" id="{C0C4262C-2D31-10A1-9E6B-0A65A7AE1374}"/>
              </a:ext>
            </a:extLst>
          </p:cNvPr>
          <p:cNvPicPr>
            <a:picLocks noChangeAspect="1"/>
          </p:cNvPicPr>
          <p:nvPr/>
        </p:nvPicPr>
        <p:blipFill>
          <a:blip r:embed="rId11"/>
          <a:stretch>
            <a:fillRect/>
          </a:stretch>
        </p:blipFill>
        <p:spPr>
          <a:xfrm>
            <a:off x="2085743" y="2486032"/>
            <a:ext cx="2463955" cy="1217435"/>
          </a:xfrm>
          <a:prstGeom prst="rect">
            <a:avLst/>
          </a:prstGeom>
        </p:spPr>
      </p:pic>
      <p:pic>
        <p:nvPicPr>
          <p:cNvPr id="21" name="Picture 20">
            <a:extLst>
              <a:ext uri="{FF2B5EF4-FFF2-40B4-BE49-F238E27FC236}">
                <a16:creationId xmlns:a16="http://schemas.microsoft.com/office/drawing/2014/main" id="{1E96B467-24A9-84B8-2C50-70B16ACB8ECA}"/>
              </a:ext>
            </a:extLst>
          </p:cNvPr>
          <p:cNvPicPr>
            <a:picLocks noChangeAspect="1"/>
          </p:cNvPicPr>
          <p:nvPr/>
        </p:nvPicPr>
        <p:blipFill>
          <a:blip r:embed="rId12"/>
          <a:stretch>
            <a:fillRect/>
          </a:stretch>
        </p:blipFill>
        <p:spPr>
          <a:xfrm>
            <a:off x="5490676" y="453868"/>
            <a:ext cx="1705655" cy="778273"/>
          </a:xfrm>
          <a:prstGeom prst="rect">
            <a:avLst/>
          </a:prstGeom>
        </p:spPr>
      </p:pic>
      <p:pic>
        <p:nvPicPr>
          <p:cNvPr id="22" name="Picture 21">
            <a:extLst>
              <a:ext uri="{FF2B5EF4-FFF2-40B4-BE49-F238E27FC236}">
                <a16:creationId xmlns:a16="http://schemas.microsoft.com/office/drawing/2014/main" id="{43F4A92F-53CE-1843-9968-ECB4ED7A3F96}"/>
              </a:ext>
            </a:extLst>
          </p:cNvPr>
          <p:cNvPicPr>
            <a:picLocks noChangeAspect="1"/>
          </p:cNvPicPr>
          <p:nvPr/>
        </p:nvPicPr>
        <p:blipFill>
          <a:blip r:embed="rId13"/>
          <a:stretch>
            <a:fillRect/>
          </a:stretch>
        </p:blipFill>
        <p:spPr>
          <a:xfrm>
            <a:off x="453312" y="2461809"/>
            <a:ext cx="1552580" cy="1518363"/>
          </a:xfrm>
          <a:prstGeom prst="rect">
            <a:avLst/>
          </a:prstGeom>
        </p:spPr>
      </p:pic>
      <p:pic>
        <p:nvPicPr>
          <p:cNvPr id="23" name="Picture 22">
            <a:extLst>
              <a:ext uri="{FF2B5EF4-FFF2-40B4-BE49-F238E27FC236}">
                <a16:creationId xmlns:a16="http://schemas.microsoft.com/office/drawing/2014/main" id="{793468DD-8DD6-F562-9519-90AC1DB92864}"/>
              </a:ext>
            </a:extLst>
          </p:cNvPr>
          <p:cNvPicPr>
            <a:picLocks noChangeAspect="1"/>
          </p:cNvPicPr>
          <p:nvPr/>
        </p:nvPicPr>
        <p:blipFill>
          <a:blip r:embed="rId14"/>
          <a:stretch>
            <a:fillRect/>
          </a:stretch>
        </p:blipFill>
        <p:spPr>
          <a:xfrm>
            <a:off x="6253609" y="3854581"/>
            <a:ext cx="1457375" cy="559839"/>
          </a:xfrm>
          <a:prstGeom prst="rect">
            <a:avLst/>
          </a:prstGeom>
        </p:spPr>
      </p:pic>
      <p:sp>
        <p:nvSpPr>
          <p:cNvPr id="24" name="TextBox 23">
            <a:extLst>
              <a:ext uri="{FF2B5EF4-FFF2-40B4-BE49-F238E27FC236}">
                <a16:creationId xmlns:a16="http://schemas.microsoft.com/office/drawing/2014/main" id="{75096433-0C83-BBBB-60ED-78368143AF29}"/>
              </a:ext>
            </a:extLst>
          </p:cNvPr>
          <p:cNvSpPr txBox="1"/>
          <p:nvPr/>
        </p:nvSpPr>
        <p:spPr>
          <a:xfrm>
            <a:off x="7196331" y="4470319"/>
            <a:ext cx="1100849" cy="369332"/>
          </a:xfrm>
          <a:prstGeom prst="rect">
            <a:avLst/>
          </a:prstGeom>
          <a:solidFill>
            <a:schemeClr val="accent5">
              <a:lumMod val="20000"/>
              <a:lumOff val="80000"/>
            </a:schemeClr>
          </a:solidFill>
          <a:ln>
            <a:solidFill>
              <a:schemeClr val="accent1"/>
            </a:solidFill>
          </a:ln>
        </p:spPr>
        <p:txBody>
          <a:bodyPr wrap="square" rtlCol="0">
            <a:spAutoFit/>
          </a:bodyPr>
          <a:lstStyle/>
          <a:p>
            <a:r>
              <a:rPr lang="en-GB"/>
              <a:t>Covid-19</a:t>
            </a:r>
          </a:p>
        </p:txBody>
      </p:sp>
      <p:pic>
        <p:nvPicPr>
          <p:cNvPr id="25" name="Picture 24">
            <a:extLst>
              <a:ext uri="{FF2B5EF4-FFF2-40B4-BE49-F238E27FC236}">
                <a16:creationId xmlns:a16="http://schemas.microsoft.com/office/drawing/2014/main" id="{C6B6D995-C031-0099-9720-FF377FFE3F45}"/>
              </a:ext>
            </a:extLst>
          </p:cNvPr>
          <p:cNvPicPr>
            <a:picLocks noChangeAspect="1"/>
          </p:cNvPicPr>
          <p:nvPr/>
        </p:nvPicPr>
        <p:blipFill>
          <a:blip r:embed="rId15"/>
          <a:stretch>
            <a:fillRect/>
          </a:stretch>
        </p:blipFill>
        <p:spPr>
          <a:xfrm>
            <a:off x="3787215" y="1336185"/>
            <a:ext cx="1276523" cy="982748"/>
          </a:xfrm>
          <a:prstGeom prst="rect">
            <a:avLst/>
          </a:prstGeom>
        </p:spPr>
      </p:pic>
      <p:pic>
        <p:nvPicPr>
          <p:cNvPr id="26" name="Picture 25">
            <a:extLst>
              <a:ext uri="{FF2B5EF4-FFF2-40B4-BE49-F238E27FC236}">
                <a16:creationId xmlns:a16="http://schemas.microsoft.com/office/drawing/2014/main" id="{83F23E7E-E885-B3CB-88AE-76981E018229}"/>
              </a:ext>
            </a:extLst>
          </p:cNvPr>
          <p:cNvPicPr>
            <a:picLocks noChangeAspect="1"/>
          </p:cNvPicPr>
          <p:nvPr/>
        </p:nvPicPr>
        <p:blipFill>
          <a:blip r:embed="rId16"/>
          <a:stretch>
            <a:fillRect/>
          </a:stretch>
        </p:blipFill>
        <p:spPr>
          <a:xfrm>
            <a:off x="4674154" y="2486032"/>
            <a:ext cx="1495162" cy="1217435"/>
          </a:xfrm>
          <a:prstGeom prst="rect">
            <a:avLst/>
          </a:prstGeom>
        </p:spPr>
      </p:pic>
      <p:sp>
        <p:nvSpPr>
          <p:cNvPr id="39" name="TextBox 38">
            <a:extLst>
              <a:ext uri="{FF2B5EF4-FFF2-40B4-BE49-F238E27FC236}">
                <a16:creationId xmlns:a16="http://schemas.microsoft.com/office/drawing/2014/main" id="{F0425BB4-A7FD-4E80-516A-6D2C1B175441}"/>
              </a:ext>
            </a:extLst>
          </p:cNvPr>
          <p:cNvSpPr txBox="1"/>
          <p:nvPr/>
        </p:nvSpPr>
        <p:spPr>
          <a:xfrm rot="21402141">
            <a:off x="5508483" y="5788553"/>
            <a:ext cx="942975" cy="338554"/>
          </a:xfrm>
          <a:prstGeom prst="rect">
            <a:avLst/>
          </a:prstGeom>
          <a:solidFill>
            <a:schemeClr val="accent1">
              <a:lumMod val="20000"/>
              <a:lumOff val="80000"/>
            </a:schemeClr>
          </a:solidFill>
        </p:spPr>
        <p:txBody>
          <a:bodyPr wrap="square" rtlCol="0">
            <a:spAutoFit/>
          </a:bodyPr>
          <a:lstStyle/>
          <a:p>
            <a:r>
              <a:rPr lang="en-GB" sz="1600"/>
              <a:t>shyness</a:t>
            </a:r>
          </a:p>
        </p:txBody>
      </p:sp>
      <p:sp>
        <p:nvSpPr>
          <p:cNvPr id="40" name="TextBox 39">
            <a:extLst>
              <a:ext uri="{FF2B5EF4-FFF2-40B4-BE49-F238E27FC236}">
                <a16:creationId xmlns:a16="http://schemas.microsoft.com/office/drawing/2014/main" id="{8E65EB68-FE1B-A13E-2D19-053FBD528D4A}"/>
              </a:ext>
            </a:extLst>
          </p:cNvPr>
          <p:cNvSpPr txBox="1"/>
          <p:nvPr/>
        </p:nvSpPr>
        <p:spPr>
          <a:xfrm>
            <a:off x="5347798" y="5159631"/>
            <a:ext cx="1643036" cy="338554"/>
          </a:xfrm>
          <a:prstGeom prst="rect">
            <a:avLst/>
          </a:prstGeom>
          <a:solidFill>
            <a:schemeClr val="accent2">
              <a:lumMod val="20000"/>
              <a:lumOff val="80000"/>
            </a:schemeClr>
          </a:solidFill>
        </p:spPr>
        <p:txBody>
          <a:bodyPr wrap="square" rtlCol="0">
            <a:spAutoFit/>
          </a:bodyPr>
          <a:lstStyle/>
          <a:p>
            <a:r>
              <a:rPr lang="en-GB" sz="1600"/>
              <a:t>Low confidence</a:t>
            </a:r>
          </a:p>
        </p:txBody>
      </p:sp>
      <p:pic>
        <p:nvPicPr>
          <p:cNvPr id="41" name="Picture 40">
            <a:extLst>
              <a:ext uri="{FF2B5EF4-FFF2-40B4-BE49-F238E27FC236}">
                <a16:creationId xmlns:a16="http://schemas.microsoft.com/office/drawing/2014/main" id="{5A1400EE-EEC5-7C80-54EC-9E81719EDE27}"/>
              </a:ext>
            </a:extLst>
          </p:cNvPr>
          <p:cNvPicPr>
            <a:picLocks noChangeAspect="1"/>
          </p:cNvPicPr>
          <p:nvPr/>
        </p:nvPicPr>
        <p:blipFill>
          <a:blip r:embed="rId17"/>
          <a:stretch>
            <a:fillRect/>
          </a:stretch>
        </p:blipFill>
        <p:spPr>
          <a:xfrm rot="20762701">
            <a:off x="5471010" y="4424141"/>
            <a:ext cx="1293591" cy="729830"/>
          </a:xfrm>
          <a:prstGeom prst="rect">
            <a:avLst/>
          </a:prstGeom>
        </p:spPr>
      </p:pic>
      <p:sp>
        <p:nvSpPr>
          <p:cNvPr id="42" name="TextBox 41">
            <a:extLst>
              <a:ext uri="{FF2B5EF4-FFF2-40B4-BE49-F238E27FC236}">
                <a16:creationId xmlns:a16="http://schemas.microsoft.com/office/drawing/2014/main" id="{3BEAB8DD-3EBC-44DA-3267-63F8C9852AD2}"/>
              </a:ext>
            </a:extLst>
          </p:cNvPr>
          <p:cNvSpPr txBox="1"/>
          <p:nvPr/>
        </p:nvSpPr>
        <p:spPr>
          <a:xfrm rot="476361">
            <a:off x="2631387" y="5846785"/>
            <a:ext cx="806694" cy="338554"/>
          </a:xfrm>
          <a:prstGeom prst="rect">
            <a:avLst/>
          </a:prstGeom>
          <a:solidFill>
            <a:schemeClr val="accent4">
              <a:lumMod val="20000"/>
              <a:lumOff val="80000"/>
            </a:schemeClr>
          </a:solidFill>
        </p:spPr>
        <p:txBody>
          <a:bodyPr wrap="square" rtlCol="0">
            <a:spAutoFit/>
          </a:bodyPr>
          <a:lstStyle/>
          <a:p>
            <a:r>
              <a:rPr lang="en-GB" sz="1600"/>
              <a:t>Autism</a:t>
            </a:r>
          </a:p>
        </p:txBody>
      </p:sp>
      <p:sp>
        <p:nvSpPr>
          <p:cNvPr id="43" name="TextBox 42">
            <a:extLst>
              <a:ext uri="{FF2B5EF4-FFF2-40B4-BE49-F238E27FC236}">
                <a16:creationId xmlns:a16="http://schemas.microsoft.com/office/drawing/2014/main" id="{C9B046F4-4B42-3A46-F288-171D7D55B5F3}"/>
              </a:ext>
            </a:extLst>
          </p:cNvPr>
          <p:cNvSpPr txBox="1"/>
          <p:nvPr/>
        </p:nvSpPr>
        <p:spPr>
          <a:xfrm rot="21145631">
            <a:off x="2668737" y="4907883"/>
            <a:ext cx="1074199" cy="584775"/>
          </a:xfrm>
          <a:prstGeom prst="rect">
            <a:avLst/>
          </a:prstGeom>
          <a:solidFill>
            <a:schemeClr val="accent5">
              <a:lumMod val="20000"/>
              <a:lumOff val="80000"/>
            </a:schemeClr>
          </a:solidFill>
        </p:spPr>
        <p:txBody>
          <a:bodyPr wrap="square" rtlCol="0">
            <a:spAutoFit/>
          </a:bodyPr>
          <a:lstStyle/>
          <a:p>
            <a:r>
              <a:rPr lang="en-GB" sz="1600"/>
              <a:t>Learning disability</a:t>
            </a:r>
          </a:p>
        </p:txBody>
      </p:sp>
      <p:pic>
        <p:nvPicPr>
          <p:cNvPr id="45" name="Picture 44">
            <a:extLst>
              <a:ext uri="{FF2B5EF4-FFF2-40B4-BE49-F238E27FC236}">
                <a16:creationId xmlns:a16="http://schemas.microsoft.com/office/drawing/2014/main" id="{0DA914D7-7C87-4D61-ADDE-B0043B3EE866}"/>
              </a:ext>
            </a:extLst>
          </p:cNvPr>
          <p:cNvPicPr>
            <a:picLocks noChangeAspect="1"/>
          </p:cNvPicPr>
          <p:nvPr/>
        </p:nvPicPr>
        <p:blipFill>
          <a:blip r:embed="rId18"/>
          <a:stretch>
            <a:fillRect/>
          </a:stretch>
        </p:blipFill>
        <p:spPr>
          <a:xfrm>
            <a:off x="3741392" y="4789056"/>
            <a:ext cx="1587500" cy="1651000"/>
          </a:xfrm>
          <a:prstGeom prst="rect">
            <a:avLst/>
          </a:prstGeom>
        </p:spPr>
      </p:pic>
    </p:spTree>
    <p:extLst>
      <p:ext uri="{BB962C8B-B14F-4D97-AF65-F5344CB8AC3E}">
        <p14:creationId xmlns:p14="http://schemas.microsoft.com/office/powerpoint/2010/main" val="1302071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F3F71A-B496-4872-05F2-BE27CF566DF6}"/>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GB" sz="3200">
                <a:latin typeface="Arial" panose="020B0604020202020204" pitchFamily="34" charset="0"/>
                <a:cs typeface="Arial" panose="020B0604020202020204" pitchFamily="34" charset="0"/>
              </a:rPr>
              <a:t>Sexual safety and sexuality </a:t>
            </a:r>
          </a:p>
        </p:txBody>
      </p:sp>
      <p:sp>
        <p:nvSpPr>
          <p:cNvPr id="9" name="TextBox 8">
            <a:extLst>
              <a:ext uri="{FF2B5EF4-FFF2-40B4-BE49-F238E27FC236}">
                <a16:creationId xmlns:a16="http://schemas.microsoft.com/office/drawing/2014/main" id="{E71DFFA5-07D8-7055-C6DA-0437DDD47115}"/>
              </a:ext>
            </a:extLst>
          </p:cNvPr>
          <p:cNvSpPr txBox="1"/>
          <p:nvPr/>
        </p:nvSpPr>
        <p:spPr>
          <a:xfrm>
            <a:off x="468313" y="1700213"/>
            <a:ext cx="4103686" cy="4011355"/>
          </a:xfrm>
          <a:prstGeom prst="rect">
            <a:avLst/>
          </a:prstGeom>
          <a:noFill/>
        </p:spPr>
        <p:txBody>
          <a:bodyPr wrap="square" rtlCol="0">
            <a:spAutoFit/>
          </a:bodyPr>
          <a:lstStyle/>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CQC have produced a report which aims to raise awareness of issues of sexual safety and sexuality in adult social care. </a:t>
            </a: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It looks at how people using services are kept safe from sexual incidents, and how they are supported to express their sexuality.</a:t>
            </a: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A person-centred approach to care, which considers people’s holistic needs, will include an understanding of a person’s sexual identity and how they should be supported to appropriately express their sexuality in a way that supports and empowers them and protects them from harm.</a:t>
            </a:r>
          </a:p>
          <a:p>
            <a:pPr marL="28575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93045C0-5DC2-0972-5D59-3A45DBD5BDF5}"/>
              </a:ext>
            </a:extLst>
          </p:cNvPr>
          <p:cNvSpPr txBox="1"/>
          <p:nvPr/>
        </p:nvSpPr>
        <p:spPr>
          <a:xfrm>
            <a:off x="468313" y="5900706"/>
            <a:ext cx="10004149" cy="338554"/>
          </a:xfrm>
          <a:prstGeom prst="rect">
            <a:avLst/>
          </a:prstGeom>
          <a:noFill/>
        </p:spPr>
        <p:txBody>
          <a:bodyPr wrap="square">
            <a:spAutoFit/>
          </a:bodyPr>
          <a:lstStyle/>
          <a:p>
            <a:pPr marL="0" marR="0" lvl="0" indent="0" algn="l" defTabSz="914400" rtl="0" eaLnBrk="1" fontAlgn="auto" latinLnBrk="0" hangingPunct="1">
              <a:spcBef>
                <a:spcPts val="0"/>
              </a:spcBef>
              <a:spcAft>
                <a:spcPts val="6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3"/>
              </a:rPr>
              <a:t>CQC report - Promoting sexual safety through empowerment</a:t>
            </a:r>
            <a:endParaRPr kumimoji="0" lang="en-GB"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12519C40-B628-7293-6444-83709009F7C3}"/>
              </a:ext>
            </a:extLst>
          </p:cNvPr>
          <p:cNvPicPr>
            <a:picLocks noChangeAspect="1"/>
          </p:cNvPicPr>
          <p:nvPr/>
        </p:nvPicPr>
        <p:blipFill>
          <a:blip r:embed="rId4">
            <a:alphaModFix amt="10000"/>
          </a:blip>
          <a:stretch>
            <a:fillRect/>
          </a:stretch>
        </p:blipFill>
        <p:spPr>
          <a:xfrm>
            <a:off x="6176509" y="-1263936"/>
            <a:ext cx="2850407" cy="3765352"/>
          </a:xfrm>
          <a:prstGeom prst="rect">
            <a:avLst/>
          </a:prstGeom>
        </p:spPr>
      </p:pic>
      <p:pic>
        <p:nvPicPr>
          <p:cNvPr id="2" name="Picture 1">
            <a:extLst>
              <a:ext uri="{FF2B5EF4-FFF2-40B4-BE49-F238E27FC236}">
                <a16:creationId xmlns:a16="http://schemas.microsoft.com/office/drawing/2014/main" id="{8E685255-871B-2256-1017-CA76D234AAAC}"/>
              </a:ext>
            </a:extLst>
          </p:cNvPr>
          <p:cNvPicPr>
            <a:picLocks noChangeAspect="1"/>
          </p:cNvPicPr>
          <p:nvPr/>
        </p:nvPicPr>
        <p:blipFill>
          <a:blip r:embed="rId5"/>
          <a:stretch>
            <a:fillRect/>
          </a:stretch>
        </p:blipFill>
        <p:spPr>
          <a:xfrm>
            <a:off x="5470387" y="2818369"/>
            <a:ext cx="2118859" cy="2798987"/>
          </a:xfrm>
          <a:prstGeom prst="rect">
            <a:avLst/>
          </a:prstGeom>
        </p:spPr>
      </p:pic>
    </p:spTree>
    <p:extLst>
      <p:ext uri="{BB962C8B-B14F-4D97-AF65-F5344CB8AC3E}">
        <p14:creationId xmlns:p14="http://schemas.microsoft.com/office/powerpoint/2010/main" val="1265743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F3F71A-B496-4872-05F2-BE27CF566DF6}"/>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spcAft>
                <a:spcPts val="600"/>
              </a:spcAft>
            </a:pPr>
            <a:r>
              <a:rPr lang="en-US" sz="3200"/>
              <a:t>Principles of good practice</a:t>
            </a:r>
          </a:p>
        </p:txBody>
      </p:sp>
      <p:sp>
        <p:nvSpPr>
          <p:cNvPr id="9" name="TextBox 8">
            <a:extLst>
              <a:ext uri="{FF2B5EF4-FFF2-40B4-BE49-F238E27FC236}">
                <a16:creationId xmlns:a16="http://schemas.microsoft.com/office/drawing/2014/main" id="{E71DFFA5-07D8-7055-C6DA-0437DDD47115}"/>
              </a:ext>
            </a:extLst>
          </p:cNvPr>
          <p:cNvSpPr txBox="1"/>
          <p:nvPr/>
        </p:nvSpPr>
        <p:spPr>
          <a:xfrm>
            <a:off x="468313" y="1573221"/>
            <a:ext cx="3804749" cy="4873129"/>
          </a:xfrm>
          <a:prstGeom prst="rect">
            <a:avLst/>
          </a:prstGeom>
          <a:noFill/>
        </p:spPr>
        <p:txBody>
          <a:bodyPr wrap="square" rtlCol="0">
            <a:spAutoFit/>
          </a:bodyPr>
          <a:lstStyle/>
          <a:p>
            <a:pPr marL="285750" indent="-285750">
              <a:buClr>
                <a:srgbClr val="005EB8"/>
              </a:buClr>
              <a:buFont typeface="Wingdings" pitchFamily="2" charset="2"/>
              <a:buChar char="§"/>
            </a:pPr>
            <a:r>
              <a:rPr lang="en-US" sz="1400">
                <a:latin typeface="Arial" panose="020B0604020202020204" pitchFamily="34" charset="0"/>
                <a:cs typeface="Arial" panose="020B0604020202020204" pitchFamily="34" charset="0"/>
              </a:rPr>
              <a:t>Leaders should promote a culture of openness that allows people to both discuss issues of sexuality and raise issues of sexual safety, as part of a holistic approach to good person-</a:t>
            </a:r>
            <a:r>
              <a:rPr lang="en-US" sz="1400" err="1">
                <a:latin typeface="Arial" panose="020B0604020202020204" pitchFamily="34" charset="0"/>
                <a:cs typeface="Arial" panose="020B0604020202020204" pitchFamily="34" charset="0"/>
              </a:rPr>
              <a:t>centred</a:t>
            </a:r>
            <a:r>
              <a:rPr lang="en-US" sz="1400">
                <a:latin typeface="Arial" panose="020B0604020202020204" pitchFamily="34" charset="0"/>
                <a:cs typeface="Arial" panose="020B0604020202020204" pitchFamily="34" charset="0"/>
              </a:rPr>
              <a:t> care.</a:t>
            </a:r>
          </a:p>
          <a:p>
            <a:pPr marL="285750" indent="-285750">
              <a:buClr>
                <a:srgbClr val="005EB8"/>
              </a:buClr>
              <a:buFont typeface="Wingdings" pitchFamily="2" charset="2"/>
              <a:buChar char="§"/>
            </a:pPr>
            <a:endParaRPr lang="en-US"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US" sz="1400">
                <a:latin typeface="Arial" panose="020B0604020202020204" pitchFamily="34" charset="0"/>
                <a:cs typeface="Arial" panose="020B0604020202020204" pitchFamily="34" charset="0"/>
              </a:rPr>
              <a:t>People receiving adult social care are entitled to the same human rights as anyone else, and should be afforded the same dignity, choice, family life, privacy and respect, and should be able to feel safe from sexual harm.</a:t>
            </a:r>
          </a:p>
          <a:p>
            <a:pPr marL="285750" indent="-285750">
              <a:buClr>
                <a:srgbClr val="005EB8"/>
              </a:buClr>
              <a:buFont typeface="Wingdings" pitchFamily="2" charset="2"/>
              <a:buChar char="§"/>
            </a:pPr>
            <a:endParaRPr lang="en-US"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US" sz="1400">
                <a:latin typeface="Arial" panose="020B0604020202020204" pitchFamily="34" charset="0"/>
                <a:cs typeface="Arial" panose="020B0604020202020204" pitchFamily="34" charset="0"/>
              </a:rPr>
              <a:t>People who use services should be central to conversations about their needs and choices. Where seen as supportive and agreed to, family members, </a:t>
            </a:r>
            <a:r>
              <a:rPr lang="en-US" sz="1400" err="1">
                <a:latin typeface="Arial" panose="020B0604020202020204" pitchFamily="34" charset="0"/>
                <a:cs typeface="Arial" panose="020B0604020202020204" pitchFamily="34" charset="0"/>
              </a:rPr>
              <a:t>carers</a:t>
            </a:r>
            <a:r>
              <a:rPr lang="en-US" sz="1400">
                <a:latin typeface="Arial" panose="020B0604020202020204" pitchFamily="34" charset="0"/>
                <a:cs typeface="Arial" panose="020B0604020202020204" pitchFamily="34" charset="0"/>
              </a:rPr>
              <a:t> and advocates can also be included.</a:t>
            </a:r>
          </a:p>
          <a:p>
            <a:pPr marL="285750" indent="-285750" defTabSz="914400">
              <a:spcBef>
                <a:spcPts val="1000"/>
              </a:spcBef>
              <a:buClr>
                <a:srgbClr val="005EB8"/>
              </a:buClr>
              <a:buFont typeface="Wingdings" pitchFamily="2" charset="2"/>
              <a:buChar char="§"/>
              <a:defRPr/>
            </a:pPr>
            <a:endParaRPr lang="en-GB" sz="140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93045C0-5DC2-0972-5D59-3A45DBD5BDF5}"/>
              </a:ext>
            </a:extLst>
          </p:cNvPr>
          <p:cNvSpPr txBox="1"/>
          <p:nvPr/>
        </p:nvSpPr>
        <p:spPr>
          <a:xfrm>
            <a:off x="468313" y="5900706"/>
            <a:ext cx="10004149" cy="338554"/>
          </a:xfrm>
          <a:prstGeom prst="rect">
            <a:avLst/>
          </a:prstGeom>
          <a:noFill/>
        </p:spPr>
        <p:txBody>
          <a:bodyPr wrap="square">
            <a:spAutoFit/>
          </a:bodyPr>
          <a:lstStyle/>
          <a:p>
            <a:pPr marL="0" marR="0" lvl="0" indent="0" algn="l" defTabSz="914400" rtl="0" eaLnBrk="1" fontAlgn="auto" latinLnBrk="0" hangingPunct="1">
              <a:spcBef>
                <a:spcPts val="0"/>
              </a:spcBef>
              <a:spcAft>
                <a:spcPts val="6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3"/>
              </a:rPr>
              <a:t>CQC report - Promoting sexual safety through empowerment</a:t>
            </a:r>
            <a:endParaRPr kumimoji="0" lang="en-GB"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6D41180-21BD-6025-F81E-648E8D3F80AC}"/>
              </a:ext>
            </a:extLst>
          </p:cNvPr>
          <p:cNvSpPr txBox="1"/>
          <p:nvPr/>
        </p:nvSpPr>
        <p:spPr>
          <a:xfrm>
            <a:off x="4416059" y="1491147"/>
            <a:ext cx="4259629" cy="4955203"/>
          </a:xfrm>
          <a:prstGeom prst="rect">
            <a:avLst/>
          </a:prstGeom>
          <a:noFill/>
        </p:spPr>
        <p:txBody>
          <a:bodyPr wrap="square" rtlCol="0">
            <a:spAutoFit/>
          </a:bodyPr>
          <a:lstStyle/>
          <a:p>
            <a:pPr marL="285750" lvl="0" indent="-285750" defTabSz="914400">
              <a:spcBef>
                <a:spcPts val="1000"/>
              </a:spcBef>
              <a:buClr>
                <a:srgbClr val="005EB8"/>
              </a:buClr>
              <a:buFont typeface="Wingdings" pitchFamily="2" charset="2"/>
              <a:buChar char="§"/>
              <a:defRPr/>
            </a:pPr>
            <a:r>
              <a:rPr lang="en-GB" sz="1400">
                <a:latin typeface="Arial" panose="020B0604020202020204" pitchFamily="34" charset="0"/>
                <a:cs typeface="Arial" panose="020B0604020202020204" pitchFamily="34" charset="0"/>
              </a:rPr>
              <a:t>Assessments should include information about people’s sexuality needs (including current relationships, sexual orientation and understanding of sexual health, where appropriate).</a:t>
            </a:r>
          </a:p>
          <a:p>
            <a:pPr marL="285750" lvl="0" indent="-285750" defTabSz="914400">
              <a:spcBef>
                <a:spcPts val="1000"/>
              </a:spcBef>
              <a:buClr>
                <a:srgbClr val="005EB8"/>
              </a:buClr>
              <a:buFont typeface="Wingdings" pitchFamily="2" charset="2"/>
              <a:buChar char="§"/>
              <a:defRPr/>
            </a:pPr>
            <a:r>
              <a:rPr lang="en-GB" sz="1400">
                <a:latin typeface="Arial" panose="020B0604020202020204" pitchFamily="34" charset="0"/>
                <a:cs typeface="Arial" panose="020B0604020202020204" pitchFamily="34" charset="0"/>
              </a:rPr>
              <a:t>Care plans should accurately reflect these assessments and note the needs and wishes of people.</a:t>
            </a:r>
          </a:p>
          <a:p>
            <a:pPr marL="285750" lvl="0" indent="-285750" defTabSz="914400">
              <a:spcBef>
                <a:spcPts val="1000"/>
              </a:spcBef>
              <a:buClr>
                <a:srgbClr val="005EB8"/>
              </a:buClr>
              <a:buFont typeface="Wingdings" pitchFamily="2" charset="2"/>
              <a:buChar char="§"/>
              <a:defRPr/>
            </a:pPr>
            <a:r>
              <a:rPr lang="en-GB" sz="1400">
                <a:latin typeface="Arial" panose="020B0604020202020204" pitchFamily="34" charset="0"/>
                <a:cs typeface="Arial" panose="020B0604020202020204" pitchFamily="34" charset="0"/>
              </a:rPr>
              <a:t>Training should include supporting staff to have informal, everyday conversations about sexuality and sexual safety.</a:t>
            </a:r>
          </a:p>
          <a:p>
            <a:pPr marL="285750" lvl="0" indent="-285750" defTabSz="914400">
              <a:spcBef>
                <a:spcPts val="1000"/>
              </a:spcBef>
              <a:buClr>
                <a:srgbClr val="005EB8"/>
              </a:buClr>
              <a:buFont typeface="Wingdings" pitchFamily="2" charset="2"/>
              <a:buChar char="§"/>
              <a:defRPr/>
            </a:pPr>
            <a:r>
              <a:rPr lang="en-GB" sz="1400">
                <a:latin typeface="Arial" panose="020B0604020202020204" pitchFamily="34" charset="0"/>
                <a:cs typeface="Arial" panose="020B0604020202020204" pitchFamily="34" charset="0"/>
              </a:rPr>
              <a:t>Recruitment and organisational values should have a human rights focus.</a:t>
            </a:r>
          </a:p>
          <a:p>
            <a:pPr marL="285750" lvl="0" indent="-285750" defTabSz="914400">
              <a:spcBef>
                <a:spcPts val="1000"/>
              </a:spcBef>
              <a:buClr>
                <a:srgbClr val="005EB8"/>
              </a:buClr>
              <a:buFont typeface="Wingdings" pitchFamily="2" charset="2"/>
              <a:buChar char="§"/>
              <a:defRPr/>
            </a:pPr>
            <a:r>
              <a:rPr lang="en-GB" sz="1400">
                <a:latin typeface="Arial" panose="020B0604020202020204" pitchFamily="34" charset="0"/>
                <a:cs typeface="Arial" panose="020B0604020202020204" pitchFamily="34" charset="0"/>
              </a:rPr>
              <a:t>Providers should work with relevant community groups to give staff and people who use services support and access to information on sexual safety and sexuality.</a:t>
            </a:r>
          </a:p>
          <a:p>
            <a:pPr marL="28575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235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FD10516-06E4-1138-8CAD-8C3DBB48CAAF}"/>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lvl="0">
              <a:lnSpc>
                <a:spcPct val="100000"/>
              </a:lnSpc>
              <a:spcBef>
                <a:spcPts val="0"/>
              </a:spcBef>
              <a:defRPr/>
            </a:pPr>
            <a:r>
              <a:rPr lang="en-GB" sz="3200">
                <a:latin typeface="Arial" panose="020B0604020202020204" pitchFamily="34" charset="0"/>
                <a:cs typeface="Arial" panose="020B0604020202020204" pitchFamily="34" charset="0"/>
              </a:rPr>
              <a:t>LGBT+</a:t>
            </a:r>
          </a:p>
        </p:txBody>
      </p:sp>
      <p:sp>
        <p:nvSpPr>
          <p:cNvPr id="8" name="TextBox 7">
            <a:extLst>
              <a:ext uri="{FF2B5EF4-FFF2-40B4-BE49-F238E27FC236}">
                <a16:creationId xmlns:a16="http://schemas.microsoft.com/office/drawing/2014/main" id="{2B55A9C2-8AE9-5BA3-7C47-B5134433004C}"/>
              </a:ext>
            </a:extLst>
          </p:cNvPr>
          <p:cNvSpPr txBox="1"/>
          <p:nvPr/>
        </p:nvSpPr>
        <p:spPr>
          <a:xfrm>
            <a:off x="468312" y="1700213"/>
            <a:ext cx="3637695" cy="4001095"/>
          </a:xfrm>
          <a:prstGeom prst="rect">
            <a:avLst/>
          </a:prstGeom>
          <a:noFill/>
        </p:spPr>
        <p:txBody>
          <a:bodyPr wrap="square" rtlCol="0">
            <a:spAutoFit/>
          </a:bodyPr>
          <a:lstStyle/>
          <a:p>
            <a:pPr marL="285750" indent="-285750">
              <a:buClr>
                <a:srgbClr val="005EB8"/>
              </a:buClr>
              <a:buFont typeface="Wingdings" pitchFamily="2" charset="2"/>
              <a:buChar char="§"/>
            </a:pPr>
            <a:r>
              <a:rPr lang="en-GB" sz="1400">
                <a:latin typeface="Arial" panose="020B0604020202020204" pitchFamily="34" charset="0"/>
                <a:ea typeface="Calibri" panose="020F0502020204030204" pitchFamily="34" charset="0"/>
              </a:rPr>
              <a:t>Homosexuality was illegal till 1967 so many people lived in fear of being caught, losing their jobs and even their families. </a:t>
            </a:r>
          </a:p>
          <a:p>
            <a:pPr marL="285750" indent="-285750">
              <a:buClr>
                <a:srgbClr val="005EB8"/>
              </a:buClr>
              <a:buFont typeface="Wingdings" pitchFamily="2" charset="2"/>
              <a:buChar char="§"/>
            </a:pPr>
            <a:endParaRPr lang="en-GB" sz="1400">
              <a:latin typeface="Arial" panose="020B0604020202020204" pitchFamily="34" charset="0"/>
            </a:endParaRPr>
          </a:p>
          <a:p>
            <a:pPr marL="285750" indent="-285750">
              <a:spcAft>
                <a:spcPts val="800"/>
              </a:spcAft>
              <a:buClr>
                <a:srgbClr val="005EB8"/>
              </a:buClr>
              <a:buFont typeface="Wingdings" pitchFamily="2" charset="2"/>
              <a:buChar char="§"/>
            </a:pPr>
            <a:r>
              <a:rPr lang="en-GB" sz="1400">
                <a:latin typeface="Arial" panose="020B0604020202020204" pitchFamily="34" charset="0"/>
                <a:ea typeface="Calibri" panose="020F0502020204030204" pitchFamily="34" charset="0"/>
                <a:cs typeface="Times New Roman" panose="02020603050405020304" pitchFamily="18" charset="0"/>
              </a:rPr>
              <a:t>Being lesbian, gay, bisexual or trans is about more than your sex life or whether you are in a relationship or not.</a:t>
            </a:r>
          </a:p>
          <a:p>
            <a:pPr marL="285750" indent="-285750">
              <a:spcAft>
                <a:spcPts val="800"/>
              </a:spcAft>
              <a:buClr>
                <a:srgbClr val="005EB8"/>
              </a:buClr>
              <a:buFont typeface="Wingdings" pitchFamily="2" charset="2"/>
              <a:buChar char="§"/>
            </a:pPr>
            <a:r>
              <a:rPr lang="en-GB" sz="1400">
                <a:latin typeface="Arial" panose="020B0604020202020204" pitchFamily="34" charset="0"/>
                <a:ea typeface="Calibri" panose="020F0502020204030204" pitchFamily="34" charset="0"/>
                <a:cs typeface="Times New Roman" panose="02020603050405020304" pitchFamily="18" charset="0"/>
              </a:rPr>
              <a:t>It shapes the way you have experienced life, your interests, likes, dislikes, humour, family, friendships and attitudes. It might also inform the books you read, films you watch and music you enjoy. </a:t>
            </a:r>
          </a:p>
          <a:p>
            <a:pPr marL="28575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71FDCFE-E465-6781-3C72-BE7302B48BF6}"/>
              </a:ext>
            </a:extLst>
          </p:cNvPr>
          <p:cNvSpPr txBox="1"/>
          <p:nvPr/>
        </p:nvSpPr>
        <p:spPr>
          <a:xfrm>
            <a:off x="492659" y="5813167"/>
            <a:ext cx="60977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3"/>
              </a:rPr>
              <a:t>safe_to_be_me.pdf (ageuk.org.uk)</a:t>
            </a: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418E752E-150E-A7A0-C962-10D619356781}"/>
              </a:ext>
            </a:extLst>
          </p:cNvPr>
          <p:cNvPicPr>
            <a:picLocks noChangeAspect="1"/>
          </p:cNvPicPr>
          <p:nvPr/>
        </p:nvPicPr>
        <p:blipFill>
          <a:blip r:embed="rId4">
            <a:alphaModFix amt="10000"/>
          </a:blip>
          <a:stretch>
            <a:fillRect/>
          </a:stretch>
        </p:blipFill>
        <p:spPr>
          <a:xfrm rot="10800000">
            <a:off x="4211515" y="-1005599"/>
            <a:ext cx="3514602" cy="3170033"/>
          </a:xfrm>
          <a:prstGeom prst="rect">
            <a:avLst/>
          </a:prstGeom>
        </p:spPr>
      </p:pic>
      <p:pic>
        <p:nvPicPr>
          <p:cNvPr id="3" name="Picture 2">
            <a:extLst>
              <a:ext uri="{FF2B5EF4-FFF2-40B4-BE49-F238E27FC236}">
                <a16:creationId xmlns:a16="http://schemas.microsoft.com/office/drawing/2014/main" id="{5DF11D0C-ED22-C172-7A69-8A27CD66F801}"/>
              </a:ext>
            </a:extLst>
          </p:cNvPr>
          <p:cNvPicPr>
            <a:picLocks noChangeAspect="1"/>
          </p:cNvPicPr>
          <p:nvPr/>
        </p:nvPicPr>
        <p:blipFill>
          <a:blip r:embed="rId5"/>
          <a:stretch>
            <a:fillRect/>
          </a:stretch>
        </p:blipFill>
        <p:spPr>
          <a:xfrm>
            <a:off x="4872231" y="2648128"/>
            <a:ext cx="3637695" cy="3768547"/>
          </a:xfrm>
          <a:prstGeom prst="rect">
            <a:avLst/>
          </a:prstGeom>
        </p:spPr>
      </p:pic>
    </p:spTree>
    <p:extLst>
      <p:ext uri="{BB962C8B-B14F-4D97-AF65-F5344CB8AC3E}">
        <p14:creationId xmlns:p14="http://schemas.microsoft.com/office/powerpoint/2010/main" val="541167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C59FA22-5822-67C9-07D4-027244C28AAE}"/>
              </a:ext>
            </a:extLst>
          </p:cNvPr>
          <p:cNvSpPr txBox="1">
            <a:spLocks/>
          </p:cNvSpPr>
          <p:nvPr/>
        </p:nvSpPr>
        <p:spPr>
          <a:xfrm>
            <a:off x="468313" y="441325"/>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lnSpc>
                <a:spcPct val="100000"/>
              </a:lnSpc>
              <a:spcBef>
                <a:spcPts val="0"/>
              </a:spcBef>
              <a:defRPr/>
            </a:pPr>
            <a:r>
              <a:rPr lang="en-GB" sz="3200">
                <a:latin typeface="Arial" panose="020B0604020202020204" pitchFamily="34" charset="0"/>
                <a:ea typeface="Calibri" panose="020F0502020204030204" pitchFamily="34" charset="0"/>
                <a:cs typeface="Times New Roman" panose="02020603050405020304" pitchFamily="18" charset="0"/>
              </a:rPr>
              <a:t>Can you imagine what it would be like to…</a:t>
            </a:r>
            <a:endParaRPr lang="en-GB" sz="3200">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spcBef>
                <a:spcPts val="0"/>
              </a:spcBef>
              <a:defRPr/>
            </a:pPr>
            <a:endParaRPr lang="en-GB" sz="32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D7F8FD3-8E30-3909-56C3-5FBC36D34AE9}"/>
              </a:ext>
            </a:extLst>
          </p:cNvPr>
          <p:cNvSpPr txBox="1"/>
          <p:nvPr/>
        </p:nvSpPr>
        <p:spPr>
          <a:xfrm>
            <a:off x="468313" y="2005211"/>
            <a:ext cx="4103687" cy="4411464"/>
          </a:xfrm>
          <a:prstGeom prst="rect">
            <a:avLst/>
          </a:prstGeom>
          <a:noFill/>
        </p:spPr>
        <p:txBody>
          <a:bodyPr wrap="square" rtlCol="0">
            <a:spAutoFit/>
          </a:bodyPr>
          <a:lstStyle/>
          <a:p>
            <a:pPr marL="285750" indent="-285750">
              <a:spcAft>
                <a:spcPts val="800"/>
              </a:spcAft>
              <a:buClr>
                <a:srgbClr val="005EB8"/>
              </a:buClr>
              <a:buFont typeface="Wingdings" pitchFamily="2" charset="2"/>
              <a:buChar char="§"/>
            </a:pPr>
            <a:r>
              <a:rPr lang="en-GB" sz="1400">
                <a:latin typeface="Arial" panose="020B0604020202020204" pitchFamily="34" charset="0"/>
                <a:ea typeface="Calibri" panose="020F0502020204030204" pitchFamily="34" charset="0"/>
                <a:cs typeface="Times New Roman" panose="02020603050405020304" pitchFamily="18" charset="0"/>
              </a:rPr>
              <a:t>Spend your childhood feeling different but not knowing why</a:t>
            </a:r>
          </a:p>
          <a:p>
            <a:pPr marL="285750" indent="-285750">
              <a:spcAft>
                <a:spcPts val="800"/>
              </a:spcAft>
              <a:buClr>
                <a:srgbClr val="005EB8"/>
              </a:buClr>
              <a:buFont typeface="Wingdings" pitchFamily="2" charset="2"/>
              <a:buChar char="§"/>
            </a:pPr>
            <a:r>
              <a:rPr lang="en-GB" sz="1400">
                <a:latin typeface="Arial" panose="020B0604020202020204" pitchFamily="34" charset="0"/>
                <a:ea typeface="Calibri" panose="020F0502020204030204" pitchFamily="34" charset="0"/>
                <a:cs typeface="Times New Roman" panose="02020603050405020304" pitchFamily="18" charset="0"/>
              </a:rPr>
              <a:t>Talk about a romantic weekend without ever mentioning your partner’s name or gender?</a:t>
            </a:r>
            <a:endParaRPr lang="en-GB" sz="140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800"/>
              </a:spcAft>
              <a:buClr>
                <a:srgbClr val="005EB8"/>
              </a:buClr>
              <a:buFont typeface="Wingdings" pitchFamily="2" charset="2"/>
              <a:buChar char="§"/>
            </a:pPr>
            <a:r>
              <a:rPr lang="en-GB" sz="1400">
                <a:latin typeface="Arial" panose="020B0604020202020204" pitchFamily="34" charset="0"/>
                <a:ea typeface="Calibri" panose="020F0502020204030204" pitchFamily="34" charset="0"/>
                <a:cs typeface="Times New Roman" panose="02020603050405020304" pitchFamily="18" charset="0"/>
              </a:rPr>
              <a:t>Be given electric shock treatment or medication that makes you vomit to ‘cure’ you of your love for someone?</a:t>
            </a:r>
            <a:endParaRPr lang="en-GB" sz="140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800"/>
              </a:spcAft>
              <a:buClr>
                <a:srgbClr val="005EB8"/>
              </a:buClr>
              <a:buFont typeface="Wingdings" pitchFamily="2" charset="2"/>
              <a:buChar char="§"/>
            </a:pPr>
            <a:r>
              <a:rPr lang="en-GB" sz="1400">
                <a:latin typeface="Arial" panose="020B0604020202020204" pitchFamily="34" charset="0"/>
                <a:ea typeface="Calibri" panose="020F0502020204030204" pitchFamily="34" charset="0"/>
                <a:cs typeface="Times New Roman" panose="02020603050405020304" pitchFamily="18" charset="0"/>
              </a:rPr>
              <a:t>Never hold hands or kiss in public because you might be beaten up?</a:t>
            </a:r>
            <a:endParaRPr lang="en-GB" sz="140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800"/>
              </a:spcAft>
              <a:buClr>
                <a:srgbClr val="005EB8"/>
              </a:buClr>
              <a:buFont typeface="Wingdings" pitchFamily="2" charset="2"/>
              <a:buChar char="§"/>
            </a:pPr>
            <a:r>
              <a:rPr lang="en-GB" sz="1400">
                <a:latin typeface="Arial" panose="020B0604020202020204" pitchFamily="34" charset="0"/>
                <a:ea typeface="Calibri" panose="020F0502020204030204" pitchFamily="34" charset="0"/>
                <a:cs typeface="Times New Roman" panose="02020603050405020304" pitchFamily="18" charset="0"/>
              </a:rPr>
              <a:t>Have to hide books, clothes, photographs or DVDs when you have a visitor to your home?</a:t>
            </a:r>
            <a:endParaRPr lang="en-GB" sz="140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800"/>
              </a:spcAft>
              <a:buClr>
                <a:srgbClr val="005EB8"/>
              </a:buClr>
              <a:buFont typeface="Wingdings" pitchFamily="2" charset="2"/>
              <a:buChar char="§"/>
            </a:pPr>
            <a:r>
              <a:rPr lang="en-GB" sz="1400">
                <a:latin typeface="Arial" panose="020B0604020202020204" pitchFamily="34" charset="0"/>
                <a:ea typeface="Calibri" panose="020F0502020204030204" pitchFamily="34" charset="0"/>
                <a:cs typeface="Times New Roman" panose="02020603050405020304" pitchFamily="18" charset="0"/>
              </a:rPr>
              <a:t>Welcome to the reality of many people who are lesbian, gay, bisexual or trans (LGBT), particularly those who were born before 1950.</a:t>
            </a:r>
            <a:endParaRPr lang="en-GB" sz="1400">
              <a:latin typeface="Calibri" panose="020F0502020204030204" pitchFamily="34" charset="0"/>
              <a:ea typeface="Calibri" panose="020F0502020204030204" pitchFamily="34" charset="0"/>
              <a:cs typeface="Times New Roman" panose="02020603050405020304" pitchFamily="18" charset="0"/>
            </a:endParaRPr>
          </a:p>
          <a:p>
            <a:pPr marL="285750" indent="-285750" defTabSz="914400">
              <a:spcBef>
                <a:spcPts val="1000"/>
              </a:spcBef>
              <a:buClr>
                <a:srgbClr val="005EB8"/>
              </a:buClr>
              <a:buFont typeface="Wingdings" pitchFamily="2" charset="2"/>
              <a:buChar char="§"/>
              <a:defRPr/>
            </a:pPr>
            <a:endParaRPr lang="en-GB" sz="140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508C965-5DA3-93DC-8EDA-9F6986E2E985}"/>
              </a:ext>
            </a:extLst>
          </p:cNvPr>
          <p:cNvSpPr txBox="1"/>
          <p:nvPr/>
        </p:nvSpPr>
        <p:spPr>
          <a:xfrm>
            <a:off x="492659" y="5813167"/>
            <a:ext cx="60977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3"/>
              </a:rPr>
              <a:t>safe_to_be_me.pdf (ageuk.org.uk)</a:t>
            </a: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E0353DCF-C260-959D-3219-B8AB42A69C01}"/>
              </a:ext>
            </a:extLst>
          </p:cNvPr>
          <p:cNvPicPr>
            <a:picLocks noChangeAspect="1"/>
          </p:cNvPicPr>
          <p:nvPr/>
        </p:nvPicPr>
        <p:blipFill>
          <a:blip r:embed="rId4">
            <a:alphaModFix amt="11000"/>
          </a:blip>
          <a:stretch>
            <a:fillRect/>
          </a:stretch>
        </p:blipFill>
        <p:spPr>
          <a:xfrm>
            <a:off x="6928052" y="361183"/>
            <a:ext cx="3287663" cy="2912754"/>
          </a:xfrm>
          <a:prstGeom prst="rect">
            <a:avLst/>
          </a:prstGeom>
        </p:spPr>
      </p:pic>
      <p:pic>
        <p:nvPicPr>
          <p:cNvPr id="10" name="Picture 9">
            <a:extLst>
              <a:ext uri="{FF2B5EF4-FFF2-40B4-BE49-F238E27FC236}">
                <a16:creationId xmlns:a16="http://schemas.microsoft.com/office/drawing/2014/main" id="{3768F6B5-392C-484E-56A6-041D99C16427}"/>
              </a:ext>
            </a:extLst>
          </p:cNvPr>
          <p:cNvPicPr>
            <a:picLocks noChangeAspect="1"/>
          </p:cNvPicPr>
          <p:nvPr/>
        </p:nvPicPr>
        <p:blipFill>
          <a:blip r:embed="rId5"/>
          <a:stretch>
            <a:fillRect/>
          </a:stretch>
        </p:blipFill>
        <p:spPr>
          <a:xfrm>
            <a:off x="7327501" y="3584065"/>
            <a:ext cx="931595" cy="1361562"/>
          </a:xfrm>
          <a:prstGeom prst="rect">
            <a:avLst/>
          </a:prstGeom>
        </p:spPr>
      </p:pic>
      <p:pic>
        <p:nvPicPr>
          <p:cNvPr id="11" name="Picture 10">
            <a:extLst>
              <a:ext uri="{FF2B5EF4-FFF2-40B4-BE49-F238E27FC236}">
                <a16:creationId xmlns:a16="http://schemas.microsoft.com/office/drawing/2014/main" id="{1F39D816-C4DF-E75D-5057-C23B42DB9748}"/>
              </a:ext>
            </a:extLst>
          </p:cNvPr>
          <p:cNvPicPr>
            <a:picLocks noChangeAspect="1"/>
          </p:cNvPicPr>
          <p:nvPr/>
        </p:nvPicPr>
        <p:blipFill>
          <a:blip r:embed="rId5"/>
          <a:stretch>
            <a:fillRect/>
          </a:stretch>
        </p:blipFill>
        <p:spPr>
          <a:xfrm>
            <a:off x="5858848" y="1799302"/>
            <a:ext cx="828425" cy="1210775"/>
          </a:xfrm>
          <a:prstGeom prst="rect">
            <a:avLst/>
          </a:prstGeom>
        </p:spPr>
      </p:pic>
      <p:pic>
        <p:nvPicPr>
          <p:cNvPr id="2" name="Picture 1">
            <a:extLst>
              <a:ext uri="{FF2B5EF4-FFF2-40B4-BE49-F238E27FC236}">
                <a16:creationId xmlns:a16="http://schemas.microsoft.com/office/drawing/2014/main" id="{485D4051-CF9D-A1CC-254B-C9CEA0BBB7BC}"/>
              </a:ext>
            </a:extLst>
          </p:cNvPr>
          <p:cNvPicPr>
            <a:picLocks noChangeAspect="1"/>
          </p:cNvPicPr>
          <p:nvPr/>
        </p:nvPicPr>
        <p:blipFill>
          <a:blip r:embed="rId6"/>
          <a:stretch>
            <a:fillRect/>
          </a:stretch>
        </p:blipFill>
        <p:spPr>
          <a:xfrm>
            <a:off x="5085689" y="3396259"/>
            <a:ext cx="1728123" cy="2525718"/>
          </a:xfrm>
          <a:prstGeom prst="rect">
            <a:avLst/>
          </a:prstGeom>
        </p:spPr>
      </p:pic>
    </p:spTree>
    <p:extLst>
      <p:ext uri="{BB962C8B-B14F-4D97-AF65-F5344CB8AC3E}">
        <p14:creationId xmlns:p14="http://schemas.microsoft.com/office/powerpoint/2010/main" val="2928798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62AC9867-B098-8117-11BA-9D76F6D287AB}"/>
              </a:ext>
            </a:extLst>
          </p:cNvPr>
          <p:cNvPicPr>
            <a:picLocks noChangeAspect="1"/>
          </p:cNvPicPr>
          <p:nvPr/>
        </p:nvPicPr>
        <p:blipFill rotWithShape="1">
          <a:blip r:embed="rId2"/>
          <a:srcRect r="8036"/>
          <a:stretch/>
        </p:blipFill>
        <p:spPr>
          <a:xfrm>
            <a:off x="0" y="0"/>
            <a:ext cx="4337270" cy="6416675"/>
          </a:xfrm>
          <a:prstGeom prst="rect">
            <a:avLst/>
          </a:prstGeom>
          <a:effectLst/>
        </p:spPr>
      </p:pic>
      <p:sp>
        <p:nvSpPr>
          <p:cNvPr id="6" name="Title 1">
            <a:extLst>
              <a:ext uri="{FF2B5EF4-FFF2-40B4-BE49-F238E27FC236}">
                <a16:creationId xmlns:a16="http://schemas.microsoft.com/office/drawing/2014/main" id="{3FA99BA0-39FC-A8C6-6342-9053EA1B60EE}"/>
              </a:ext>
            </a:extLst>
          </p:cNvPr>
          <p:cNvSpPr txBox="1">
            <a:spLocks/>
          </p:cNvSpPr>
          <p:nvPr/>
        </p:nvSpPr>
        <p:spPr>
          <a:xfrm>
            <a:off x="4489706" y="331372"/>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lvl="0">
              <a:lnSpc>
                <a:spcPct val="100000"/>
              </a:lnSpc>
              <a:spcBef>
                <a:spcPts val="0"/>
              </a:spcBef>
              <a:defRPr/>
            </a:pPr>
            <a:r>
              <a:rPr lang="en-US" sz="3200">
                <a:latin typeface="Arial" panose="020B0604020202020204" pitchFamily="34" charset="0"/>
                <a:cs typeface="Arial" panose="020B0604020202020204" pitchFamily="34" charset="0"/>
              </a:rPr>
              <a:t>Looking </a:t>
            </a:r>
          </a:p>
          <a:p>
            <a:pPr lvl="0">
              <a:lnSpc>
                <a:spcPct val="100000"/>
              </a:lnSpc>
              <a:spcBef>
                <a:spcPts val="0"/>
              </a:spcBef>
              <a:defRPr/>
            </a:pPr>
            <a:r>
              <a:rPr lang="en-US" sz="3200">
                <a:latin typeface="Arial" panose="020B0604020202020204" pitchFamily="34" charset="0"/>
                <a:cs typeface="Arial" panose="020B0604020202020204" pitchFamily="34" charset="0"/>
              </a:rPr>
              <a:t>back in time</a:t>
            </a:r>
            <a:endParaRPr lang="en-GB" sz="3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E00BBC0-42C9-93A6-FF75-90A331E01DC3}"/>
              </a:ext>
            </a:extLst>
          </p:cNvPr>
          <p:cNvSpPr txBox="1"/>
          <p:nvPr/>
        </p:nvSpPr>
        <p:spPr>
          <a:xfrm>
            <a:off x="4572002" y="1700213"/>
            <a:ext cx="4103686" cy="4201150"/>
          </a:xfrm>
          <a:prstGeom prst="rect">
            <a:avLst/>
          </a:prstGeom>
          <a:noFill/>
        </p:spPr>
        <p:txBody>
          <a:bodyPr wrap="square" rtlCol="0">
            <a:spAutoFit/>
          </a:bodyPr>
          <a:lstStyle/>
          <a:p>
            <a:pPr>
              <a:lnSpc>
                <a:spcPct val="90000"/>
              </a:lnSpc>
              <a:spcAft>
                <a:spcPts val="600"/>
              </a:spcAft>
            </a:pPr>
            <a:r>
              <a:rPr lang="en-US" sz="1400">
                <a:latin typeface="Arial" panose="020B0604020202020204" pitchFamily="34" charset="0"/>
                <a:cs typeface="Arial" panose="020B0604020202020204" pitchFamily="34" charset="0"/>
              </a:rPr>
              <a:t>Alan Turing was an English mathematician, logician and cryptographer and was responsible for breaking the Nazi Enigma code during World War II. His work gave the Allies the edge they needed to win the war in Europe, and led to the creation of the computer</a:t>
            </a:r>
          </a:p>
          <a:p>
            <a:pPr>
              <a:lnSpc>
                <a:spcPct val="90000"/>
              </a:lnSpc>
              <a:spcAft>
                <a:spcPts val="600"/>
              </a:spcAft>
            </a:pPr>
            <a:r>
              <a:rPr lang="en-US" sz="1400">
                <a:latin typeface="Arial" panose="020B0604020202020204" pitchFamily="34" charset="0"/>
                <a:cs typeface="Arial" panose="020B0604020202020204" pitchFamily="34" charset="0"/>
              </a:rPr>
              <a:t>In 1952 Alan Turing was prosecuted for ‘homosexual act’s’.  He accepted hormone treatment, so called ‘chemical castration’ as an alternative to prison.</a:t>
            </a:r>
          </a:p>
          <a:p>
            <a:pPr>
              <a:lnSpc>
                <a:spcPct val="90000"/>
              </a:lnSpc>
              <a:spcAft>
                <a:spcPts val="600"/>
              </a:spcAft>
            </a:pPr>
            <a:r>
              <a:rPr lang="en-US" sz="1400">
                <a:latin typeface="Arial" panose="020B0604020202020204" pitchFamily="34" charset="0"/>
                <a:cs typeface="Arial" panose="020B0604020202020204" pitchFamily="34" charset="0"/>
              </a:rPr>
              <a:t>In 2009, following an internet campaign, British Prime Minister Gordon Brown made an official public apology on behalf of the British government for "the appalling way he was treated". </a:t>
            </a:r>
          </a:p>
          <a:p>
            <a:pPr>
              <a:lnSpc>
                <a:spcPct val="90000"/>
              </a:lnSpc>
              <a:spcAft>
                <a:spcPts val="600"/>
              </a:spcAft>
            </a:pPr>
            <a:r>
              <a:rPr lang="en-US" sz="1400">
                <a:latin typeface="Arial" panose="020B0604020202020204" pitchFamily="34" charset="0"/>
                <a:cs typeface="Arial" panose="020B0604020202020204" pitchFamily="34" charset="0"/>
              </a:rPr>
              <a:t>The ‘Alan Turing Law’ is now an informal term for a 2017 law in the United Kingdom that retroactively pardoned men cautioned or convicted under historical legislation that outlawed homosexual acts.</a:t>
            </a:r>
          </a:p>
        </p:txBody>
      </p:sp>
    </p:spTree>
    <p:extLst>
      <p:ext uri="{BB962C8B-B14F-4D97-AF65-F5344CB8AC3E}">
        <p14:creationId xmlns:p14="http://schemas.microsoft.com/office/powerpoint/2010/main" val="1445910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F0D4CF6-99A8-218B-A86F-8EE2CEA115D0}"/>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lvl="0">
              <a:lnSpc>
                <a:spcPct val="100000"/>
              </a:lnSpc>
              <a:spcBef>
                <a:spcPts val="0"/>
              </a:spcBef>
              <a:defRPr/>
            </a:pPr>
            <a:r>
              <a:rPr lang="en-GB" sz="3200">
                <a:latin typeface="Arial" panose="020B0604020202020204" pitchFamily="34" charset="0"/>
                <a:cs typeface="Arial" panose="020B0604020202020204" pitchFamily="34" charset="0"/>
              </a:rPr>
              <a:t>HIV and stigma</a:t>
            </a:r>
          </a:p>
        </p:txBody>
      </p:sp>
      <p:sp>
        <p:nvSpPr>
          <p:cNvPr id="4" name="TextBox 3">
            <a:extLst>
              <a:ext uri="{FF2B5EF4-FFF2-40B4-BE49-F238E27FC236}">
                <a16:creationId xmlns:a16="http://schemas.microsoft.com/office/drawing/2014/main" id="{9D93A6E0-E0E6-972C-83B0-1B947B511D75}"/>
              </a:ext>
            </a:extLst>
          </p:cNvPr>
          <p:cNvSpPr txBox="1"/>
          <p:nvPr/>
        </p:nvSpPr>
        <p:spPr>
          <a:xfrm>
            <a:off x="468311" y="1700213"/>
            <a:ext cx="5952154" cy="4442242"/>
          </a:xfrm>
          <a:prstGeom prst="rect">
            <a:avLst/>
          </a:prstGeom>
          <a:noFill/>
        </p:spPr>
        <p:txBody>
          <a:bodyPr wrap="square" rtlCol="0">
            <a:spAutoFit/>
          </a:bodyPr>
          <a:lstStyle/>
          <a:p>
            <a:r>
              <a:rPr lang="en-GB" sz="1400">
                <a:solidFill>
                  <a:srgbClr val="212121"/>
                </a:solidFill>
                <a:latin typeface="Arial" panose="020B0604020202020204" pitchFamily="34" charset="0"/>
                <a:cs typeface="Arial" panose="020B0604020202020204" pitchFamily="34" charset="0"/>
              </a:rPr>
              <a:t>HIV is a medical condition that carries a lot of stigma, usually because people lack information about it or they make moral judgements about how someone has contracted HIV.</a:t>
            </a:r>
          </a:p>
          <a:p>
            <a:endParaRPr lang="en-GB" sz="1400">
              <a:solidFill>
                <a:srgbClr val="212121"/>
              </a:solidFill>
              <a:latin typeface="Arial" panose="020B0604020202020204" pitchFamily="34" charset="0"/>
              <a:cs typeface="Arial" panose="020B0604020202020204" pitchFamily="34" charset="0"/>
            </a:endParaRPr>
          </a:p>
          <a:p>
            <a:r>
              <a:rPr lang="en-GB" sz="1400">
                <a:solidFill>
                  <a:srgbClr val="212121"/>
                </a:solidFill>
                <a:latin typeface="Arial" panose="020B0604020202020204" pitchFamily="34" charset="0"/>
                <a:cs typeface="Arial" panose="020B0604020202020204" pitchFamily="34" charset="0"/>
              </a:rPr>
              <a:t>This is because HIV is mainly transmitted through sex and can be linked to activities such as injecting drugs.</a:t>
            </a:r>
          </a:p>
          <a:p>
            <a:endParaRPr lang="en-GB" sz="1400">
              <a:solidFill>
                <a:srgbClr val="212121"/>
              </a:solidFill>
              <a:latin typeface="Arial" panose="020B0604020202020204" pitchFamily="34" charset="0"/>
              <a:cs typeface="Arial" panose="020B0604020202020204" pitchFamily="34" charset="0"/>
            </a:endParaRPr>
          </a:p>
          <a:p>
            <a:r>
              <a:rPr lang="en-GB" sz="1400">
                <a:solidFill>
                  <a:srgbClr val="212121"/>
                </a:solidFill>
                <a:latin typeface="Arial" panose="020B0604020202020204" pitchFamily="34" charset="0"/>
                <a:cs typeface="Arial" panose="020B0604020202020204" pitchFamily="34" charset="0"/>
              </a:rPr>
              <a:t>Stigma is often borne out of fear and can take many forms, including: </a:t>
            </a:r>
          </a:p>
          <a:p>
            <a:endParaRPr lang="en-GB" sz="1400">
              <a:solidFill>
                <a:srgbClr val="212121"/>
              </a:solidFill>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a:solidFill>
                  <a:srgbClr val="212121"/>
                </a:solidFill>
                <a:latin typeface="Arial" panose="020B0604020202020204" pitchFamily="34" charset="0"/>
                <a:cs typeface="Arial" panose="020B0604020202020204" pitchFamily="34" charset="0"/>
              </a:rPr>
              <a:t>hostility</a:t>
            </a:r>
          </a:p>
          <a:p>
            <a:pPr marL="285750" indent="-285750">
              <a:buClr>
                <a:srgbClr val="005EB8"/>
              </a:buClr>
              <a:buFont typeface="Wingdings" pitchFamily="2" charset="2"/>
              <a:buChar char="§"/>
            </a:pPr>
            <a:r>
              <a:rPr lang="en-GB" sz="1400">
                <a:solidFill>
                  <a:srgbClr val="212121"/>
                </a:solidFill>
                <a:latin typeface="Arial" panose="020B0604020202020204" pitchFamily="34" charset="0"/>
                <a:cs typeface="Arial" panose="020B0604020202020204" pitchFamily="34" charset="0"/>
              </a:rPr>
              <a:t>physical or verbal abuse</a:t>
            </a:r>
          </a:p>
          <a:p>
            <a:pPr marL="285750" indent="-285750">
              <a:buClr>
                <a:srgbClr val="005EB8"/>
              </a:buClr>
              <a:buFont typeface="Wingdings" pitchFamily="2" charset="2"/>
              <a:buChar char="§"/>
            </a:pPr>
            <a:r>
              <a:rPr lang="en-GB" sz="1400">
                <a:solidFill>
                  <a:srgbClr val="212121"/>
                </a:solidFill>
                <a:latin typeface="Arial" panose="020B0604020202020204" pitchFamily="34" charset="0"/>
                <a:cs typeface="Arial" panose="020B0604020202020204" pitchFamily="34" charset="0"/>
              </a:rPr>
              <a:t>someone being avoided or excluded from activities they used to take part in.</a:t>
            </a:r>
          </a:p>
          <a:p>
            <a:pPr>
              <a:buFontTx/>
              <a:buChar char="-"/>
            </a:pPr>
            <a:endParaRPr lang="en-GB" sz="1400">
              <a:solidFill>
                <a:srgbClr val="212121"/>
              </a:solidFill>
              <a:latin typeface="Arial" panose="020B0604020202020204" pitchFamily="34" charset="0"/>
              <a:cs typeface="Arial" panose="020B0604020202020204" pitchFamily="34" charset="0"/>
            </a:endParaRPr>
          </a:p>
          <a:p>
            <a:r>
              <a:rPr lang="en-GB" sz="1400">
                <a:solidFill>
                  <a:srgbClr val="212121"/>
                </a:solidFill>
                <a:latin typeface="Arial" panose="020B0604020202020204" pitchFamily="34" charset="0"/>
                <a:cs typeface="Arial" panose="020B0604020202020204" pitchFamily="34" charset="0"/>
              </a:rPr>
              <a:t>People living with HIV are protected by the Equality Act 2010 from the time they’re diagnosed. This makes it illegal for you to be discriminated against on grounds of disability, which includes living with HIV.</a:t>
            </a:r>
          </a:p>
          <a:p>
            <a:pPr marL="28575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655EB3F-23A5-689D-E734-EAF8EA4D5E43}"/>
              </a:ext>
            </a:extLst>
          </p:cNvPr>
          <p:cNvSpPr txBox="1"/>
          <p:nvPr/>
        </p:nvSpPr>
        <p:spPr>
          <a:xfrm>
            <a:off x="445208" y="5497820"/>
            <a:ext cx="4126792" cy="800219"/>
          </a:xfrm>
          <a:prstGeom prst="rect">
            <a:avLst/>
          </a:prstGeom>
          <a:noFill/>
        </p:spPr>
        <p:txBody>
          <a:bodyPr wrap="square" rtlCol="0">
            <a:spAutoFit/>
          </a:bodyPr>
          <a:lstStyle/>
          <a:p>
            <a:endParaRPr lang="en-GB" sz="1400">
              <a:solidFill>
                <a:srgbClr val="212121"/>
              </a:solidFill>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hlinkClick r:id="rId3"/>
              </a:rPr>
              <a:t>Stigma | Terrence Higgins Trust (tht.org.uk)</a:t>
            </a:r>
            <a:endParaRPr lang="en-GB" sz="1400">
              <a:solidFill>
                <a:srgbClr val="212121"/>
              </a:solidFill>
              <a:latin typeface="Arial" panose="020B0604020202020204" pitchFamily="34" charset="0"/>
              <a:cs typeface="Arial" panose="020B0604020202020204" pitchFamily="34" charset="0"/>
            </a:endParaRPr>
          </a:p>
          <a:p>
            <a:endParaRPr lang="en-US"/>
          </a:p>
        </p:txBody>
      </p:sp>
      <p:pic>
        <p:nvPicPr>
          <p:cNvPr id="7" name="Picture 6">
            <a:extLst>
              <a:ext uri="{FF2B5EF4-FFF2-40B4-BE49-F238E27FC236}">
                <a16:creationId xmlns:a16="http://schemas.microsoft.com/office/drawing/2014/main" id="{95052A7E-D9B6-E7B9-46C1-2AD09ED3F803}"/>
              </a:ext>
            </a:extLst>
          </p:cNvPr>
          <p:cNvPicPr>
            <a:picLocks noChangeAspect="1"/>
          </p:cNvPicPr>
          <p:nvPr/>
        </p:nvPicPr>
        <p:blipFill>
          <a:blip r:embed="rId4">
            <a:alphaModFix amt="10000"/>
          </a:blip>
          <a:stretch>
            <a:fillRect/>
          </a:stretch>
        </p:blipFill>
        <p:spPr>
          <a:xfrm>
            <a:off x="6590371" y="0"/>
            <a:ext cx="3993536" cy="3801538"/>
          </a:xfrm>
          <a:prstGeom prst="rect">
            <a:avLst/>
          </a:prstGeom>
        </p:spPr>
      </p:pic>
      <p:pic>
        <p:nvPicPr>
          <p:cNvPr id="2" name="Picture 1">
            <a:extLst>
              <a:ext uri="{FF2B5EF4-FFF2-40B4-BE49-F238E27FC236}">
                <a16:creationId xmlns:a16="http://schemas.microsoft.com/office/drawing/2014/main" id="{C0E66860-FF85-ED73-BF49-CFFB16055AAC}"/>
              </a:ext>
            </a:extLst>
          </p:cNvPr>
          <p:cNvPicPr>
            <a:picLocks noChangeAspect="1"/>
          </p:cNvPicPr>
          <p:nvPr/>
        </p:nvPicPr>
        <p:blipFill>
          <a:blip r:embed="rId5"/>
          <a:stretch>
            <a:fillRect/>
          </a:stretch>
        </p:blipFill>
        <p:spPr>
          <a:xfrm>
            <a:off x="6766429" y="4164753"/>
            <a:ext cx="1820710" cy="1733176"/>
          </a:xfrm>
          <a:prstGeom prst="rect">
            <a:avLst/>
          </a:prstGeom>
        </p:spPr>
      </p:pic>
    </p:spTree>
    <p:extLst>
      <p:ext uri="{BB962C8B-B14F-4D97-AF65-F5344CB8AC3E}">
        <p14:creationId xmlns:p14="http://schemas.microsoft.com/office/powerpoint/2010/main" val="707883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384020-C15B-2815-47DE-0C0529A261F2}"/>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spcAft>
                <a:spcPts val="600"/>
              </a:spcAft>
            </a:pPr>
            <a:r>
              <a:rPr lang="en-US" sz="3200">
                <a:latin typeface="Arial" panose="020B0604020202020204" pitchFamily="34" charset="0"/>
                <a:cs typeface="Arial" panose="020B0604020202020204" pitchFamily="34" charset="0"/>
              </a:rPr>
              <a:t>What terminology?</a:t>
            </a:r>
          </a:p>
        </p:txBody>
      </p:sp>
      <p:sp>
        <p:nvSpPr>
          <p:cNvPr id="5" name="TextBox 4">
            <a:extLst>
              <a:ext uri="{FF2B5EF4-FFF2-40B4-BE49-F238E27FC236}">
                <a16:creationId xmlns:a16="http://schemas.microsoft.com/office/drawing/2014/main" id="{B53055E4-C8FC-37FD-65A3-B9AC88E600A2}"/>
              </a:ext>
            </a:extLst>
          </p:cNvPr>
          <p:cNvSpPr txBox="1"/>
          <p:nvPr/>
        </p:nvSpPr>
        <p:spPr>
          <a:xfrm>
            <a:off x="468310" y="1700213"/>
            <a:ext cx="6846889" cy="1753300"/>
          </a:xfrm>
          <a:prstGeom prst="rect">
            <a:avLst/>
          </a:prstGeom>
          <a:noFill/>
        </p:spPr>
        <p:txBody>
          <a:bodyPr wrap="square" rtlCol="0">
            <a:spAutoFit/>
          </a:bodyPr>
          <a:lstStyle/>
          <a:p>
            <a:pPr>
              <a:lnSpc>
                <a:spcPct val="90000"/>
              </a:lnSpc>
              <a:spcAft>
                <a:spcPts val="600"/>
              </a:spcAft>
            </a:pPr>
            <a:r>
              <a:rPr lang="en-GB" sz="1400">
                <a:solidFill>
                  <a:srgbClr val="212529"/>
                </a:solidFill>
                <a:latin typeface="Arial" panose="020B0604020202020204" pitchFamily="34" charset="0"/>
                <a:ea typeface="Times New Roman" panose="02020603050405020304" pitchFamily="18" charset="0"/>
                <a:cs typeface="Times New Roman" panose="02020603050405020304" pitchFamily="18" charset="0"/>
              </a:rPr>
              <a:t>Terminology around race, ethnicity and sexuality evolves continuously.   It is important that you learn about preferred terminology used in your organisation and with the individuals you support.  It is also important to remain actively conscious of changes. </a:t>
            </a:r>
            <a:endParaRPr lang="en-US" sz="1400" b="1">
              <a:latin typeface="Arial" panose="020B0604020202020204" pitchFamily="34" charset="0"/>
              <a:cs typeface="Arial" panose="020B0604020202020204" pitchFamily="34" charset="0"/>
            </a:endParaRPr>
          </a:p>
          <a:p>
            <a:pPr>
              <a:lnSpc>
                <a:spcPct val="90000"/>
              </a:lnSpc>
              <a:spcAft>
                <a:spcPts val="600"/>
              </a:spcAft>
            </a:pPr>
            <a:r>
              <a:rPr lang="en-US" sz="1400">
                <a:latin typeface="Arial" panose="020B0604020202020204" pitchFamily="34" charset="0"/>
                <a:cs typeface="Arial" panose="020B0604020202020204" pitchFamily="34" charset="0"/>
              </a:rPr>
              <a:t>The best advice when working in a person-centered way is to </a:t>
            </a:r>
            <a:r>
              <a:rPr lang="en-US" sz="1400" b="1">
                <a:latin typeface="Arial" panose="020B0604020202020204" pitchFamily="34" charset="0"/>
                <a:cs typeface="Arial" panose="020B0604020202020204" pitchFamily="34" charset="0"/>
              </a:rPr>
              <a:t>ask</a:t>
            </a:r>
            <a:r>
              <a:rPr lang="en-US" sz="1400">
                <a:latin typeface="Arial" panose="020B0604020202020204" pitchFamily="34" charset="0"/>
                <a:cs typeface="Arial" panose="020B0604020202020204" pitchFamily="34" charset="0"/>
              </a:rPr>
              <a:t> the person which terms, they prefer…</a:t>
            </a: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5870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6570E6-B104-E6FB-BBF3-CBB7752B03F9}"/>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spcAft>
                <a:spcPts val="600"/>
              </a:spcAft>
            </a:pPr>
            <a:r>
              <a:rPr lang="en-US" sz="3200">
                <a:latin typeface="Arial" panose="020B0604020202020204" pitchFamily="34" charset="0"/>
                <a:cs typeface="Arial" panose="020B0604020202020204" pitchFamily="34" charset="0"/>
              </a:rPr>
              <a:t>What terminology?</a:t>
            </a:r>
          </a:p>
        </p:txBody>
      </p:sp>
      <p:sp>
        <p:nvSpPr>
          <p:cNvPr id="4" name="TextBox 3">
            <a:extLst>
              <a:ext uri="{FF2B5EF4-FFF2-40B4-BE49-F238E27FC236}">
                <a16:creationId xmlns:a16="http://schemas.microsoft.com/office/drawing/2014/main" id="{D892E448-9BA3-701E-3622-3209EB5AB427}"/>
              </a:ext>
            </a:extLst>
          </p:cNvPr>
          <p:cNvSpPr txBox="1"/>
          <p:nvPr/>
        </p:nvSpPr>
        <p:spPr>
          <a:xfrm>
            <a:off x="468310" y="1700213"/>
            <a:ext cx="5608025" cy="4018536"/>
          </a:xfrm>
          <a:prstGeom prst="rect">
            <a:avLst/>
          </a:prstGeom>
          <a:noFill/>
        </p:spPr>
        <p:txBody>
          <a:bodyPr wrap="square" rtlCol="0">
            <a:spAutoFit/>
          </a:bodyPr>
          <a:lstStyle/>
          <a:p>
            <a:pPr>
              <a:lnSpc>
                <a:spcPct val="90000"/>
              </a:lnSpc>
              <a:spcAft>
                <a:spcPts val="600"/>
              </a:spcAft>
            </a:pPr>
            <a:r>
              <a:rPr lang="en-GB" sz="1400">
                <a:solidFill>
                  <a:srgbClr val="212529"/>
                </a:solidFill>
                <a:latin typeface="Arial" panose="020B0604020202020204" pitchFamily="34" charset="0"/>
                <a:ea typeface="Times New Roman" panose="02020603050405020304" pitchFamily="18" charset="0"/>
                <a:cs typeface="Times New Roman" panose="02020603050405020304" pitchFamily="18" charset="0"/>
              </a:rPr>
              <a:t>Terminology around race, ethnicity and sexuality evolves continuously.   It is important that you learn about preferred terminology used in your organisation and with the individuals you support.  It is also important to remain actively conscious of changes. </a:t>
            </a:r>
            <a:endParaRPr lang="en-US" sz="1400" b="1">
              <a:latin typeface="Arial" panose="020B0604020202020204" pitchFamily="34" charset="0"/>
              <a:cs typeface="Arial" panose="020B0604020202020204" pitchFamily="34" charset="0"/>
            </a:endParaRPr>
          </a:p>
          <a:p>
            <a:pPr>
              <a:lnSpc>
                <a:spcPct val="90000"/>
              </a:lnSpc>
              <a:spcAft>
                <a:spcPts val="600"/>
              </a:spcAft>
            </a:pPr>
            <a:r>
              <a:rPr lang="en-US" sz="1400">
                <a:latin typeface="Arial" panose="020B0604020202020204" pitchFamily="34" charset="0"/>
                <a:cs typeface="Arial" panose="020B0604020202020204" pitchFamily="34" charset="0"/>
              </a:rPr>
              <a:t>The best advice when working in a person-centered way is to </a:t>
            </a:r>
            <a:r>
              <a:rPr lang="en-US" sz="1400" b="1">
                <a:latin typeface="Arial" panose="020B0604020202020204" pitchFamily="34" charset="0"/>
                <a:cs typeface="Arial" panose="020B0604020202020204" pitchFamily="34" charset="0"/>
              </a:rPr>
              <a:t>ask</a:t>
            </a:r>
            <a:r>
              <a:rPr lang="en-US" sz="1400">
                <a:latin typeface="Arial" panose="020B0604020202020204" pitchFamily="34" charset="0"/>
                <a:cs typeface="Arial" panose="020B0604020202020204" pitchFamily="34" charset="0"/>
              </a:rPr>
              <a:t> the person which terms, they prefer…</a:t>
            </a:r>
          </a:p>
          <a:p>
            <a:pPr>
              <a:lnSpc>
                <a:spcPct val="90000"/>
              </a:lnSpc>
              <a:spcAft>
                <a:spcPts val="600"/>
              </a:spcAft>
            </a:pPr>
            <a:endParaRPr lang="en-US"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Lesbian</a:t>
            </a:r>
            <a:r>
              <a:rPr lang="en-GB" sz="1400">
                <a:latin typeface="Arial" panose="020B0604020202020204" pitchFamily="34" charset="0"/>
                <a:cs typeface="Arial" panose="020B0604020202020204" pitchFamily="34" charset="0"/>
              </a:rPr>
              <a:t> - Refers to a woman who is emotionally and/or physically attracted to other women.</a:t>
            </a:r>
          </a:p>
          <a:p>
            <a:r>
              <a:rPr lang="en-GB" sz="1400" b="1">
                <a:latin typeface="Arial" panose="020B0604020202020204" pitchFamily="34" charset="0"/>
                <a:cs typeface="Arial" panose="020B0604020202020204" pitchFamily="34" charset="0"/>
              </a:rPr>
              <a:t>Gay</a:t>
            </a:r>
            <a:r>
              <a:rPr lang="en-GB" sz="1400">
                <a:latin typeface="Arial" panose="020B0604020202020204" pitchFamily="34" charset="0"/>
                <a:cs typeface="Arial" panose="020B0604020202020204" pitchFamily="34" charset="0"/>
              </a:rPr>
              <a:t> - Refers to someone who is emotionally and/or physically attracted to people of the same gender. </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Some women prefer to refer to themselves as a gay woman rather than lesbian, although the word gay is most commonly used in reference to men.</a:t>
            </a:r>
          </a:p>
          <a:p>
            <a:pPr>
              <a:lnSpc>
                <a:spcPct val="90000"/>
              </a:lnSpc>
              <a:spcAft>
                <a:spcPts val="600"/>
              </a:spcAft>
            </a:pPr>
            <a:endParaRPr lang="en-US" sz="140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B4220D3-C303-91EB-53BC-D0082AB4EADC}"/>
              </a:ext>
            </a:extLst>
          </p:cNvPr>
          <p:cNvSpPr txBox="1"/>
          <p:nvPr/>
        </p:nvSpPr>
        <p:spPr>
          <a:xfrm>
            <a:off x="445207" y="5497820"/>
            <a:ext cx="4785553" cy="800219"/>
          </a:xfrm>
          <a:prstGeom prst="rect">
            <a:avLst/>
          </a:prstGeom>
          <a:noFill/>
        </p:spPr>
        <p:txBody>
          <a:bodyPr wrap="square" rtlCol="0">
            <a:spAutoFit/>
          </a:bodyPr>
          <a:lstStyle/>
          <a:p>
            <a:endParaRPr lang="en-GB" sz="1400">
              <a:solidFill>
                <a:srgbClr val="212121"/>
              </a:solidFill>
              <a:latin typeface="Arial" panose="020B0604020202020204" pitchFamily="34" charset="0"/>
              <a:cs typeface="Arial" panose="020B0604020202020204" pitchFamily="34" charset="0"/>
            </a:endParaRPr>
          </a:p>
          <a:p>
            <a:r>
              <a:rPr lang="en-GB" sz="1400">
                <a:hlinkClick r:id="rId2"/>
              </a:rPr>
              <a:t>https://sexualhealthdg.co.uk/lgbt-terminology.php</a:t>
            </a:r>
            <a:endParaRPr lang="en-GB" sz="1400"/>
          </a:p>
          <a:p>
            <a:endParaRPr lang="en-US"/>
          </a:p>
        </p:txBody>
      </p:sp>
      <p:pic>
        <p:nvPicPr>
          <p:cNvPr id="7" name="Picture 6">
            <a:extLst>
              <a:ext uri="{FF2B5EF4-FFF2-40B4-BE49-F238E27FC236}">
                <a16:creationId xmlns:a16="http://schemas.microsoft.com/office/drawing/2014/main" id="{A2F21662-6962-CC6F-B625-D334D27F39D0}"/>
              </a:ext>
            </a:extLst>
          </p:cNvPr>
          <p:cNvPicPr>
            <a:picLocks noChangeAspect="1"/>
          </p:cNvPicPr>
          <p:nvPr/>
        </p:nvPicPr>
        <p:blipFill>
          <a:blip r:embed="rId3">
            <a:alphaModFix amt="10000"/>
          </a:blip>
          <a:stretch>
            <a:fillRect/>
          </a:stretch>
        </p:blipFill>
        <p:spPr>
          <a:xfrm rot="19796557">
            <a:off x="6219205" y="-1464172"/>
            <a:ext cx="4330209" cy="6328769"/>
          </a:xfrm>
          <a:prstGeom prst="rect">
            <a:avLst/>
          </a:prstGeom>
        </p:spPr>
      </p:pic>
      <p:pic>
        <p:nvPicPr>
          <p:cNvPr id="2" name="Picture 1">
            <a:extLst>
              <a:ext uri="{FF2B5EF4-FFF2-40B4-BE49-F238E27FC236}">
                <a16:creationId xmlns:a16="http://schemas.microsoft.com/office/drawing/2014/main" id="{2D20BCAF-138E-4961-8505-EE1E17AE4486}"/>
              </a:ext>
            </a:extLst>
          </p:cNvPr>
          <p:cNvPicPr>
            <a:picLocks noChangeAspect="1"/>
          </p:cNvPicPr>
          <p:nvPr/>
        </p:nvPicPr>
        <p:blipFill>
          <a:blip r:embed="rId4"/>
          <a:stretch>
            <a:fillRect/>
          </a:stretch>
        </p:blipFill>
        <p:spPr>
          <a:xfrm>
            <a:off x="6289630" y="3429000"/>
            <a:ext cx="1780090" cy="2601670"/>
          </a:xfrm>
          <a:prstGeom prst="rect">
            <a:avLst/>
          </a:prstGeom>
        </p:spPr>
      </p:pic>
    </p:spTree>
    <p:extLst>
      <p:ext uri="{BB962C8B-B14F-4D97-AF65-F5344CB8AC3E}">
        <p14:creationId xmlns:p14="http://schemas.microsoft.com/office/powerpoint/2010/main" val="196609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CF0B-EA2E-5937-9238-F7CA500BA578}"/>
              </a:ext>
            </a:extLst>
          </p:cNvPr>
          <p:cNvSpPr>
            <a:spLocks noGrp="1"/>
          </p:cNvSpPr>
          <p:nvPr>
            <p:ph type="title"/>
          </p:nvPr>
        </p:nvSpPr>
        <p:spPr/>
        <p:txBody>
          <a:bodyPr/>
          <a:lstStyle/>
          <a:p>
            <a:r>
              <a:rPr lang="en-GB" sz="3200">
                <a:latin typeface="Arial" panose="020B0604020202020204" pitchFamily="34" charset="0"/>
                <a:ea typeface="Calibri" panose="020F0502020204030204" pitchFamily="34" charset="0"/>
                <a:cs typeface="Arial" panose="020B0604020202020204" pitchFamily="34" charset="0"/>
              </a:rPr>
              <a:t>NOTE: </a:t>
            </a:r>
            <a:r>
              <a:rPr lang="en-GB" sz="3200" b="0">
                <a:solidFill>
                  <a:schemeClr val="tx1"/>
                </a:solidFill>
                <a:latin typeface="Arial" panose="020B0604020202020204" pitchFamily="34" charset="0"/>
                <a:ea typeface="Calibri" panose="020F0502020204030204" pitchFamily="34" charset="0"/>
                <a:cs typeface="Arial" panose="020B0604020202020204" pitchFamily="34" charset="0"/>
              </a:rPr>
              <a:t>This is part 3 of 3 training sessions.</a:t>
            </a:r>
            <a:br>
              <a:rPr lang="en-GB">
                <a:latin typeface="Arial" panose="020B0604020202020204" pitchFamily="34" charset="0"/>
                <a:ea typeface="Calibri" panose="020F0502020204030204" pitchFamily="34" charset="0"/>
                <a:cs typeface="Arial" panose="020B0604020202020204" pitchFamily="34" charset="0"/>
              </a:rPr>
            </a:br>
            <a:endParaRPr lang="en-US"/>
          </a:p>
        </p:txBody>
      </p:sp>
      <p:sp>
        <p:nvSpPr>
          <p:cNvPr id="3" name="Text Placeholder 2">
            <a:extLst>
              <a:ext uri="{FF2B5EF4-FFF2-40B4-BE49-F238E27FC236}">
                <a16:creationId xmlns:a16="http://schemas.microsoft.com/office/drawing/2014/main" id="{E423D767-9C57-6E8B-FCE7-43E914ED682E}"/>
              </a:ext>
            </a:extLst>
          </p:cNvPr>
          <p:cNvSpPr>
            <a:spLocks noGrp="1"/>
          </p:cNvSpPr>
          <p:nvPr>
            <p:ph type="body" sz="quarter" idx="11"/>
          </p:nvPr>
        </p:nvSpPr>
        <p:spPr>
          <a:xfrm>
            <a:off x="367729" y="2868170"/>
            <a:ext cx="6982304" cy="3989830"/>
          </a:xfrm>
        </p:spPr>
        <p:txBody>
          <a:bodyPr/>
          <a:lstStyle/>
          <a:p>
            <a:pPr marL="0" indent="0">
              <a:buNone/>
            </a:pPr>
            <a:r>
              <a:rPr lang="en-GB" b="1">
                <a:solidFill>
                  <a:srgbClr val="005EB8"/>
                </a:solidFill>
                <a:latin typeface="Arial" panose="020B0604020202020204" pitchFamily="34" charset="0"/>
                <a:cs typeface="Arial" panose="020B0604020202020204" pitchFamily="34" charset="0"/>
              </a:rPr>
              <a:t>Outcomes: </a:t>
            </a:r>
            <a:r>
              <a:rPr lang="en-GB" sz="1400">
                <a:latin typeface="Arial" panose="020B0604020202020204" pitchFamily="34" charset="0"/>
                <a:cs typeface="Arial" panose="020B0604020202020204" pitchFamily="34" charset="0"/>
              </a:rPr>
              <a:t>By the end of this session you will;</a:t>
            </a:r>
          </a:p>
          <a:p>
            <a:pPr lvl="0">
              <a:defRPr/>
            </a:pPr>
            <a:r>
              <a:rPr lang="en-GB" sz="1400">
                <a:solidFill>
                  <a:prstClr val="black"/>
                </a:solidFill>
                <a:latin typeface="Arial" panose="020B0604020202020204" pitchFamily="34" charset="0"/>
                <a:cs typeface="Arial" panose="020B0604020202020204" pitchFamily="34" charset="0"/>
              </a:rPr>
              <a:t>know what ‘culturally appropriate’ care means</a:t>
            </a:r>
          </a:p>
          <a:p>
            <a:pPr lvl="0">
              <a:defRPr/>
            </a:pPr>
            <a:r>
              <a:rPr lang="en-GB" sz="1400">
                <a:solidFill>
                  <a:prstClr val="black"/>
                </a:solidFill>
                <a:latin typeface="Arial" panose="020B0604020202020204" pitchFamily="34" charset="0"/>
                <a:cs typeface="Arial" panose="020B0604020202020204" pitchFamily="34" charset="0"/>
              </a:rPr>
              <a:t>understand why the Covid-19 pandemic may increase barriers around culturally appropriate care</a:t>
            </a:r>
          </a:p>
          <a:p>
            <a:pPr lvl="0">
              <a:defRPr/>
            </a:pPr>
            <a:r>
              <a:rPr lang="en-GB" sz="1400">
                <a:solidFill>
                  <a:prstClr val="black"/>
                </a:solidFill>
                <a:latin typeface="Arial" panose="020B0604020202020204" pitchFamily="34" charset="0"/>
                <a:cs typeface="Arial" panose="020B0604020202020204" pitchFamily="34" charset="0"/>
              </a:rPr>
              <a:t>identify barriers for people with learning disabilities/and or autism in forming relationships</a:t>
            </a:r>
          </a:p>
          <a:p>
            <a:pPr lvl="0">
              <a:defRPr/>
            </a:pPr>
            <a:r>
              <a:rPr lang="en-GB" sz="1400">
                <a:solidFill>
                  <a:prstClr val="black"/>
                </a:solidFill>
                <a:latin typeface="Arial" panose="020B0604020202020204" pitchFamily="34" charset="0"/>
                <a:cs typeface="Arial" panose="020B0604020202020204" pitchFamily="34" charset="0"/>
              </a:rPr>
              <a:t>recognise good practice principles that help to promote sexual safety and support people’s sexuality in adult social care.</a:t>
            </a:r>
          </a:p>
          <a:p>
            <a:pPr lvl="0">
              <a:defRPr/>
            </a:pPr>
            <a:r>
              <a:rPr lang="en-GB" sz="1400">
                <a:solidFill>
                  <a:prstClr val="black"/>
                </a:solidFill>
                <a:latin typeface="Arial" panose="020B0604020202020204" pitchFamily="34" charset="0"/>
                <a:cs typeface="Arial" panose="020B0604020202020204" pitchFamily="34" charset="0"/>
              </a:rPr>
              <a:t>be aware of barriers that people from LGBT communities face </a:t>
            </a:r>
          </a:p>
          <a:p>
            <a:pPr lvl="0">
              <a:defRPr/>
            </a:pPr>
            <a:r>
              <a:rPr lang="en-GB" sz="1400">
                <a:solidFill>
                  <a:prstClr val="black"/>
                </a:solidFill>
                <a:latin typeface="Arial" panose="020B0604020202020204" pitchFamily="34" charset="0"/>
                <a:cs typeface="Arial" panose="020B0604020202020204" pitchFamily="34" charset="0"/>
              </a:rPr>
              <a:t>be familiar with LGBT terminology and acronyms</a:t>
            </a:r>
          </a:p>
          <a:p>
            <a:pPr lvl="0">
              <a:defRPr/>
            </a:pPr>
            <a:r>
              <a:rPr lang="en-GB" sz="1400">
                <a:solidFill>
                  <a:prstClr val="black"/>
                </a:solidFill>
                <a:latin typeface="Arial" panose="020B0604020202020204" pitchFamily="34" charset="0"/>
                <a:cs typeface="Arial" panose="020B0604020202020204" pitchFamily="34" charset="0"/>
              </a:rPr>
              <a:t>know about equality rights in health and social care for people who are transgender</a:t>
            </a:r>
          </a:p>
          <a:p>
            <a:pPr marL="0" indent="0">
              <a:buNone/>
            </a:pPr>
            <a:endParaRPr lang="en-GB">
              <a:solidFill>
                <a:srgbClr val="005EB8"/>
              </a:solidFill>
              <a:latin typeface="Arial" panose="020B0604020202020204" pitchFamily="34" charset="0"/>
              <a:cs typeface="Arial" panose="020B0604020202020204" pitchFamily="34" charset="0"/>
            </a:endParaRPr>
          </a:p>
          <a:p>
            <a:endParaRPr lang="en-US"/>
          </a:p>
        </p:txBody>
      </p:sp>
      <p:sp>
        <p:nvSpPr>
          <p:cNvPr id="4" name="Text Placeholder 3">
            <a:extLst>
              <a:ext uri="{FF2B5EF4-FFF2-40B4-BE49-F238E27FC236}">
                <a16:creationId xmlns:a16="http://schemas.microsoft.com/office/drawing/2014/main" id="{8F74CBBE-B700-A032-51EA-E62965953EF1}"/>
              </a:ext>
            </a:extLst>
          </p:cNvPr>
          <p:cNvSpPr>
            <a:spLocks noGrp="1"/>
          </p:cNvSpPr>
          <p:nvPr>
            <p:ph type="body" sz="quarter" idx="12"/>
          </p:nvPr>
        </p:nvSpPr>
        <p:spPr>
          <a:xfrm>
            <a:off x="367728" y="1863564"/>
            <a:ext cx="6982305" cy="731837"/>
          </a:xfrm>
        </p:spPr>
        <p:txBody>
          <a:bodyPr/>
          <a:lstStyle/>
          <a:p>
            <a:pPr marL="0" indent="0">
              <a:buNone/>
            </a:pPr>
            <a:r>
              <a:rPr lang="en-GB" b="1">
                <a:latin typeface="Arial" panose="020B0604020202020204" pitchFamily="34" charset="0"/>
                <a:ea typeface="Calibri" panose="020F0502020204030204" pitchFamily="34" charset="0"/>
                <a:cs typeface="Arial" panose="020B0604020202020204" pitchFamily="34" charset="0"/>
              </a:rPr>
              <a:t>Aim: </a:t>
            </a:r>
            <a:r>
              <a:rPr lang="en-GB" sz="2000">
                <a:solidFill>
                  <a:schemeClr val="tx1"/>
                </a:solidFill>
                <a:latin typeface="Arial" panose="020B0604020202020204" pitchFamily="34" charset="0"/>
                <a:cs typeface="Arial" panose="020B0604020202020204" pitchFamily="34" charset="0"/>
              </a:rPr>
              <a:t>To know about culturally appropriate care, focusing on supporting relationships and people who are LGBT+</a:t>
            </a:r>
          </a:p>
          <a:p>
            <a:pPr marL="0" indent="0">
              <a:buNone/>
            </a:pPr>
            <a:r>
              <a:rPr lang="en-GB">
                <a:latin typeface="Arial" panose="020B0604020202020204" pitchFamily="34" charset="0"/>
                <a:ea typeface="Calibri" panose="020F0502020204030204" pitchFamily="34" charset="0"/>
                <a:cs typeface="Arial" panose="020B0604020202020204" pitchFamily="34" charset="0"/>
              </a:rPr>
              <a:t> </a:t>
            </a:r>
          </a:p>
          <a:p>
            <a:endParaRPr lang="en-US"/>
          </a:p>
          <a:p>
            <a:endParaRPr lang="en-US"/>
          </a:p>
        </p:txBody>
      </p:sp>
    </p:spTree>
    <p:extLst>
      <p:ext uri="{BB962C8B-B14F-4D97-AF65-F5344CB8AC3E}">
        <p14:creationId xmlns:p14="http://schemas.microsoft.com/office/powerpoint/2010/main" val="3205229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D6852C-01E2-99E9-72A1-47477EECF363}"/>
              </a:ext>
            </a:extLst>
          </p:cNvPr>
          <p:cNvSpPr txBox="1"/>
          <p:nvPr/>
        </p:nvSpPr>
        <p:spPr>
          <a:xfrm>
            <a:off x="468310" y="441325"/>
            <a:ext cx="6797729" cy="6026265"/>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Transgender</a:t>
            </a:r>
            <a:r>
              <a:rPr lang="en-GB" sz="1400">
                <a:latin typeface="Arial" panose="020B0604020202020204" pitchFamily="34" charset="0"/>
                <a:cs typeface="Arial" panose="020B0604020202020204" pitchFamily="34" charset="0"/>
              </a:rPr>
              <a:t> - An umbrella term for those whose gender identity or expression differs in some way from the gender assigned to them at birth and conflicts with the 'norms' expected by the society they live in. Included in the overall transgender umbrella are transsexual people, non-binary gender identities and cross-dressing people. </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Transsexual </a:t>
            </a:r>
            <a:r>
              <a:rPr lang="en-GB" sz="1400">
                <a:latin typeface="Arial" panose="020B0604020202020204" pitchFamily="34" charset="0"/>
                <a:cs typeface="Arial" panose="020B0604020202020204" pitchFamily="34" charset="0"/>
              </a:rPr>
              <a:t>-</a:t>
            </a:r>
            <a:r>
              <a:rPr lang="en-GB" sz="1400" b="1">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rPr>
              <a:t>When a person's gender identity is different from the gender they were assigned at birth based on their biological sex. Transsexual people may have medical treatment, such as hormone treatment or surgery to bring their physical appearance more into line with their gender. </a:t>
            </a:r>
          </a:p>
          <a:p>
            <a:endParaRPr lang="en-GB" sz="1400" b="1">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Non-binary - </a:t>
            </a:r>
            <a:r>
              <a:rPr lang="en-GB" sz="1400">
                <a:latin typeface="Arial" panose="020B0604020202020204" pitchFamily="34" charset="0"/>
                <a:cs typeface="Arial" panose="020B0604020202020204" pitchFamily="34" charset="0"/>
              </a:rPr>
              <a:t>Non-binary people are those who don't feel male or female. They may feel like both or like something in between. </a:t>
            </a:r>
          </a:p>
          <a:p>
            <a:r>
              <a:rPr lang="en-GB" sz="1400">
                <a:latin typeface="Arial" panose="020B0604020202020204" pitchFamily="34" charset="0"/>
                <a:cs typeface="Arial" panose="020B0604020202020204" pitchFamily="34" charset="0"/>
              </a:rPr>
              <a:t>They may have a gender that changes over time or they may </a:t>
            </a:r>
          </a:p>
          <a:p>
            <a:r>
              <a:rPr lang="en-GB" sz="1400">
                <a:latin typeface="Arial" panose="020B0604020202020204" pitchFamily="34" charset="0"/>
                <a:cs typeface="Arial" panose="020B0604020202020204" pitchFamily="34" charset="0"/>
              </a:rPr>
              <a:t>not relate to gender at all.</a:t>
            </a:r>
          </a:p>
          <a:p>
            <a:endParaRPr lang="en-GB" sz="1400" b="1">
              <a:solidFill>
                <a:prstClr val="black"/>
              </a:solidFill>
              <a:latin typeface="Arial" panose="020B0604020202020204" pitchFamily="34" charset="0"/>
              <a:cs typeface="Arial" panose="020B0604020202020204" pitchFamily="34" charset="0"/>
            </a:endParaRPr>
          </a:p>
          <a:p>
            <a:r>
              <a:rPr lang="en-GB" sz="1400" b="1">
                <a:solidFill>
                  <a:prstClr val="black"/>
                </a:solidFill>
                <a:latin typeface="Arial" panose="020B0604020202020204" pitchFamily="34" charset="0"/>
                <a:cs typeface="Arial" panose="020B0604020202020204" pitchFamily="34" charset="0"/>
              </a:rPr>
              <a:t>Bisexual </a:t>
            </a:r>
            <a:r>
              <a:rPr lang="en-GB" sz="1400">
                <a:solidFill>
                  <a:prstClr val="black"/>
                </a:solidFill>
                <a:latin typeface="Arial" panose="020B0604020202020204" pitchFamily="34" charset="0"/>
                <a:cs typeface="Arial" panose="020B0604020202020204" pitchFamily="34" charset="0"/>
              </a:rPr>
              <a:t>- A person who is emotionally and/or physically attracted to people of more than one gender or regardless of gender. </a:t>
            </a:r>
          </a:p>
          <a:p>
            <a:pPr lvl="0" defTabSz="914400">
              <a:lnSpc>
                <a:spcPct val="90000"/>
              </a:lnSpc>
              <a:spcBef>
                <a:spcPts val="1000"/>
              </a:spcBef>
              <a:defRPr/>
            </a:pPr>
            <a:r>
              <a:rPr lang="en-GB" sz="1400" b="1">
                <a:solidFill>
                  <a:prstClr val="black"/>
                </a:solidFill>
                <a:latin typeface="Arial" panose="020B0604020202020204" pitchFamily="34" charset="0"/>
                <a:cs typeface="Arial" panose="020B0604020202020204" pitchFamily="34" charset="0"/>
              </a:rPr>
              <a:t>Heterosexual/Straight</a:t>
            </a:r>
            <a:r>
              <a:rPr lang="en-GB" sz="1400">
                <a:solidFill>
                  <a:prstClr val="black"/>
                </a:solidFill>
                <a:latin typeface="Arial" panose="020B0604020202020204" pitchFamily="34" charset="0"/>
                <a:cs typeface="Arial" panose="020B0604020202020204" pitchFamily="34" charset="0"/>
              </a:rPr>
              <a:t> - Used to describe people who are emotionally and/or physically attracted to people of the 'opposite' gender. </a:t>
            </a:r>
          </a:p>
          <a:p>
            <a:pPr lvl="0" defTabSz="914400">
              <a:lnSpc>
                <a:spcPct val="90000"/>
              </a:lnSpc>
              <a:spcBef>
                <a:spcPts val="1000"/>
              </a:spcBef>
              <a:defRPr/>
            </a:pPr>
            <a:r>
              <a:rPr lang="en-GB" sz="1400" b="1">
                <a:latin typeface="Arial" panose="020B0604020202020204" pitchFamily="34" charset="0"/>
                <a:cs typeface="Arial" panose="020B0604020202020204" pitchFamily="34" charset="0"/>
              </a:rPr>
              <a:t>Cisgender</a:t>
            </a:r>
            <a:r>
              <a:rPr lang="en-GB" sz="1400">
                <a:latin typeface="Arial" panose="020B0604020202020204" pitchFamily="34" charset="0"/>
                <a:cs typeface="Arial" panose="020B0604020202020204" pitchFamily="34" charset="0"/>
              </a:rPr>
              <a:t> - Individuals who have a match between the gender they were assigned at birth, their bodies and their personal identity. In other words those who are not, or do not identify as transgender. </a:t>
            </a:r>
            <a:endParaRPr lang="en-GB" sz="1400">
              <a:solidFill>
                <a:prstClr val="black"/>
              </a:solidFill>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pPr>
              <a:lnSpc>
                <a:spcPct val="90000"/>
              </a:lnSpc>
              <a:spcAft>
                <a:spcPts val="600"/>
              </a:spcAft>
            </a:pPr>
            <a:endParaRPr lang="en-US" sz="140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D27C0ED-59FC-ED11-BE39-C6DFEE019125}"/>
              </a:ext>
            </a:extLst>
          </p:cNvPr>
          <p:cNvSpPr txBox="1"/>
          <p:nvPr/>
        </p:nvSpPr>
        <p:spPr>
          <a:xfrm>
            <a:off x="445207" y="5497820"/>
            <a:ext cx="4785553" cy="800219"/>
          </a:xfrm>
          <a:prstGeom prst="rect">
            <a:avLst/>
          </a:prstGeom>
          <a:noFill/>
        </p:spPr>
        <p:txBody>
          <a:bodyPr wrap="square" rtlCol="0">
            <a:spAutoFit/>
          </a:bodyPr>
          <a:lstStyle/>
          <a:p>
            <a:endParaRPr lang="en-GB" sz="1400">
              <a:solidFill>
                <a:srgbClr val="212121"/>
              </a:solidFill>
              <a:latin typeface="Arial" panose="020B0604020202020204" pitchFamily="34" charset="0"/>
              <a:cs typeface="Arial" panose="020B0604020202020204" pitchFamily="34" charset="0"/>
            </a:endParaRPr>
          </a:p>
          <a:p>
            <a:r>
              <a:rPr lang="en-GB" sz="1400">
                <a:hlinkClick r:id="rId2"/>
              </a:rPr>
              <a:t>https://sexualhealthdg.co.uk/lgbt-terminology.php</a:t>
            </a:r>
            <a:endParaRPr lang="en-GB" sz="1400"/>
          </a:p>
          <a:p>
            <a:endParaRPr lang="en-US"/>
          </a:p>
        </p:txBody>
      </p:sp>
      <p:pic>
        <p:nvPicPr>
          <p:cNvPr id="5" name="Picture 4">
            <a:extLst>
              <a:ext uri="{FF2B5EF4-FFF2-40B4-BE49-F238E27FC236}">
                <a16:creationId xmlns:a16="http://schemas.microsoft.com/office/drawing/2014/main" id="{667DE564-8EBC-C695-4D54-2F4F8284A266}"/>
              </a:ext>
            </a:extLst>
          </p:cNvPr>
          <p:cNvPicPr>
            <a:picLocks noChangeAspect="1"/>
          </p:cNvPicPr>
          <p:nvPr/>
        </p:nvPicPr>
        <p:blipFill>
          <a:blip r:embed="rId3">
            <a:alphaModFix amt="10000"/>
          </a:blip>
          <a:stretch>
            <a:fillRect/>
          </a:stretch>
        </p:blipFill>
        <p:spPr>
          <a:xfrm>
            <a:off x="7104108" y="138821"/>
            <a:ext cx="4330209" cy="6328769"/>
          </a:xfrm>
          <a:prstGeom prst="rect">
            <a:avLst/>
          </a:prstGeom>
        </p:spPr>
      </p:pic>
    </p:spTree>
    <p:extLst>
      <p:ext uri="{BB962C8B-B14F-4D97-AF65-F5344CB8AC3E}">
        <p14:creationId xmlns:p14="http://schemas.microsoft.com/office/powerpoint/2010/main" val="656285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51CD80-71D8-87BB-C6E1-2B1CAE1DA3A4}"/>
              </a:ext>
            </a:extLst>
          </p:cNvPr>
          <p:cNvSpPr txBox="1"/>
          <p:nvPr/>
        </p:nvSpPr>
        <p:spPr>
          <a:xfrm>
            <a:off x="468310" y="441325"/>
            <a:ext cx="6797729" cy="2590453"/>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Pansexual </a:t>
            </a:r>
            <a:r>
              <a:rPr lang="en-GB" sz="1400">
                <a:latin typeface="Arial" panose="020B0604020202020204" pitchFamily="34" charset="0"/>
                <a:cs typeface="Arial" panose="020B0604020202020204" pitchFamily="34" charset="0"/>
              </a:rPr>
              <a:t>- A person who is emotionally and/or physically attracted to people of more than one gender or regardless of gender. Some people use the term pansexual rather than bisexual in order to be more explicitly inclusive of non-binary gender identities. </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Queer</a:t>
            </a:r>
            <a:r>
              <a:rPr lang="en-GB" sz="1400">
                <a:latin typeface="Arial" panose="020B0604020202020204" pitchFamily="34" charset="0"/>
                <a:cs typeface="Arial" panose="020B0604020202020204" pitchFamily="34" charset="0"/>
              </a:rPr>
              <a:t> - An umbrella term used for diverse sexual orientations or gender identities that are not heterosexual and do not fit within a gender binary. It may be used to challenge the idea of labels and categories such as lesbian, gay, bisexual, or transgender. It is important to note that it is an in-group term, and </a:t>
            </a:r>
          </a:p>
          <a:p>
            <a:r>
              <a:rPr lang="en-GB" sz="1400">
                <a:latin typeface="Arial" panose="020B0604020202020204" pitchFamily="34" charset="0"/>
                <a:cs typeface="Arial" panose="020B0604020202020204" pitchFamily="34" charset="0"/>
              </a:rPr>
              <a:t>may be considered offensive to some people. </a:t>
            </a: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18C8537-BF37-63A8-676A-6E28DE966753}"/>
              </a:ext>
            </a:extLst>
          </p:cNvPr>
          <p:cNvSpPr txBox="1"/>
          <p:nvPr/>
        </p:nvSpPr>
        <p:spPr>
          <a:xfrm>
            <a:off x="468310" y="2494385"/>
            <a:ext cx="4785553" cy="934615"/>
          </a:xfrm>
          <a:prstGeom prst="rect">
            <a:avLst/>
          </a:prstGeom>
          <a:noFill/>
        </p:spPr>
        <p:txBody>
          <a:bodyPr wrap="square" rtlCol="0">
            <a:spAutoFit/>
          </a:bodyPr>
          <a:lstStyle/>
          <a:p>
            <a:endParaRPr lang="en-GB" sz="1400">
              <a:solidFill>
                <a:srgbClr val="212121"/>
              </a:solidFill>
              <a:latin typeface="Arial" panose="020B0604020202020204" pitchFamily="34" charset="0"/>
              <a:cs typeface="Arial" panose="020B0604020202020204" pitchFamily="34" charset="0"/>
            </a:endParaRPr>
          </a:p>
          <a:p>
            <a:pPr lvl="0" defTabSz="914400">
              <a:lnSpc>
                <a:spcPct val="90000"/>
              </a:lnSpc>
              <a:spcBef>
                <a:spcPts val="1000"/>
              </a:spcBef>
              <a:defRPr/>
            </a:pPr>
            <a:r>
              <a:rPr lang="en-GB" sz="1400">
                <a:solidFill>
                  <a:prstClr val="black"/>
                </a:solidFill>
                <a:latin typeface="Calibri" panose="020F0502020204030204"/>
                <a:hlinkClick r:id="rId2"/>
              </a:rPr>
              <a:t>https://sexualhealthdg.co.uk/lgbt-terminology.php</a:t>
            </a:r>
            <a:endParaRPr lang="en-GB" sz="1400">
              <a:solidFill>
                <a:prstClr val="black"/>
              </a:solidFill>
              <a:latin typeface="Calibri" panose="020F0502020204030204"/>
            </a:endParaRPr>
          </a:p>
          <a:p>
            <a:endParaRPr lang="en-US"/>
          </a:p>
        </p:txBody>
      </p:sp>
    </p:spTree>
    <p:extLst>
      <p:ext uri="{BB962C8B-B14F-4D97-AF65-F5344CB8AC3E}">
        <p14:creationId xmlns:p14="http://schemas.microsoft.com/office/powerpoint/2010/main" val="2798518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6570E6-B104-E6FB-BBF3-CBB7752B03F9}"/>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spcAft>
                <a:spcPts val="600"/>
              </a:spcAft>
            </a:pPr>
            <a:r>
              <a:rPr lang="en-GB" sz="3200">
                <a:latin typeface="Arial" panose="020B0604020202020204" pitchFamily="34" charset="0"/>
                <a:cs typeface="Arial" panose="020B0604020202020204" pitchFamily="34" charset="0"/>
              </a:rPr>
              <a:t>Acronyms</a:t>
            </a:r>
            <a:endParaRPr lang="en-US" sz="32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892E448-9BA3-701E-3622-3209EB5AB427}"/>
              </a:ext>
            </a:extLst>
          </p:cNvPr>
          <p:cNvSpPr txBox="1"/>
          <p:nvPr/>
        </p:nvSpPr>
        <p:spPr>
          <a:xfrm>
            <a:off x="468310" y="1700213"/>
            <a:ext cx="5608025" cy="3938514"/>
          </a:xfrm>
          <a:prstGeom prst="rect">
            <a:avLst/>
          </a:prstGeom>
          <a:noFill/>
        </p:spPr>
        <p:txBody>
          <a:bodyPr wrap="square" rtlCol="0">
            <a:spAutoFit/>
          </a:bodyPr>
          <a:lstStyle/>
          <a:p>
            <a:pPr marL="285750" indent="-285750">
              <a:buClr>
                <a:srgbClr val="005EB8"/>
              </a:buClr>
              <a:buFont typeface="Wingdings" pitchFamily="2" charset="2"/>
              <a:buChar char="§"/>
            </a:pPr>
            <a:r>
              <a:rPr lang="en-GB" sz="1400" b="1">
                <a:latin typeface="Arial" panose="020B0604020202020204" pitchFamily="34" charset="0"/>
                <a:cs typeface="Arial" panose="020B0604020202020204" pitchFamily="34" charset="0"/>
              </a:rPr>
              <a:t>LGBT </a:t>
            </a:r>
            <a:r>
              <a:rPr lang="en-GB" sz="1400">
                <a:latin typeface="Arial" panose="020B0604020202020204" pitchFamily="34" charset="0"/>
                <a:cs typeface="Arial" panose="020B0604020202020204" pitchFamily="34" charset="0"/>
              </a:rPr>
              <a:t>- Acronym for Lesbian, Gay, Bisexual, Transgender</a:t>
            </a:r>
          </a:p>
          <a:p>
            <a:pPr marL="285750" indent="-285750">
              <a:buClr>
                <a:srgbClr val="005EB8"/>
              </a:buClr>
              <a:buFont typeface="Wingdings" pitchFamily="2" charset="2"/>
              <a:buChar char="§"/>
            </a:pPr>
            <a:endParaRPr lang="en-GB" sz="1400" b="1">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b="1">
                <a:latin typeface="Arial" panose="020B0604020202020204" pitchFamily="34" charset="0"/>
                <a:cs typeface="Arial" panose="020B0604020202020204" pitchFamily="34" charset="0"/>
              </a:rPr>
              <a:t>LGBTI</a:t>
            </a:r>
            <a:r>
              <a:rPr lang="en-GB" sz="1400">
                <a:latin typeface="Arial" panose="020B0604020202020204" pitchFamily="34" charset="0"/>
                <a:cs typeface="Arial" panose="020B0604020202020204" pitchFamily="34" charset="0"/>
              </a:rPr>
              <a:t> - Acronym for Lesbian, Gay, Bisexual, Transgender, Intersex</a:t>
            </a:r>
          </a:p>
          <a:p>
            <a:pPr marL="285750" indent="-285750">
              <a:buClr>
                <a:srgbClr val="005EB8"/>
              </a:buClr>
              <a:buFont typeface="Wingdings" pitchFamily="2" charset="2"/>
              <a:buChar char="§"/>
            </a:pPr>
            <a:endParaRPr lang="en-GB" sz="1400" b="1">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b="1">
                <a:latin typeface="Arial" panose="020B0604020202020204" pitchFamily="34" charset="0"/>
                <a:cs typeface="Arial" panose="020B0604020202020204" pitchFamily="34" charset="0"/>
              </a:rPr>
              <a:t>LGBTQ</a:t>
            </a:r>
            <a:r>
              <a:rPr lang="en-GB" sz="1400">
                <a:latin typeface="Arial" panose="020B0604020202020204" pitchFamily="34" charset="0"/>
                <a:cs typeface="Arial" panose="020B0604020202020204" pitchFamily="34" charset="0"/>
              </a:rPr>
              <a:t> - Acronym for Lesbian, Gay, Bisexual, Transgender, Queer or Questioning</a:t>
            </a:r>
          </a:p>
          <a:p>
            <a:pPr marL="285750" indent="-285750">
              <a:buClr>
                <a:srgbClr val="005EB8"/>
              </a:buClr>
              <a:buFont typeface="Wingdings" pitchFamily="2" charset="2"/>
              <a:buChar char="§"/>
            </a:pPr>
            <a:endParaRPr lang="en-GB" sz="1400" b="1">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b="1">
                <a:latin typeface="Arial" panose="020B0604020202020204" pitchFamily="34" charset="0"/>
                <a:cs typeface="Arial" panose="020B0604020202020204" pitchFamily="34" charset="0"/>
              </a:rPr>
              <a:t>LGBT+ </a:t>
            </a:r>
            <a:r>
              <a:rPr lang="en-GB" sz="1400">
                <a:latin typeface="Arial" panose="020B0604020202020204" pitchFamily="34" charset="0"/>
                <a:cs typeface="Arial" panose="020B0604020202020204" pitchFamily="34" charset="0"/>
              </a:rPr>
              <a:t>- The + is to be inclusive to everyone that feels part of the LGBTQ+ community but don’t feel like they fit into the groups listed in LGBTQ</a:t>
            </a:r>
          </a:p>
          <a:p>
            <a:pPr marL="285750" indent="-285750">
              <a:buClr>
                <a:srgbClr val="005EB8"/>
              </a:buClr>
              <a:buFont typeface="Wingdings" pitchFamily="2" charset="2"/>
              <a:buChar char="§"/>
            </a:pPr>
            <a:endParaRPr lang="en-GB" sz="1400" b="1">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b="1">
                <a:latin typeface="Arial" panose="020B0604020202020204" pitchFamily="34" charset="0"/>
                <a:cs typeface="Arial" panose="020B0604020202020204" pitchFamily="34" charset="0"/>
              </a:rPr>
              <a:t>FTM </a:t>
            </a:r>
            <a:r>
              <a:rPr lang="en-GB" sz="1400">
                <a:latin typeface="Arial" panose="020B0604020202020204" pitchFamily="34" charset="0"/>
                <a:cs typeface="Arial" panose="020B0604020202020204" pitchFamily="34" charset="0"/>
              </a:rPr>
              <a:t>- Female to male transsexual person; a trans man.</a:t>
            </a:r>
          </a:p>
          <a:p>
            <a:pPr marL="285750" indent="-285750">
              <a:buClr>
                <a:srgbClr val="005EB8"/>
              </a:buClr>
              <a:buFont typeface="Wingdings" pitchFamily="2" charset="2"/>
              <a:buChar char="§"/>
            </a:pPr>
            <a:endParaRPr lang="en-GB" sz="1400" b="1">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b="1">
                <a:latin typeface="Arial" panose="020B0604020202020204" pitchFamily="34" charset="0"/>
                <a:cs typeface="Arial" panose="020B0604020202020204" pitchFamily="34" charset="0"/>
              </a:rPr>
              <a:t>MTF</a:t>
            </a:r>
            <a:r>
              <a:rPr lang="en-GB" sz="1400">
                <a:latin typeface="Arial" panose="020B0604020202020204" pitchFamily="34" charset="0"/>
                <a:cs typeface="Arial" panose="020B0604020202020204" pitchFamily="34" charset="0"/>
              </a:rPr>
              <a:t> - Male to female transsexual person; a trans woman. </a:t>
            </a:r>
          </a:p>
          <a:p>
            <a:pPr>
              <a:lnSpc>
                <a:spcPct val="90000"/>
              </a:lnSpc>
              <a:spcAft>
                <a:spcPts val="600"/>
              </a:spcAft>
            </a:pPr>
            <a:endParaRPr lang="en-US" sz="140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2F21662-6962-CC6F-B625-D334D27F39D0}"/>
              </a:ext>
            </a:extLst>
          </p:cNvPr>
          <p:cNvPicPr>
            <a:picLocks noChangeAspect="1"/>
          </p:cNvPicPr>
          <p:nvPr/>
        </p:nvPicPr>
        <p:blipFill>
          <a:blip r:embed="rId3">
            <a:alphaModFix amt="10000"/>
          </a:blip>
          <a:stretch>
            <a:fillRect/>
          </a:stretch>
        </p:blipFill>
        <p:spPr>
          <a:xfrm rot="19796557">
            <a:off x="6219206" y="-1464172"/>
            <a:ext cx="4330209" cy="6328769"/>
          </a:xfrm>
          <a:prstGeom prst="rect">
            <a:avLst/>
          </a:prstGeom>
        </p:spPr>
      </p:pic>
      <p:sp>
        <p:nvSpPr>
          <p:cNvPr id="2" name="Title 1">
            <a:extLst>
              <a:ext uri="{FF2B5EF4-FFF2-40B4-BE49-F238E27FC236}">
                <a16:creationId xmlns:a16="http://schemas.microsoft.com/office/drawing/2014/main" id="{73A9A6CE-54CC-3A22-3BCC-12197EF4B9D2}"/>
              </a:ext>
            </a:extLst>
          </p:cNvPr>
          <p:cNvSpPr txBox="1">
            <a:spLocks/>
          </p:cNvSpPr>
          <p:nvPr/>
        </p:nvSpPr>
        <p:spPr>
          <a:xfrm>
            <a:off x="-98536" y="5335629"/>
            <a:ext cx="7498577" cy="2071463"/>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lvl="0">
              <a:lnSpc>
                <a:spcPct val="100000"/>
              </a:lnSpc>
              <a:spcBef>
                <a:spcPts val="0"/>
              </a:spcBef>
              <a:defRPr/>
            </a:pPr>
            <a:r>
              <a:rPr lang="en-GB" sz="13500">
                <a:solidFill>
                  <a:srgbClr val="005EB8">
                    <a:alpha val="9849"/>
                  </a:srgbClr>
                </a:solidFill>
                <a:latin typeface="Arial" panose="020B0604020202020204" pitchFamily="34" charset="0"/>
                <a:cs typeface="Arial" panose="020B0604020202020204" pitchFamily="34" charset="0"/>
              </a:rPr>
              <a:t>LGBT+</a:t>
            </a:r>
          </a:p>
        </p:txBody>
      </p:sp>
      <p:pic>
        <p:nvPicPr>
          <p:cNvPr id="5" name="Picture 4">
            <a:extLst>
              <a:ext uri="{FF2B5EF4-FFF2-40B4-BE49-F238E27FC236}">
                <a16:creationId xmlns:a16="http://schemas.microsoft.com/office/drawing/2014/main" id="{5EAC5F30-B0DD-7AF9-64CF-BA6734E14DF5}"/>
              </a:ext>
            </a:extLst>
          </p:cNvPr>
          <p:cNvPicPr>
            <a:picLocks noChangeAspect="1"/>
          </p:cNvPicPr>
          <p:nvPr/>
        </p:nvPicPr>
        <p:blipFill>
          <a:blip r:embed="rId4"/>
          <a:stretch>
            <a:fillRect/>
          </a:stretch>
        </p:blipFill>
        <p:spPr>
          <a:xfrm>
            <a:off x="6348843" y="3216277"/>
            <a:ext cx="1618044" cy="2364834"/>
          </a:xfrm>
          <a:prstGeom prst="rect">
            <a:avLst/>
          </a:prstGeom>
        </p:spPr>
      </p:pic>
    </p:spTree>
    <p:extLst>
      <p:ext uri="{BB962C8B-B14F-4D97-AF65-F5344CB8AC3E}">
        <p14:creationId xmlns:p14="http://schemas.microsoft.com/office/powerpoint/2010/main" val="88607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8F4150-47AF-D359-8551-CC6E1C891B45}"/>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GB" sz="3200">
                <a:latin typeface="Arial" panose="020B0604020202020204" pitchFamily="34" charset="0"/>
                <a:cs typeface="Arial" panose="020B0604020202020204" pitchFamily="34" charset="0"/>
              </a:rPr>
              <a:t>Easy read</a:t>
            </a:r>
          </a:p>
        </p:txBody>
      </p:sp>
      <p:sp>
        <p:nvSpPr>
          <p:cNvPr id="7" name="TextBox 6">
            <a:extLst>
              <a:ext uri="{FF2B5EF4-FFF2-40B4-BE49-F238E27FC236}">
                <a16:creationId xmlns:a16="http://schemas.microsoft.com/office/drawing/2014/main" id="{530CECA0-9721-E7BB-0DD0-0293878DF88D}"/>
              </a:ext>
            </a:extLst>
          </p:cNvPr>
          <p:cNvSpPr txBox="1"/>
          <p:nvPr/>
        </p:nvSpPr>
        <p:spPr>
          <a:xfrm>
            <a:off x="468310" y="1700213"/>
            <a:ext cx="5608025" cy="2526846"/>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The use of inclusive language must always be considered. </a:t>
            </a:r>
          </a:p>
          <a:p>
            <a:r>
              <a:rPr lang="en-GB" sz="1400">
                <a:latin typeface="Arial" panose="020B0604020202020204" pitchFamily="34" charset="0"/>
                <a:cs typeface="Arial" panose="020B0604020202020204" pitchFamily="34" charset="0"/>
              </a:rPr>
              <a:t>The acronym LGBTQ+ may not be fully understood by some individuals with learning disabilities.</a:t>
            </a:r>
          </a:p>
          <a:p>
            <a:pPr defTabSz="914400">
              <a:spcBef>
                <a:spcPts val="1000"/>
              </a:spcBef>
              <a:defRPr/>
            </a:pPr>
            <a:r>
              <a:rPr lang="en-GB" sz="1400">
                <a:latin typeface="Arial" panose="020B0604020202020204" pitchFamily="34" charset="0"/>
                <a:cs typeface="Arial" panose="020B0604020202020204" pitchFamily="34" charset="0"/>
              </a:rPr>
              <a:t>Consider using easy read booklets, such as this to support understanding: </a:t>
            </a:r>
            <a:r>
              <a:rPr lang="en-GB" sz="1400">
                <a:latin typeface="Arial" panose="020B0604020202020204" pitchFamily="34" charset="0"/>
                <a:cs typeface="Arial" panose="020B0604020202020204" pitchFamily="34" charset="0"/>
                <a:hlinkClick r:id="rId3"/>
              </a:rPr>
              <a:t>LGBTQ Easy Read (changepeople.org)</a:t>
            </a:r>
            <a:endParaRPr lang="en-GB" sz="1400">
              <a:latin typeface="Arial" panose="020B0604020202020204" pitchFamily="34" charset="0"/>
              <a:cs typeface="Arial" panose="020B0604020202020204" pitchFamily="34" charset="0"/>
            </a:endParaRPr>
          </a:p>
          <a:p>
            <a:pPr lvl="0" defTabSz="914400">
              <a:spcBef>
                <a:spcPts val="1000"/>
              </a:spcBef>
              <a:defRPr/>
            </a:pPr>
            <a:endParaRPr lang="en-GB" sz="1400">
              <a:latin typeface="Arial" panose="020B0604020202020204" pitchFamily="34" charset="0"/>
              <a:cs typeface="Arial" panose="020B0604020202020204" pitchFamily="34" charset="0"/>
            </a:endParaRPr>
          </a:p>
          <a:p>
            <a:pPr>
              <a:lnSpc>
                <a:spcPct val="90000"/>
              </a:lnSpc>
              <a:spcAft>
                <a:spcPts val="600"/>
              </a:spcAft>
            </a:pPr>
            <a:endParaRPr lang="en-GB" sz="1400">
              <a:latin typeface="Arial" panose="020B0604020202020204" pitchFamily="34" charset="0"/>
              <a:cs typeface="Arial" panose="020B0604020202020204" pitchFamily="34" charset="0"/>
            </a:endParaRPr>
          </a:p>
          <a:p>
            <a:pPr>
              <a:lnSpc>
                <a:spcPct val="90000"/>
              </a:lnSpc>
              <a:spcAft>
                <a:spcPts val="600"/>
              </a:spcAft>
            </a:pPr>
            <a:endParaRPr lang="en-US" sz="140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346D2842-C9DF-1649-F81D-50D7F6A022D8}"/>
              </a:ext>
            </a:extLst>
          </p:cNvPr>
          <p:cNvPicPr>
            <a:picLocks noChangeAspect="1"/>
          </p:cNvPicPr>
          <p:nvPr/>
        </p:nvPicPr>
        <p:blipFill>
          <a:blip r:embed="rId4">
            <a:alphaModFix amt="10000"/>
          </a:blip>
          <a:stretch>
            <a:fillRect/>
          </a:stretch>
        </p:blipFill>
        <p:spPr>
          <a:xfrm>
            <a:off x="6250244" y="675501"/>
            <a:ext cx="2893756" cy="2265654"/>
          </a:xfrm>
          <a:prstGeom prst="rect">
            <a:avLst/>
          </a:prstGeom>
        </p:spPr>
      </p:pic>
    </p:spTree>
    <p:extLst>
      <p:ext uri="{BB962C8B-B14F-4D97-AF65-F5344CB8AC3E}">
        <p14:creationId xmlns:p14="http://schemas.microsoft.com/office/powerpoint/2010/main" val="992316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E59FF7-A04D-C446-5267-499524C4F7F9}"/>
              </a:ext>
            </a:extLst>
          </p:cNvPr>
          <p:cNvPicPr>
            <a:picLocks noChangeAspect="1"/>
          </p:cNvPicPr>
          <p:nvPr/>
        </p:nvPicPr>
        <p:blipFill>
          <a:blip r:embed="rId3">
            <a:alphaModFix amt="10000"/>
          </a:blip>
          <a:stretch>
            <a:fillRect/>
          </a:stretch>
        </p:blipFill>
        <p:spPr>
          <a:xfrm>
            <a:off x="4741907" y="-489340"/>
            <a:ext cx="5034115" cy="6685306"/>
          </a:xfrm>
          <a:prstGeom prst="rect">
            <a:avLst/>
          </a:prstGeom>
        </p:spPr>
      </p:pic>
      <p:sp>
        <p:nvSpPr>
          <p:cNvPr id="3" name="Title 1">
            <a:extLst>
              <a:ext uri="{FF2B5EF4-FFF2-40B4-BE49-F238E27FC236}">
                <a16:creationId xmlns:a16="http://schemas.microsoft.com/office/drawing/2014/main" id="{42BBC1CB-FE60-4734-2B9A-9198A25ED89F}"/>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GB" sz="3200">
                <a:latin typeface="Arial" panose="020B0604020202020204" pitchFamily="34" charset="0"/>
                <a:cs typeface="Arial" panose="020B0604020202020204" pitchFamily="34" charset="0"/>
              </a:rPr>
              <a:t>“He” or “She”?</a:t>
            </a:r>
          </a:p>
        </p:txBody>
      </p:sp>
      <p:sp>
        <p:nvSpPr>
          <p:cNvPr id="4" name="TextBox 3">
            <a:extLst>
              <a:ext uri="{FF2B5EF4-FFF2-40B4-BE49-F238E27FC236}">
                <a16:creationId xmlns:a16="http://schemas.microsoft.com/office/drawing/2014/main" id="{F059C180-2C66-EFC8-131C-7CD420619E0B}"/>
              </a:ext>
            </a:extLst>
          </p:cNvPr>
          <p:cNvSpPr txBox="1"/>
          <p:nvPr/>
        </p:nvSpPr>
        <p:spPr>
          <a:xfrm>
            <a:off x="468311" y="1700213"/>
            <a:ext cx="4103690" cy="4983928"/>
          </a:xfrm>
          <a:prstGeom prst="rect">
            <a:avLst/>
          </a:prstGeom>
          <a:noFill/>
        </p:spPr>
        <p:txBody>
          <a:bodyPr wrap="square" rtlCol="0">
            <a:spAutoFit/>
          </a:bodyPr>
          <a:lstStyle/>
          <a:p>
            <a:pPr marL="342900" indent="-342900">
              <a:buClr>
                <a:srgbClr val="005EB8"/>
              </a:buClr>
              <a:buFont typeface="Wingdings" pitchFamily="2" charset="2"/>
              <a:buChar char="§"/>
            </a:pPr>
            <a:r>
              <a:rPr lang="en-GB" sz="1400">
                <a:latin typeface="Arial" panose="020B0604020202020204" pitchFamily="34" charset="0"/>
                <a:cs typeface="Arial" panose="020B0604020202020204" pitchFamily="34" charset="0"/>
              </a:rPr>
              <a:t>Using the appropriate pronouns when talking to someone who is transgender works on the basis of respect for the individual.</a:t>
            </a:r>
          </a:p>
          <a:p>
            <a:pPr marL="342900" indent="-34290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342900" indent="-342900">
              <a:buClr>
                <a:srgbClr val="005EB8"/>
              </a:buClr>
              <a:buFont typeface="Wingdings" pitchFamily="2" charset="2"/>
              <a:buChar char="§"/>
            </a:pPr>
            <a:r>
              <a:rPr lang="en-GB" sz="1400">
                <a:latin typeface="Arial" panose="020B0604020202020204" pitchFamily="34" charset="0"/>
                <a:cs typeface="Arial" panose="020B0604020202020204" pitchFamily="34" charset="0"/>
              </a:rPr>
              <a:t>Generally the name the person chooses to use indicates their gender preference. So, a transgender person called Steve would be referred to as "he", while another called Rachel would be "she". </a:t>
            </a:r>
          </a:p>
          <a:p>
            <a:pPr marL="342900" indent="-34290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342900" indent="-342900">
              <a:buClr>
                <a:srgbClr val="005EB8"/>
              </a:buClr>
              <a:buFont typeface="Wingdings" pitchFamily="2" charset="2"/>
              <a:buChar char="§"/>
            </a:pPr>
            <a:r>
              <a:rPr lang="en-GB" sz="1400">
                <a:latin typeface="Arial" panose="020B0604020202020204" pitchFamily="34" charset="0"/>
                <a:cs typeface="Arial" panose="020B0604020202020204" pitchFamily="34" charset="0"/>
              </a:rPr>
              <a:t>If you are unsure, it's best to ask the person politely how they wish to be known.</a:t>
            </a:r>
          </a:p>
          <a:p>
            <a:pPr marL="342900" indent="-34290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342900" indent="-342900">
              <a:buClr>
                <a:srgbClr val="005EB8"/>
              </a:buClr>
              <a:buFont typeface="Wingdings" pitchFamily="2" charset="2"/>
              <a:buChar char="§"/>
            </a:pPr>
            <a:r>
              <a:rPr lang="en-GB" sz="1400">
                <a:latin typeface="Arial" panose="020B0604020202020204" pitchFamily="34" charset="0"/>
                <a:cs typeface="Arial" panose="020B0604020202020204" pitchFamily="34" charset="0"/>
              </a:rPr>
              <a:t>This is especially so if you suspect someone identifies as non-binary, in which case a neutral term like "they" may be more appropriate.</a:t>
            </a:r>
          </a:p>
          <a:p>
            <a:pPr lvl="0" defTabSz="914400">
              <a:spcBef>
                <a:spcPts val="1000"/>
              </a:spcBef>
              <a:defRPr/>
            </a:pPr>
            <a:endParaRPr lang="en-GB" sz="1400">
              <a:latin typeface="Arial" panose="020B0604020202020204" pitchFamily="34" charset="0"/>
              <a:cs typeface="Arial" panose="020B0604020202020204" pitchFamily="34" charset="0"/>
            </a:endParaRPr>
          </a:p>
          <a:p>
            <a:pPr>
              <a:lnSpc>
                <a:spcPct val="90000"/>
              </a:lnSpc>
              <a:spcAft>
                <a:spcPts val="600"/>
              </a:spcAft>
            </a:pPr>
            <a:endParaRPr lang="en-GB" sz="1400">
              <a:latin typeface="Arial" panose="020B0604020202020204" pitchFamily="34" charset="0"/>
              <a:cs typeface="Arial" panose="020B0604020202020204" pitchFamily="34" charset="0"/>
            </a:endParaRPr>
          </a:p>
          <a:p>
            <a:pPr>
              <a:lnSpc>
                <a:spcPct val="90000"/>
              </a:lnSpc>
              <a:spcAft>
                <a:spcPts val="600"/>
              </a:spcAft>
            </a:pPr>
            <a:endParaRPr lang="en-US" sz="140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A055F958-47E3-44EF-54D4-8889EA044768}"/>
              </a:ext>
            </a:extLst>
          </p:cNvPr>
          <p:cNvPicPr>
            <a:picLocks noChangeAspect="1"/>
          </p:cNvPicPr>
          <p:nvPr/>
        </p:nvPicPr>
        <p:blipFill>
          <a:blip r:embed="rId4"/>
          <a:stretch>
            <a:fillRect/>
          </a:stretch>
        </p:blipFill>
        <p:spPr>
          <a:xfrm>
            <a:off x="6590371" y="3429000"/>
            <a:ext cx="1904920" cy="2529734"/>
          </a:xfrm>
          <a:prstGeom prst="rect">
            <a:avLst/>
          </a:prstGeom>
        </p:spPr>
      </p:pic>
    </p:spTree>
    <p:extLst>
      <p:ext uri="{BB962C8B-B14F-4D97-AF65-F5344CB8AC3E}">
        <p14:creationId xmlns:p14="http://schemas.microsoft.com/office/powerpoint/2010/main" val="2289545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FE29940-11B3-D42D-415F-1342105CC712}"/>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GB" sz="3200"/>
              <a:t>Transgender people – equality rights</a:t>
            </a:r>
            <a:endParaRPr lang="en-GB" sz="32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B74F0B3-A01F-F346-07CD-BF4D5597E3C7}"/>
              </a:ext>
            </a:extLst>
          </p:cNvPr>
          <p:cNvSpPr txBox="1"/>
          <p:nvPr/>
        </p:nvSpPr>
        <p:spPr>
          <a:xfrm>
            <a:off x="468311" y="1874072"/>
            <a:ext cx="4103690" cy="4337598"/>
          </a:xfrm>
          <a:prstGeom prst="rect">
            <a:avLst/>
          </a:prstGeom>
          <a:noFill/>
        </p:spPr>
        <p:txBody>
          <a:bodyPr wrap="square" rtlCol="0">
            <a:spAutoFit/>
          </a:bodyPr>
          <a:lstStyle/>
          <a:p>
            <a:pPr marL="285750" indent="-285750">
              <a:buClr>
                <a:srgbClr val="005EB8"/>
              </a:buClr>
              <a:buFont typeface="Wingdings" pitchFamily="2" charset="2"/>
              <a:buChar char="§"/>
            </a:pPr>
            <a:r>
              <a:rPr lang="en-GB" sz="1400">
                <a:latin typeface="Arial" panose="020B0604020202020204" pitchFamily="34" charset="0"/>
              </a:rPr>
              <a:t>A healthcare or social care provider which is providing separate services or single-sex services must not exclude a transgender person from the services appropriate to the sex in which the transgender person presents (as opposed to the sex recorded at birth) unless they can objectively justify this. </a:t>
            </a:r>
          </a:p>
          <a:p>
            <a:pPr marL="285750" indent="-285750">
              <a:buClr>
                <a:srgbClr val="005EB8"/>
              </a:buClr>
              <a:buFont typeface="Wingdings" pitchFamily="2" charset="2"/>
              <a:buChar char="§"/>
            </a:pPr>
            <a:endParaRPr lang="en-GB" sz="1400">
              <a:latin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rPr>
              <a:t>Where a transgender person is visually and for all practical purposes indistinguishable from someone of their preferred gender, they should normally be treated according to their acquired gender unless there are strong reasons not to do so. 	</a:t>
            </a:r>
          </a:p>
          <a:p>
            <a:pPr lvl="0" defTabSz="914400">
              <a:spcBef>
                <a:spcPts val="1000"/>
              </a:spcBef>
              <a:defRPr/>
            </a:pPr>
            <a:endParaRPr lang="en-GB" sz="1400">
              <a:latin typeface="Arial" panose="020B0604020202020204" pitchFamily="34" charset="0"/>
              <a:cs typeface="Arial" panose="020B0604020202020204" pitchFamily="34" charset="0"/>
            </a:endParaRPr>
          </a:p>
          <a:p>
            <a:pPr>
              <a:lnSpc>
                <a:spcPct val="90000"/>
              </a:lnSpc>
              <a:spcAft>
                <a:spcPts val="600"/>
              </a:spcAft>
            </a:pPr>
            <a:endParaRPr lang="en-GB" sz="1400">
              <a:latin typeface="Arial" panose="020B0604020202020204" pitchFamily="34" charset="0"/>
              <a:cs typeface="Arial" panose="020B0604020202020204" pitchFamily="34" charset="0"/>
            </a:endParaRPr>
          </a:p>
          <a:p>
            <a:pPr>
              <a:lnSpc>
                <a:spcPct val="90000"/>
              </a:lnSpc>
              <a:spcAft>
                <a:spcPts val="600"/>
              </a:spcAft>
            </a:pPr>
            <a:endParaRPr lang="en-US" sz="140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54406C3-E953-B679-D548-BDCF98356FF5}"/>
              </a:ext>
            </a:extLst>
          </p:cNvPr>
          <p:cNvSpPr txBox="1"/>
          <p:nvPr/>
        </p:nvSpPr>
        <p:spPr>
          <a:xfrm>
            <a:off x="468310" y="5168759"/>
            <a:ext cx="4785553" cy="800219"/>
          </a:xfrm>
          <a:prstGeom prst="rect">
            <a:avLst/>
          </a:prstGeom>
          <a:noFill/>
        </p:spPr>
        <p:txBody>
          <a:bodyPr wrap="square" rtlCol="0">
            <a:spAutoFit/>
          </a:bodyPr>
          <a:lstStyle/>
          <a:p>
            <a:endParaRPr lang="en-GB" sz="1400">
              <a:solidFill>
                <a:srgbClr val="212121"/>
              </a:solidFill>
              <a:latin typeface="Arial" panose="020B0604020202020204" pitchFamily="34" charset="0"/>
              <a:cs typeface="Arial" panose="020B0604020202020204" pitchFamily="34" charset="0"/>
            </a:endParaRPr>
          </a:p>
          <a:p>
            <a:r>
              <a:rPr lang="en-GB" sz="1400">
                <a:hlinkClick r:id="rId3"/>
              </a:rPr>
              <a:t>Equality rights in health and social care services.pdf</a:t>
            </a:r>
            <a:endParaRPr lang="en-GB" sz="1400"/>
          </a:p>
          <a:p>
            <a:endParaRPr lang="en-US"/>
          </a:p>
        </p:txBody>
      </p:sp>
      <p:pic>
        <p:nvPicPr>
          <p:cNvPr id="12" name="Picture 11">
            <a:extLst>
              <a:ext uri="{FF2B5EF4-FFF2-40B4-BE49-F238E27FC236}">
                <a16:creationId xmlns:a16="http://schemas.microsoft.com/office/drawing/2014/main" id="{EAF46DC8-48E6-E356-0364-6C15A2FA5CE4}"/>
              </a:ext>
            </a:extLst>
          </p:cNvPr>
          <p:cNvPicPr>
            <a:picLocks noChangeAspect="1"/>
          </p:cNvPicPr>
          <p:nvPr/>
        </p:nvPicPr>
        <p:blipFill>
          <a:blip r:embed="rId4">
            <a:alphaModFix amt="10000"/>
          </a:blip>
          <a:stretch>
            <a:fillRect/>
          </a:stretch>
        </p:blipFill>
        <p:spPr>
          <a:xfrm>
            <a:off x="5477910" y="89304"/>
            <a:ext cx="4908342" cy="3339696"/>
          </a:xfrm>
          <a:prstGeom prst="rect">
            <a:avLst/>
          </a:prstGeom>
        </p:spPr>
      </p:pic>
      <p:pic>
        <p:nvPicPr>
          <p:cNvPr id="2" name="Picture 1">
            <a:extLst>
              <a:ext uri="{FF2B5EF4-FFF2-40B4-BE49-F238E27FC236}">
                <a16:creationId xmlns:a16="http://schemas.microsoft.com/office/drawing/2014/main" id="{D2E46697-56F5-6A1B-D709-A49C67B20DAF}"/>
              </a:ext>
            </a:extLst>
          </p:cNvPr>
          <p:cNvPicPr>
            <a:picLocks noChangeAspect="1"/>
          </p:cNvPicPr>
          <p:nvPr/>
        </p:nvPicPr>
        <p:blipFill>
          <a:blip r:embed="rId5"/>
          <a:stretch>
            <a:fillRect/>
          </a:stretch>
        </p:blipFill>
        <p:spPr>
          <a:xfrm>
            <a:off x="4994556" y="3610601"/>
            <a:ext cx="3593859" cy="2525414"/>
          </a:xfrm>
          <a:prstGeom prst="rect">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4261486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D92CA7-2EDA-89BE-2BC1-4B55797CFD11}"/>
              </a:ext>
            </a:extLst>
          </p:cNvPr>
          <p:cNvSpPr txBox="1"/>
          <p:nvPr/>
        </p:nvSpPr>
        <p:spPr>
          <a:xfrm>
            <a:off x="468310" y="441325"/>
            <a:ext cx="6797729" cy="5662063"/>
          </a:xfrm>
          <a:prstGeom prst="rect">
            <a:avLst/>
          </a:prstGeom>
          <a:noFill/>
        </p:spPr>
        <p:txBody>
          <a:bodyPr wrap="square" rtlCol="0">
            <a:spAutoFit/>
          </a:bodyPr>
          <a:lstStyle/>
          <a:p>
            <a:pPr marL="285750" indent="-285750">
              <a:buClr>
                <a:srgbClr val="005EB8"/>
              </a:buClr>
              <a:buFont typeface="Wingdings" pitchFamily="2" charset="2"/>
              <a:buChar char="§"/>
            </a:pPr>
            <a:r>
              <a:rPr lang="en-GB" sz="1400">
                <a:latin typeface="Arial" panose="020B0604020202020204" pitchFamily="34" charset="0"/>
              </a:rPr>
              <a:t>Healthcare and social care service providers need to be aware that transgender people may need access to services relating to their birth sex which are otherwise provided only to people of that sex. </a:t>
            </a:r>
          </a:p>
          <a:p>
            <a:pPr marL="285750" indent="-285750">
              <a:buClr>
                <a:srgbClr val="005EB8"/>
              </a:buClr>
              <a:buFont typeface="Wingdings" pitchFamily="2" charset="2"/>
              <a:buChar char="§"/>
            </a:pPr>
            <a:endParaRPr lang="en-GB" sz="1400">
              <a:latin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rPr>
              <a:t>For example, a transgender man may need access to breast screening or gynaecological services. </a:t>
            </a:r>
          </a:p>
          <a:p>
            <a:pPr marL="285750" indent="-285750">
              <a:buClr>
                <a:srgbClr val="005EB8"/>
              </a:buClr>
              <a:buFont typeface="Wingdings" pitchFamily="2" charset="2"/>
              <a:buChar char="§"/>
            </a:pPr>
            <a:endParaRPr lang="en-GB" sz="1400">
              <a:latin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rPr>
              <a:t>In order to protect the privacy of all users, it is recommended that the service provider should discuss with any transgender service users the best way to enable them to have access to the service.</a:t>
            </a:r>
          </a:p>
          <a:p>
            <a:pPr marL="285750" indent="-285750">
              <a:buClr>
                <a:srgbClr val="005EB8"/>
              </a:buClr>
              <a:buFont typeface="Wingdings" pitchFamily="2" charset="2"/>
              <a:buChar char="§"/>
            </a:pPr>
            <a:endParaRPr lang="en-GB" sz="1400">
              <a:latin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rPr>
              <a:t>A service provider may have a policy about providing its service to transgender users, but this policy must still be applied on a case-by-case basis. </a:t>
            </a:r>
          </a:p>
          <a:p>
            <a:pPr marL="285750" indent="-285750">
              <a:buClr>
                <a:srgbClr val="005EB8"/>
              </a:buClr>
              <a:buFont typeface="Wingdings" pitchFamily="2" charset="2"/>
              <a:buChar char="§"/>
            </a:pPr>
            <a:endParaRPr lang="en-GB" sz="1400">
              <a:latin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rPr>
              <a:t>It is necessary to balance the needs of the transgender person for the service, and the disadvantage to them if they are refused access to it, against the needs of other users, and any disadvantage to them, if the transgender person is allowed access. </a:t>
            </a:r>
          </a:p>
          <a:p>
            <a:pPr marL="285750" indent="-285750">
              <a:buClr>
                <a:srgbClr val="005EB8"/>
              </a:buClr>
              <a:buFont typeface="Wingdings" pitchFamily="2" charset="2"/>
              <a:buChar char="§"/>
            </a:pPr>
            <a:endParaRPr lang="en-GB" sz="1400">
              <a:latin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rPr>
              <a:t>This may require discussion with other service users (maintaining confidentiality for the transgender service user). Care should be taken in each case to avoid a decision based on ignorance or prejudice. </a:t>
            </a:r>
            <a:r>
              <a:rPr lang="en-GB" sz="1200">
                <a:latin typeface="Arial" panose="020B0604020202020204" pitchFamily="34" charset="0"/>
              </a:rPr>
              <a:t>	</a:t>
            </a:r>
            <a:endParaRPr lang="en-GB" sz="1200">
              <a:hlinkClick r:id="rId3"/>
            </a:endParaRP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a:lnSpc>
                <a:spcPct val="90000"/>
              </a:lnSpc>
              <a:spcAft>
                <a:spcPts val="600"/>
              </a:spcAft>
            </a:pPr>
            <a:endParaRPr lang="en-US" sz="140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534E327-82BB-4049-89A9-91ADF2B37D58}"/>
              </a:ext>
            </a:extLst>
          </p:cNvPr>
          <p:cNvSpPr txBox="1"/>
          <p:nvPr/>
        </p:nvSpPr>
        <p:spPr>
          <a:xfrm>
            <a:off x="468310" y="5303169"/>
            <a:ext cx="4785553" cy="800219"/>
          </a:xfrm>
          <a:prstGeom prst="rect">
            <a:avLst/>
          </a:prstGeom>
          <a:noFill/>
        </p:spPr>
        <p:txBody>
          <a:bodyPr wrap="square" rtlCol="0">
            <a:spAutoFit/>
          </a:bodyPr>
          <a:lstStyle/>
          <a:p>
            <a:endParaRPr lang="en-GB" sz="1400">
              <a:solidFill>
                <a:srgbClr val="212121"/>
              </a:solidFill>
              <a:latin typeface="Arial" panose="020B0604020202020204" pitchFamily="34" charset="0"/>
              <a:cs typeface="Arial" panose="020B0604020202020204" pitchFamily="34" charset="0"/>
            </a:endParaRPr>
          </a:p>
          <a:p>
            <a:r>
              <a:rPr lang="en-GB" sz="1400">
                <a:hlinkClick r:id="rId3"/>
              </a:rPr>
              <a:t>Equality rights in health and social care services.pdf</a:t>
            </a:r>
            <a:endParaRPr lang="en-GB" sz="1400"/>
          </a:p>
          <a:p>
            <a:endParaRPr lang="en-US"/>
          </a:p>
        </p:txBody>
      </p:sp>
    </p:spTree>
    <p:extLst>
      <p:ext uri="{BB962C8B-B14F-4D97-AF65-F5344CB8AC3E}">
        <p14:creationId xmlns:p14="http://schemas.microsoft.com/office/powerpoint/2010/main" val="1402717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5716885-DB85-696A-D7BA-540508ED8352}"/>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GB" sz="3200"/>
              <a:t>What are the rules around women-only spaces? </a:t>
            </a:r>
            <a:br>
              <a:rPr lang="en-GB" sz="3200"/>
            </a:br>
            <a:endParaRPr lang="en-GB" sz="3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955ADF9-0927-7B98-5AD2-67D2BD7B79D4}"/>
              </a:ext>
            </a:extLst>
          </p:cNvPr>
          <p:cNvSpPr txBox="1"/>
          <p:nvPr/>
        </p:nvSpPr>
        <p:spPr>
          <a:xfrm>
            <a:off x="468310" y="1700213"/>
            <a:ext cx="6789017" cy="1384995"/>
          </a:xfrm>
          <a:prstGeom prst="rect">
            <a:avLst/>
          </a:prstGeom>
          <a:noFill/>
        </p:spPr>
        <p:txBody>
          <a:bodyPr wrap="square" rtlCol="0">
            <a:spAutoFit/>
          </a:bodyPr>
          <a:lstStyle/>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There has been debate about the rights of transgender people and there is a range of views as to how society can best balance the needs of different groups.</a:t>
            </a: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Much of the debate has focused on access to women-only spaces such as toilets, changing rooms, domestic violence refuges and prisons.</a:t>
            </a: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Under the Equality Act 2010, no-one should be discriminated against because they are transgender.  </a:t>
            </a:r>
          </a:p>
        </p:txBody>
      </p:sp>
      <p:sp>
        <p:nvSpPr>
          <p:cNvPr id="5" name="TextBox 4">
            <a:extLst>
              <a:ext uri="{FF2B5EF4-FFF2-40B4-BE49-F238E27FC236}">
                <a16:creationId xmlns:a16="http://schemas.microsoft.com/office/drawing/2014/main" id="{E975F405-A487-4520-9D89-D0B06DC5F729}"/>
              </a:ext>
            </a:extLst>
          </p:cNvPr>
          <p:cNvSpPr txBox="1"/>
          <p:nvPr/>
        </p:nvSpPr>
        <p:spPr>
          <a:xfrm>
            <a:off x="6190337" y="2685098"/>
            <a:ext cx="4785553" cy="800219"/>
          </a:xfrm>
          <a:prstGeom prst="rect">
            <a:avLst/>
          </a:prstGeom>
          <a:noFill/>
        </p:spPr>
        <p:txBody>
          <a:bodyPr wrap="square" rtlCol="0">
            <a:spAutoFit/>
          </a:bodyPr>
          <a:lstStyle/>
          <a:p>
            <a:endParaRPr lang="en-GB" sz="1400">
              <a:solidFill>
                <a:srgbClr val="212121"/>
              </a:solidFill>
              <a:latin typeface="Arial" panose="020B0604020202020204" pitchFamily="34" charset="0"/>
              <a:cs typeface="Arial" panose="020B0604020202020204" pitchFamily="34" charset="0"/>
            </a:endParaRPr>
          </a:p>
          <a:p>
            <a:r>
              <a:rPr lang="en-GB" sz="1400">
                <a:hlinkClick r:id="rId2"/>
              </a:rPr>
              <a:t>bbc.co.uk</a:t>
            </a:r>
            <a:endParaRPr lang="en-GB" sz="1400"/>
          </a:p>
          <a:p>
            <a:endParaRPr lang="en-US"/>
          </a:p>
        </p:txBody>
      </p:sp>
    </p:spTree>
    <p:extLst>
      <p:ext uri="{BB962C8B-B14F-4D97-AF65-F5344CB8AC3E}">
        <p14:creationId xmlns:p14="http://schemas.microsoft.com/office/powerpoint/2010/main" val="3699550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64AF55-F8CF-D29F-CDA8-EEDFCC7B273D}"/>
              </a:ext>
            </a:extLst>
          </p:cNvPr>
          <p:cNvSpPr txBox="1"/>
          <p:nvPr/>
        </p:nvSpPr>
        <p:spPr>
          <a:xfrm>
            <a:off x="468310" y="441325"/>
            <a:ext cx="6797729" cy="3374257"/>
          </a:xfrm>
          <a:prstGeom prst="rect">
            <a:avLst/>
          </a:prstGeom>
          <a:noFill/>
        </p:spPr>
        <p:txBody>
          <a:bodyPr wrap="square" rtlCol="0">
            <a:spAutoFit/>
          </a:bodyPr>
          <a:lstStyle/>
          <a:p>
            <a:pPr marL="285750" lvl="0" indent="-285750" defTabSz="914400">
              <a:lnSpc>
                <a:spcPct val="90000"/>
              </a:lnSpc>
              <a:spcBef>
                <a:spcPts val="1000"/>
              </a:spcBef>
              <a:buClr>
                <a:srgbClr val="005EB8"/>
              </a:buClr>
              <a:buFont typeface="Wingdings" pitchFamily="2" charset="2"/>
              <a:buChar char="§"/>
              <a:defRPr/>
            </a:pPr>
            <a:r>
              <a:rPr lang="en-GB" sz="1400">
                <a:solidFill>
                  <a:prstClr val="black"/>
                </a:solidFill>
                <a:latin typeface="Arial" panose="020B0604020202020204" pitchFamily="34" charset="0"/>
                <a:cs typeface="Arial" panose="020B0604020202020204" pitchFamily="34" charset="0"/>
              </a:rPr>
              <a:t>A person does not need to have undergone any specific treatment or surgery to be protected from this discrimination. </a:t>
            </a:r>
          </a:p>
          <a:p>
            <a:pPr marL="285750" lvl="0" indent="-285750" defTabSz="914400">
              <a:lnSpc>
                <a:spcPct val="90000"/>
              </a:lnSpc>
              <a:spcBef>
                <a:spcPts val="1000"/>
              </a:spcBef>
              <a:buClr>
                <a:srgbClr val="005EB8"/>
              </a:buClr>
              <a:buFont typeface="Wingdings" pitchFamily="2" charset="2"/>
              <a:buChar char="§"/>
              <a:defRPr/>
            </a:pPr>
            <a:r>
              <a:rPr lang="en-GB" sz="1400">
                <a:solidFill>
                  <a:prstClr val="black"/>
                </a:solidFill>
                <a:latin typeface="Arial" panose="020B0604020202020204" pitchFamily="34" charset="0"/>
                <a:cs typeface="Arial" panose="020B0604020202020204" pitchFamily="34" charset="0"/>
              </a:rPr>
              <a:t>Single-sex service providers can choose to exclude transgender people where there are ''proportionate means of achieving a legitimate aim‘’.</a:t>
            </a:r>
          </a:p>
          <a:p>
            <a:pPr marL="285750" lvl="0" indent="-285750" defTabSz="914400">
              <a:lnSpc>
                <a:spcPct val="90000"/>
              </a:lnSpc>
              <a:spcBef>
                <a:spcPts val="1000"/>
              </a:spcBef>
              <a:buClr>
                <a:srgbClr val="005EB8"/>
              </a:buClr>
              <a:buFont typeface="Wingdings" pitchFamily="2" charset="2"/>
              <a:buChar char="§"/>
              <a:defRPr/>
            </a:pPr>
            <a:r>
              <a:rPr lang="en-GB" sz="1400">
                <a:solidFill>
                  <a:prstClr val="black"/>
                </a:solidFill>
                <a:latin typeface="Arial" panose="020B0604020202020204" pitchFamily="34" charset="0"/>
                <a:cs typeface="Arial" panose="020B0604020202020204" pitchFamily="34" charset="0"/>
              </a:rPr>
              <a:t>An example given by the Equality Act is that organisers of group counselling for female sexual assault victims could exclude a trans woman if they judged that clients would be unlikely to attend the session if she was there.</a:t>
            </a:r>
          </a:p>
          <a:p>
            <a:pPr marL="285750" lvl="0" indent="-285750" defTabSz="914400">
              <a:lnSpc>
                <a:spcPct val="90000"/>
              </a:lnSpc>
              <a:spcBef>
                <a:spcPts val="1000"/>
              </a:spcBef>
              <a:buClr>
                <a:srgbClr val="005EB8"/>
              </a:buClr>
              <a:buFont typeface="Wingdings" pitchFamily="2" charset="2"/>
              <a:buChar char="§"/>
              <a:defRPr/>
            </a:pPr>
            <a:r>
              <a:rPr lang="en-GB" sz="1400">
                <a:solidFill>
                  <a:prstClr val="black"/>
                </a:solidFill>
                <a:latin typeface="Arial" panose="020B0604020202020204" pitchFamily="34" charset="0"/>
                <a:cs typeface="Arial" panose="020B0604020202020204" pitchFamily="34" charset="0"/>
              </a:rPr>
              <a:t>However, refusing a trans woman entry to a pub's female toilet is likely to be unlawful. </a:t>
            </a:r>
          </a:p>
          <a:p>
            <a:pPr lvl="0" defTabSz="914400">
              <a:lnSpc>
                <a:spcPct val="90000"/>
              </a:lnSpc>
              <a:spcBef>
                <a:spcPts val="1000"/>
              </a:spcBef>
              <a:buClr>
                <a:srgbClr val="005EB8"/>
              </a:buClr>
              <a:defRPr/>
            </a:pPr>
            <a:endParaRPr lang="en-GB" sz="1400"/>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a:lnSpc>
                <a:spcPct val="90000"/>
              </a:lnSpc>
              <a:spcAft>
                <a:spcPts val="600"/>
              </a:spcAft>
            </a:pPr>
            <a:endParaRPr lang="en-US" sz="140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DFAC72E-DEE9-6EF3-6A96-559C6323F5C3}"/>
              </a:ext>
            </a:extLst>
          </p:cNvPr>
          <p:cNvSpPr txBox="1"/>
          <p:nvPr/>
        </p:nvSpPr>
        <p:spPr>
          <a:xfrm>
            <a:off x="468313" y="2663664"/>
            <a:ext cx="8207378" cy="5100884"/>
          </a:xfrm>
          <a:prstGeom prst="rect">
            <a:avLst/>
          </a:prstGeom>
          <a:noFill/>
        </p:spPr>
        <p:txBody>
          <a:bodyPr wrap="square" rtlCol="0">
            <a:spAutoFit/>
          </a:bodyPr>
          <a:lstStyle/>
          <a:p>
            <a:pPr lvl="0" defTabSz="914400">
              <a:lnSpc>
                <a:spcPct val="90000"/>
              </a:lnSpc>
              <a:spcBef>
                <a:spcPts val="1000"/>
              </a:spcBef>
              <a:buClr>
                <a:srgbClr val="005EB8"/>
              </a:buClr>
              <a:defRPr/>
            </a:pPr>
            <a:r>
              <a:rPr lang="en-GB" sz="1400" b="1">
                <a:solidFill>
                  <a:prstClr val="black"/>
                </a:solidFill>
                <a:latin typeface="Arial" panose="020B0604020202020204" pitchFamily="34" charset="0"/>
                <a:cs typeface="Arial" panose="020B0604020202020204" pitchFamily="34" charset="0"/>
              </a:rPr>
              <a:t>Good practice example: </a:t>
            </a:r>
            <a:r>
              <a:rPr lang="en-GB" sz="1400">
                <a:solidFill>
                  <a:prstClr val="black"/>
                </a:solidFill>
                <a:latin typeface="Arial" panose="020B0604020202020204" pitchFamily="34" charset="0"/>
                <a:cs typeface="Arial" panose="020B0604020202020204" pitchFamily="34" charset="0"/>
              </a:rPr>
              <a:t>Support for a transsexual woman at a supported living provider</a:t>
            </a:r>
          </a:p>
          <a:p>
            <a:r>
              <a:rPr lang="en-GB" sz="1400">
                <a:latin typeface="Arial" panose="020B0604020202020204" pitchFamily="34" charset="0"/>
                <a:cs typeface="Arial" panose="020B0604020202020204" pitchFamily="34" charset="0"/>
              </a:rPr>
              <a:t>M is a transsexual woman with learning needs. </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She is not able to go back to her family home and has no contact with her Dad and minimal contact with her Mum. Her Nan is the most involved and supportive member of the family. </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She is currently transitioning and was unhappy with the lack of support in her original supported living placement. </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M’s new supported living provider embraced her choice to dress and act as a woman. </a:t>
            </a:r>
          </a:p>
          <a:p>
            <a:r>
              <a:rPr lang="en-GB" sz="1400">
                <a:latin typeface="Arial" panose="020B0604020202020204" pitchFamily="34" charset="0"/>
                <a:cs typeface="Arial" panose="020B0604020202020204" pitchFamily="34" charset="0"/>
              </a:rPr>
              <a:t>They worked with the specialist sexual health nurse to support her to investigate a surgical and medical intervention to transition to her preferred gender. </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This is progressing slowly as her clinic needs to see that M is consistent in her behaviour and decisions. In the meantime, M has grown in confidence and has taken on a job with the local police.</a:t>
            </a:r>
          </a:p>
          <a:p>
            <a:endParaRPr lang="en-GB" sz="1400" i="1"/>
          </a:p>
          <a:p>
            <a:r>
              <a:rPr lang="en-GB" sz="1400" i="1"/>
              <a:t>Example from CQC regulatory work and engagement</a:t>
            </a:r>
          </a:p>
          <a:p>
            <a:endParaRPr lang="en-GB" sz="1400">
              <a:latin typeface="Arial" panose="020B0604020202020204" pitchFamily="34" charset="0"/>
              <a:cs typeface="Arial" panose="020B0604020202020204" pitchFamily="34" charset="0"/>
            </a:endParaRPr>
          </a:p>
          <a:p>
            <a:pPr lvl="0" defTabSz="914400">
              <a:lnSpc>
                <a:spcPct val="90000"/>
              </a:lnSpc>
              <a:spcBef>
                <a:spcPts val="1000"/>
              </a:spcBef>
              <a:buClr>
                <a:srgbClr val="005EB8"/>
              </a:buClr>
              <a:defRPr/>
            </a:pPr>
            <a:endParaRPr lang="en-GB" sz="1400"/>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a:lnSpc>
                <a:spcPct val="90000"/>
              </a:lnSpc>
              <a:spcAft>
                <a:spcPts val="600"/>
              </a:spcAft>
            </a:pPr>
            <a:endParaRPr lang="en-US" sz="140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08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A007D12-E976-5A79-D202-0B484FACA272}"/>
              </a:ext>
            </a:extLst>
          </p:cNvPr>
          <p:cNvSpPr txBox="1">
            <a:spLocks/>
          </p:cNvSpPr>
          <p:nvPr/>
        </p:nvSpPr>
        <p:spPr>
          <a:xfrm>
            <a:off x="428424" y="2202920"/>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GB" sz="3200">
                <a:latin typeface="Arial" panose="020B0604020202020204" pitchFamily="34" charset="0"/>
                <a:cs typeface="Arial" panose="020B0604020202020204" pitchFamily="34" charset="0"/>
              </a:rPr>
              <a:t>Good practice in action: care planning examples</a:t>
            </a:r>
          </a:p>
          <a:p>
            <a:br>
              <a:rPr lang="en-GB" sz="3200"/>
            </a:br>
            <a:endParaRPr lang="en-GB" sz="32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92CA839-6FD4-34AD-9EE7-381FAF8029FA}"/>
              </a:ext>
            </a:extLst>
          </p:cNvPr>
          <p:cNvSpPr txBox="1"/>
          <p:nvPr/>
        </p:nvSpPr>
        <p:spPr>
          <a:xfrm>
            <a:off x="2002419" y="3324242"/>
            <a:ext cx="6789017" cy="2645853"/>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“George would like to have his subscription to Gay Times continued. He enjoys having some of the articles read out to him. He likes going through the ‘personal ads’ column thinking about who he might like to contact.”</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“Rosaria would like to go out to a local gay pub with three of her closest female friends on a monthly basis.”</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“Eric still enjoys a sexual relationship with his boyfriend Charles and so when there is a ‘Do not disturb’ sign on the door, this should be strictly respected.”</a:t>
            </a:r>
          </a:p>
          <a:p>
            <a:pPr>
              <a:lnSpc>
                <a:spcPct val="90000"/>
              </a:lnSpc>
              <a:spcAft>
                <a:spcPts val="600"/>
              </a:spcAft>
            </a:pPr>
            <a:endParaRPr lang="en-US" sz="1400">
              <a:latin typeface="Arial" panose="020B0604020202020204" pitchFamily="34" charset="0"/>
              <a:cs typeface="Arial" panose="020B0604020202020204" pitchFamily="34" charset="0"/>
            </a:endParaRPr>
          </a:p>
          <a:p>
            <a:pPr lvl="0" defTabSz="914400">
              <a:spcBef>
                <a:spcPts val="1000"/>
              </a:spcBef>
              <a:defRPr/>
            </a:pPr>
            <a:endParaRPr lang="en-GB" sz="14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05C8455-2D17-B61F-24A9-C4F7A0B0DBC2}"/>
              </a:ext>
            </a:extLst>
          </p:cNvPr>
          <p:cNvSpPr txBox="1"/>
          <p:nvPr/>
        </p:nvSpPr>
        <p:spPr>
          <a:xfrm>
            <a:off x="2002419" y="5259728"/>
            <a:ext cx="4785553" cy="800219"/>
          </a:xfrm>
          <a:prstGeom prst="rect">
            <a:avLst/>
          </a:prstGeom>
          <a:noFill/>
        </p:spPr>
        <p:txBody>
          <a:bodyPr wrap="square" rtlCol="0">
            <a:spAutoFit/>
          </a:bodyPr>
          <a:lstStyle/>
          <a:p>
            <a:endParaRPr lang="en-GB" sz="1400">
              <a:solidFill>
                <a:srgbClr val="212121"/>
              </a:solidFill>
              <a:latin typeface="Arial" panose="020B0604020202020204" pitchFamily="34" charset="0"/>
              <a:cs typeface="Arial" panose="020B0604020202020204" pitchFamily="34" charset="0"/>
            </a:endParaRPr>
          </a:p>
          <a:p>
            <a:r>
              <a:rPr lang="en-GB" sz="1400">
                <a:hlinkClick r:id="rId3"/>
              </a:rPr>
              <a:t>The whole of me - Age Concern</a:t>
            </a:r>
            <a:endParaRPr lang="en-GB" sz="1400"/>
          </a:p>
          <a:p>
            <a:endParaRPr lang="en-US"/>
          </a:p>
        </p:txBody>
      </p:sp>
      <p:pic>
        <p:nvPicPr>
          <p:cNvPr id="7" name="Picture 6">
            <a:extLst>
              <a:ext uri="{FF2B5EF4-FFF2-40B4-BE49-F238E27FC236}">
                <a16:creationId xmlns:a16="http://schemas.microsoft.com/office/drawing/2014/main" id="{F4E7648C-309B-AE21-39F5-113246049FE3}"/>
              </a:ext>
            </a:extLst>
          </p:cNvPr>
          <p:cNvPicPr>
            <a:picLocks noChangeAspect="1"/>
          </p:cNvPicPr>
          <p:nvPr/>
        </p:nvPicPr>
        <p:blipFill>
          <a:blip r:embed="rId4">
            <a:alphaModFix amt="10000"/>
          </a:blip>
          <a:stretch>
            <a:fillRect/>
          </a:stretch>
        </p:blipFill>
        <p:spPr>
          <a:xfrm>
            <a:off x="3250064" y="1851609"/>
            <a:ext cx="7036117" cy="6816238"/>
          </a:xfrm>
          <a:prstGeom prst="rect">
            <a:avLst/>
          </a:prstGeom>
        </p:spPr>
      </p:pic>
      <p:pic>
        <p:nvPicPr>
          <p:cNvPr id="2" name="Picture 1">
            <a:extLst>
              <a:ext uri="{FF2B5EF4-FFF2-40B4-BE49-F238E27FC236}">
                <a16:creationId xmlns:a16="http://schemas.microsoft.com/office/drawing/2014/main" id="{6A5DF76E-E896-08C4-F77D-0FCA86AF4551}"/>
              </a:ext>
            </a:extLst>
          </p:cNvPr>
          <p:cNvPicPr>
            <a:picLocks noChangeAspect="1"/>
          </p:cNvPicPr>
          <p:nvPr/>
        </p:nvPicPr>
        <p:blipFill>
          <a:blip r:embed="rId5"/>
          <a:stretch>
            <a:fillRect/>
          </a:stretch>
        </p:blipFill>
        <p:spPr>
          <a:xfrm>
            <a:off x="565578" y="3998819"/>
            <a:ext cx="1219200" cy="1181100"/>
          </a:xfrm>
          <a:prstGeom prst="rect">
            <a:avLst/>
          </a:prstGeom>
        </p:spPr>
      </p:pic>
      <p:sp>
        <p:nvSpPr>
          <p:cNvPr id="8" name="Title 1">
            <a:extLst>
              <a:ext uri="{FF2B5EF4-FFF2-40B4-BE49-F238E27FC236}">
                <a16:creationId xmlns:a16="http://schemas.microsoft.com/office/drawing/2014/main" id="{2652A8DE-C70B-4AC5-9F24-71D570E367A2}"/>
              </a:ext>
            </a:extLst>
          </p:cNvPr>
          <p:cNvSpPr txBox="1">
            <a:spLocks/>
          </p:cNvSpPr>
          <p:nvPr/>
        </p:nvSpPr>
        <p:spPr>
          <a:xfrm>
            <a:off x="428424" y="497983"/>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GB" sz="3200">
                <a:latin typeface="Arial" panose="020B0604020202020204" pitchFamily="34" charset="0"/>
                <a:cs typeface="Arial" panose="020B0604020202020204" pitchFamily="34" charset="0"/>
              </a:rPr>
              <a:t>Care planning</a:t>
            </a:r>
          </a:p>
          <a:p>
            <a:br>
              <a:rPr lang="en-GB" sz="3200"/>
            </a:br>
            <a:endParaRPr lang="en-GB" sz="32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5BA5F35-1DD6-4979-8448-8BDD730E3C92}"/>
              </a:ext>
            </a:extLst>
          </p:cNvPr>
          <p:cNvSpPr txBox="1"/>
          <p:nvPr/>
        </p:nvSpPr>
        <p:spPr>
          <a:xfrm>
            <a:off x="468311" y="1083627"/>
            <a:ext cx="3802748" cy="1250599"/>
          </a:xfrm>
          <a:prstGeom prst="rect">
            <a:avLst/>
          </a:prstGeom>
          <a:noFill/>
        </p:spPr>
        <p:txBody>
          <a:bodyPr wrap="square" rtlCol="0">
            <a:spAutoFit/>
          </a:bodyPr>
          <a:lstStyle/>
          <a:p>
            <a:pPr lvl="0" defTabSz="914400">
              <a:spcBef>
                <a:spcPts val="1000"/>
              </a:spcBef>
              <a:spcAft>
                <a:spcPts val="800"/>
              </a:spcAft>
              <a:defRPr/>
            </a:pPr>
            <a:r>
              <a:rPr lang="en-GB" sz="1400">
                <a:latin typeface="Arial" panose="020B0604020202020204" pitchFamily="34" charset="0"/>
                <a:ea typeface="Calibri" panose="020F0502020204030204" pitchFamily="34" charset="0"/>
                <a:cs typeface="Times New Roman" panose="02020603050405020304" pitchFamily="18" charset="0"/>
              </a:rPr>
              <a:t>A care plan that neglects to include this huge part of a person’s individuality is incomplete and is likely to fall short of meeting that person’s needs.</a:t>
            </a:r>
          </a:p>
          <a:p>
            <a:pPr>
              <a:lnSpc>
                <a:spcPct val="90000"/>
              </a:lnSpc>
              <a:spcAft>
                <a:spcPts val="600"/>
              </a:spcAft>
            </a:pPr>
            <a:endParaRPr 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9632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1FD13-DF1B-1654-A4EF-833D3F167343}"/>
              </a:ext>
            </a:extLst>
          </p:cNvPr>
          <p:cNvSpPr>
            <a:spLocks noGrp="1"/>
          </p:cNvSpPr>
          <p:nvPr>
            <p:ph type="title"/>
          </p:nvPr>
        </p:nvSpPr>
        <p:spPr>
          <a:xfrm>
            <a:off x="367729" y="356948"/>
            <a:ext cx="6718871" cy="1169861"/>
          </a:xfrm>
        </p:spPr>
        <p:txBody>
          <a:bodyPr/>
          <a:lstStyle/>
          <a:p>
            <a:r>
              <a:rPr lang="en-GB" sz="2000">
                <a:latin typeface="Arial" panose="020B0604020202020204" pitchFamily="34" charset="0"/>
                <a:cs typeface="Arial" panose="020B0604020202020204" pitchFamily="34" charset="0"/>
              </a:rPr>
              <a:t>Domestics</a:t>
            </a:r>
            <a:br>
              <a:rPr lang="en-GB" sz="1800">
                <a:latin typeface="Arial" panose="020B0604020202020204" pitchFamily="34" charset="0"/>
                <a:cs typeface="Arial" panose="020B0604020202020204" pitchFamily="34" charset="0"/>
              </a:rPr>
            </a:br>
            <a:br>
              <a:rPr lang="en-GB" sz="1800" b="0">
                <a:solidFill>
                  <a:schemeClr val="tx1"/>
                </a:solidFill>
                <a:latin typeface="Arial" panose="020B0604020202020204" pitchFamily="34" charset="0"/>
                <a:cs typeface="Arial" panose="020B0604020202020204" pitchFamily="34" charset="0"/>
              </a:rPr>
            </a:br>
            <a:br>
              <a:rPr lang="en-GB" sz="1800" b="0">
                <a:solidFill>
                  <a:schemeClr val="tx1"/>
                </a:solidFill>
                <a:latin typeface="Arial" panose="020B0604020202020204" pitchFamily="34" charset="0"/>
                <a:cs typeface="Arial" panose="020B0604020202020204" pitchFamily="34" charset="0"/>
              </a:rPr>
            </a:br>
            <a:br>
              <a:rPr lang="en-GB" sz="1800" b="0">
                <a:solidFill>
                  <a:schemeClr val="tx1"/>
                </a:solidFill>
                <a:latin typeface="Arial" panose="020B0604020202020204" pitchFamily="34" charset="0"/>
                <a:cs typeface="Arial" panose="020B0604020202020204" pitchFamily="34" charset="0"/>
              </a:rPr>
            </a:br>
            <a:br>
              <a:rPr lang="en-GB" sz="1800" b="0">
                <a:solidFill>
                  <a:schemeClr val="tx1"/>
                </a:solidFill>
                <a:latin typeface="Arial" panose="020B0604020202020204" pitchFamily="34" charset="0"/>
                <a:cs typeface="Arial" panose="020B0604020202020204" pitchFamily="34" charset="0"/>
              </a:rPr>
            </a:br>
            <a:br>
              <a:rPr lang="en-GB" sz="1800" b="0">
                <a:solidFill>
                  <a:schemeClr val="tx1"/>
                </a:solidFill>
                <a:latin typeface="Arial" panose="020B0604020202020204" pitchFamily="34" charset="0"/>
                <a:cs typeface="Arial" panose="020B0604020202020204" pitchFamily="34" charset="0"/>
              </a:rPr>
            </a:br>
            <a:br>
              <a:rPr lang="en-GB" sz="1800" b="0">
                <a:solidFill>
                  <a:schemeClr val="tx1"/>
                </a:solidFill>
                <a:latin typeface="Arial" panose="020B0604020202020204" pitchFamily="34" charset="0"/>
                <a:cs typeface="Arial" panose="020B0604020202020204" pitchFamily="34" charset="0"/>
              </a:rPr>
            </a:br>
            <a:br>
              <a:rPr lang="en-GB" sz="1800">
                <a:latin typeface="Arial" panose="020B0604020202020204" pitchFamily="34" charset="0"/>
                <a:cs typeface="Arial" panose="020B0604020202020204" pitchFamily="34" charset="0"/>
              </a:rPr>
            </a:br>
            <a:br>
              <a:rPr lang="en-GB" sz="1800">
                <a:latin typeface="Arial" panose="020B0604020202020204" pitchFamily="34" charset="0"/>
                <a:cs typeface="Arial" panose="020B0604020202020204" pitchFamily="34" charset="0"/>
              </a:rPr>
            </a:br>
            <a:br>
              <a:rPr lang="en-GB" sz="1800">
                <a:latin typeface="Arial" panose="020B0604020202020204" pitchFamily="34" charset="0"/>
                <a:cs typeface="Arial" panose="020B0604020202020204" pitchFamily="34" charset="0"/>
              </a:rPr>
            </a:br>
            <a:br>
              <a:rPr lang="en-GB" sz="1800" b="0">
                <a:solidFill>
                  <a:schemeClr val="tx1"/>
                </a:solidFill>
                <a:latin typeface="Arial" panose="020B0604020202020204" pitchFamily="34" charset="0"/>
                <a:cs typeface="Arial" panose="020B0604020202020204" pitchFamily="34" charset="0"/>
              </a:rPr>
            </a:br>
            <a:br>
              <a:rPr lang="en-GB" sz="1800">
                <a:latin typeface="Arial" panose="020B0604020202020204" pitchFamily="34" charset="0"/>
                <a:ea typeface="Calibri" panose="020F0502020204030204" pitchFamily="34" charset="0"/>
                <a:cs typeface="Arial" panose="020B0604020202020204" pitchFamily="34" charset="0"/>
              </a:rPr>
            </a:br>
            <a:endParaRPr lang="en-US" sz="1800"/>
          </a:p>
        </p:txBody>
      </p:sp>
      <p:sp>
        <p:nvSpPr>
          <p:cNvPr id="5" name="TextBox 4">
            <a:extLst>
              <a:ext uri="{FF2B5EF4-FFF2-40B4-BE49-F238E27FC236}">
                <a16:creationId xmlns:a16="http://schemas.microsoft.com/office/drawing/2014/main" id="{4632CFA6-C50F-4CF2-2870-C4DD3440D59C}"/>
              </a:ext>
            </a:extLst>
          </p:cNvPr>
          <p:cNvSpPr txBox="1"/>
          <p:nvPr/>
        </p:nvSpPr>
        <p:spPr>
          <a:xfrm>
            <a:off x="468313" y="677862"/>
            <a:ext cx="5720576" cy="1384995"/>
          </a:xfrm>
          <a:prstGeom prst="rect">
            <a:avLst/>
          </a:prstGeom>
          <a:noFill/>
        </p:spPr>
        <p:txBody>
          <a:bodyPr wrap="square" rtlCol="0">
            <a:spAutoFit/>
          </a:bodyPr>
          <a:lstStyle/>
          <a:p>
            <a:pPr marL="285750" indent="-285750">
              <a:buClr>
                <a:srgbClr val="005EB8"/>
              </a:buClr>
              <a:buFont typeface="Wingdings" pitchFamily="2" charset="2"/>
              <a:buChar char="§"/>
            </a:pPr>
            <a:r>
              <a:rPr lang="en-GB" sz="1400">
                <a:latin typeface="Arial" panose="020B0604020202020204" pitchFamily="34" charset="0"/>
                <a:ea typeface="Calibri" panose="020F0502020204030204" pitchFamily="34" charset="0"/>
                <a:cs typeface="Arial" panose="020B0604020202020204" pitchFamily="34" charset="0"/>
              </a:rPr>
              <a:t>Refreshments</a:t>
            </a:r>
          </a:p>
          <a:p>
            <a:pPr marL="285750" indent="-285750">
              <a:buClr>
                <a:srgbClr val="005EB8"/>
              </a:buClr>
              <a:buFont typeface="Wingdings" pitchFamily="2" charset="2"/>
              <a:buChar char="§"/>
            </a:pPr>
            <a:r>
              <a:rPr lang="en-GB" sz="1400">
                <a:latin typeface="Arial" panose="020B0604020202020204" pitchFamily="34" charset="0"/>
                <a:ea typeface="Calibri" panose="020F0502020204030204" pitchFamily="34" charset="0"/>
                <a:cs typeface="Arial" panose="020B0604020202020204" pitchFamily="34" charset="0"/>
              </a:rPr>
              <a:t>Comfort breaks (including location of toilets)</a:t>
            </a:r>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ea typeface="Calibri" panose="020F0502020204030204" pitchFamily="34" charset="0"/>
                <a:cs typeface="Arial" panose="020B0604020202020204" pitchFamily="34" charset="0"/>
              </a:rPr>
              <a:t>Smoking</a:t>
            </a:r>
          </a:p>
          <a:p>
            <a:pPr marL="285750" indent="-285750">
              <a:buClr>
                <a:srgbClr val="005EB8"/>
              </a:buClr>
              <a:buFont typeface="Wingdings" pitchFamily="2" charset="2"/>
              <a:buChar char="§"/>
            </a:pPr>
            <a:r>
              <a:rPr lang="en-GB" sz="1400">
                <a:latin typeface="Arial" panose="020B0604020202020204" pitchFamily="34" charset="0"/>
                <a:ea typeface="Calibri" panose="020F0502020204030204" pitchFamily="34" charset="0"/>
                <a:cs typeface="Arial" panose="020B0604020202020204" pitchFamily="34" charset="0"/>
              </a:rPr>
              <a:t>Fire procedures</a:t>
            </a:r>
          </a:p>
          <a:p>
            <a:pPr marL="285750" indent="-285750">
              <a:buClr>
                <a:srgbClr val="005EB8"/>
              </a:buClr>
              <a:buFont typeface="Wingdings" pitchFamily="2" charset="2"/>
              <a:buChar char="§"/>
            </a:pPr>
            <a:r>
              <a:rPr lang="en-GB" sz="1400">
                <a:latin typeface="Arial" panose="020B0604020202020204" pitchFamily="34" charset="0"/>
                <a:ea typeface="Calibri" panose="020F0502020204030204" pitchFamily="34" charset="0"/>
                <a:cs typeface="Arial" panose="020B0604020202020204" pitchFamily="34" charset="0"/>
              </a:rPr>
              <a:t>Mobile phones </a:t>
            </a: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Ground rules</a:t>
            </a:r>
            <a:endParaRPr lang="en-US" sz="1400"/>
          </a:p>
        </p:txBody>
      </p:sp>
      <p:sp>
        <p:nvSpPr>
          <p:cNvPr id="6" name="Title 1">
            <a:extLst>
              <a:ext uri="{FF2B5EF4-FFF2-40B4-BE49-F238E27FC236}">
                <a16:creationId xmlns:a16="http://schemas.microsoft.com/office/drawing/2014/main" id="{E5CCBE4C-EBD1-F706-F27D-C72201952FC7}"/>
              </a:ext>
            </a:extLst>
          </p:cNvPr>
          <p:cNvSpPr txBox="1">
            <a:spLocks/>
          </p:cNvSpPr>
          <p:nvPr/>
        </p:nvSpPr>
        <p:spPr>
          <a:xfrm>
            <a:off x="468311" y="2062857"/>
            <a:ext cx="6718871" cy="473075"/>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GB" sz="2000">
                <a:latin typeface="Arial" panose="020B0604020202020204" pitchFamily="34" charset="0"/>
                <a:cs typeface="Arial" panose="020B0604020202020204" pitchFamily="34" charset="0"/>
              </a:rPr>
              <a:t>For online learning</a:t>
            </a:r>
          </a:p>
          <a:p>
            <a:br>
              <a:rPr lang="en-GB" sz="2400">
                <a:latin typeface="Arial" panose="020B0604020202020204" pitchFamily="34" charset="0"/>
                <a:cs typeface="Arial" panose="020B0604020202020204" pitchFamily="34" charset="0"/>
              </a:rPr>
            </a:br>
            <a:br>
              <a:rPr lang="en-GB" sz="2400" b="0">
                <a:solidFill>
                  <a:schemeClr val="tx1"/>
                </a:solidFill>
                <a:latin typeface="Arial" panose="020B0604020202020204" pitchFamily="34" charset="0"/>
                <a:cs typeface="Arial" panose="020B0604020202020204" pitchFamily="34" charset="0"/>
              </a:rPr>
            </a:br>
            <a:br>
              <a:rPr lang="en-GB" sz="2400">
                <a:latin typeface="Arial" panose="020B0604020202020204" pitchFamily="34" charset="0"/>
                <a:ea typeface="Calibri" panose="020F0502020204030204" pitchFamily="34" charset="0"/>
                <a:cs typeface="Arial" panose="020B0604020202020204" pitchFamily="34" charset="0"/>
              </a:rPr>
            </a:br>
            <a:endParaRPr lang="en-US" sz="2400"/>
          </a:p>
        </p:txBody>
      </p:sp>
      <p:sp>
        <p:nvSpPr>
          <p:cNvPr id="7" name="TextBox 6">
            <a:extLst>
              <a:ext uri="{FF2B5EF4-FFF2-40B4-BE49-F238E27FC236}">
                <a16:creationId xmlns:a16="http://schemas.microsoft.com/office/drawing/2014/main" id="{CF97F4E4-E989-8A14-95A0-9DC8A7C771F1}"/>
              </a:ext>
            </a:extLst>
          </p:cNvPr>
          <p:cNvSpPr txBox="1"/>
          <p:nvPr/>
        </p:nvSpPr>
        <p:spPr>
          <a:xfrm>
            <a:off x="468313" y="2382043"/>
            <a:ext cx="7326391" cy="307777"/>
          </a:xfrm>
          <a:prstGeom prst="rect">
            <a:avLst/>
          </a:prstGeom>
          <a:noFill/>
        </p:spPr>
        <p:txBody>
          <a:bodyPr wrap="square" rtlCol="0">
            <a:spAutoFit/>
          </a:bodyPr>
          <a:lstStyle/>
          <a:p>
            <a:pPr marL="285750" indent="-285750">
              <a:buClr>
                <a:srgbClr val="005EB8"/>
              </a:buClr>
              <a:buFont typeface="Wingdings" pitchFamily="2" charset="2"/>
              <a:buChar char="§"/>
            </a:pPr>
            <a:r>
              <a:rPr lang="en-GB" sz="1400">
                <a:latin typeface="Arial" panose="020B0604020202020204" pitchFamily="34" charset="0"/>
                <a:ea typeface="Calibri" panose="020F0502020204030204" pitchFamily="34" charset="0"/>
                <a:cs typeface="Arial" panose="020B0604020202020204" pitchFamily="34" charset="0"/>
              </a:rPr>
              <a:t>Online instructions such as cameras, microphones, use of messaging box, etc</a:t>
            </a:r>
            <a:endParaRPr lang="en-US" sz="1400"/>
          </a:p>
        </p:txBody>
      </p:sp>
      <p:sp>
        <p:nvSpPr>
          <p:cNvPr id="8" name="Title 1">
            <a:extLst>
              <a:ext uri="{FF2B5EF4-FFF2-40B4-BE49-F238E27FC236}">
                <a16:creationId xmlns:a16="http://schemas.microsoft.com/office/drawing/2014/main" id="{EA711F25-0E20-2055-8A59-50E9FA744B4A}"/>
              </a:ext>
            </a:extLst>
          </p:cNvPr>
          <p:cNvSpPr txBox="1">
            <a:spLocks/>
          </p:cNvSpPr>
          <p:nvPr/>
        </p:nvSpPr>
        <p:spPr>
          <a:xfrm>
            <a:off x="468313" y="2787584"/>
            <a:ext cx="6718871" cy="473075"/>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lvl="0"/>
            <a:r>
              <a:rPr lang="en-GB" sz="2000">
                <a:latin typeface="Arial" panose="020B0604020202020204" pitchFamily="34" charset="0"/>
                <a:cs typeface="Arial" panose="020B0604020202020204" pitchFamily="34" charset="0"/>
              </a:rPr>
              <a:t>Introductions</a:t>
            </a:r>
          </a:p>
          <a:p>
            <a:br>
              <a:rPr lang="en-GB" sz="2400">
                <a:latin typeface="Arial" panose="020B0604020202020204" pitchFamily="34" charset="0"/>
                <a:cs typeface="Arial" panose="020B0604020202020204" pitchFamily="34" charset="0"/>
              </a:rPr>
            </a:br>
            <a:br>
              <a:rPr lang="en-GB" sz="2400" b="0">
                <a:solidFill>
                  <a:schemeClr val="tx1"/>
                </a:solidFill>
                <a:latin typeface="Arial" panose="020B0604020202020204" pitchFamily="34" charset="0"/>
                <a:cs typeface="Arial" panose="020B0604020202020204" pitchFamily="34" charset="0"/>
              </a:rPr>
            </a:br>
            <a:endParaRPr lang="en-US" sz="2400"/>
          </a:p>
        </p:txBody>
      </p:sp>
    </p:spTree>
    <p:extLst>
      <p:ext uri="{BB962C8B-B14F-4D97-AF65-F5344CB8AC3E}">
        <p14:creationId xmlns:p14="http://schemas.microsoft.com/office/powerpoint/2010/main" val="1473406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19624E-9A99-DBC4-7591-361C5D62C630}"/>
              </a:ext>
            </a:extLst>
          </p:cNvPr>
          <p:cNvSpPr txBox="1">
            <a:spLocks/>
          </p:cNvSpPr>
          <p:nvPr/>
        </p:nvSpPr>
        <p:spPr>
          <a:xfrm>
            <a:off x="468312" y="675501"/>
            <a:ext cx="6789017"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GB" sz="3200">
                <a:latin typeface="Arial" panose="020B0604020202020204" pitchFamily="34" charset="0"/>
                <a:cs typeface="Arial" panose="020B0604020202020204" pitchFamily="34" charset="0"/>
              </a:rPr>
              <a:t>Good practice example: Supporting people who identify as LGBT+</a:t>
            </a:r>
          </a:p>
          <a:p>
            <a:br>
              <a:rPr lang="en-GB" sz="3200"/>
            </a:br>
            <a:endParaRPr lang="en-GB" sz="32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D7390C7-21AE-8673-4CE2-A92E7763AC9D}"/>
              </a:ext>
            </a:extLst>
          </p:cNvPr>
          <p:cNvSpPr txBox="1"/>
          <p:nvPr/>
        </p:nvSpPr>
        <p:spPr>
          <a:xfrm>
            <a:off x="468313" y="2256544"/>
            <a:ext cx="6789017" cy="3938514"/>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An older man lived in a care home. He had a photo on his table, which had been taken when he was younger and in the armed forces. </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The photo showed another man. His care worker realised it might have some significance and asked him gently about the picture.</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Over time the gentleman felt increasingly able to open up and talk about his relationship with the man in the photo. </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He had never told his family about it and had kept it a secret for his whole life. Only in the care home was he finally able to talk openly about his sexual orientation, thanks to the relationship and trust built with the care worker.</a:t>
            </a:r>
          </a:p>
          <a:p>
            <a:endParaRPr lang="en-GB" sz="1400">
              <a:latin typeface="Arial" panose="020B0604020202020204" pitchFamily="34" charset="0"/>
              <a:cs typeface="Arial" panose="020B0604020202020204" pitchFamily="34" charset="0"/>
            </a:endParaRPr>
          </a:p>
          <a:p>
            <a:r>
              <a:rPr lang="en-GB" sz="1400" i="1">
                <a:latin typeface="Arial" panose="020B0604020202020204" pitchFamily="34" charset="0"/>
                <a:cs typeface="Arial" panose="020B0604020202020204" pitchFamily="34" charset="0"/>
              </a:rPr>
              <a:t>Example from CQC regulatory work and engagement</a:t>
            </a:r>
          </a:p>
          <a:p>
            <a:endParaRPr lang="en-GB" sz="1400">
              <a:latin typeface="Arial" panose="020B0604020202020204" pitchFamily="34" charset="0"/>
              <a:cs typeface="Arial" panose="020B0604020202020204" pitchFamily="34" charset="0"/>
            </a:endParaRPr>
          </a:p>
          <a:p>
            <a:pPr>
              <a:lnSpc>
                <a:spcPct val="90000"/>
              </a:lnSpc>
              <a:spcAft>
                <a:spcPts val="600"/>
              </a:spcAft>
            </a:pPr>
            <a:endParaRPr lang="en-US" sz="1400">
              <a:latin typeface="Arial" panose="020B0604020202020204" pitchFamily="34" charset="0"/>
              <a:cs typeface="Arial" panose="020B0604020202020204" pitchFamily="34" charset="0"/>
            </a:endParaRPr>
          </a:p>
          <a:p>
            <a:pPr lvl="0" defTabSz="914400">
              <a:spcBef>
                <a:spcPts val="1000"/>
              </a:spcBef>
              <a:defRPr/>
            </a:pP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7917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B8FB89A-3DB3-DF5C-3E2C-93BC95635D25}"/>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GB" sz="3200">
                <a:latin typeface="Arial" panose="020B0604020202020204" pitchFamily="34" charset="0"/>
                <a:cs typeface="Arial" panose="020B0604020202020204" pitchFamily="34" charset="0"/>
              </a:rPr>
              <a:t>Stonewall</a:t>
            </a:r>
            <a:br>
              <a:rPr lang="en-GB" sz="3200"/>
            </a:br>
            <a:endParaRPr lang="en-GB" sz="32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7EA8696-7F1E-B3E6-06F9-A2DFFAA910F3}"/>
              </a:ext>
            </a:extLst>
          </p:cNvPr>
          <p:cNvSpPr txBox="1"/>
          <p:nvPr/>
        </p:nvSpPr>
        <p:spPr>
          <a:xfrm>
            <a:off x="468311" y="1352107"/>
            <a:ext cx="3733299" cy="437966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Stonewall </a:t>
            </a:r>
            <a:r>
              <a:rPr lang="en-GB" sz="1400">
                <a:solidFill>
                  <a:srgbClr val="000000"/>
                </a:solidFill>
                <a:latin typeface="Arial" panose="020B0604020202020204" pitchFamily="34" charset="0"/>
                <a:cs typeface="Arial" panose="020B0604020202020204" pitchFamily="34" charset="0"/>
              </a:rPr>
              <a:t>have been campaigning as part of a global movement since 1989 and have helped create transformative change in the lives of LGBTQ+ people across communities in the UK</a:t>
            </a:r>
            <a:r>
              <a:rPr lang="en-GB" sz="1400" b="1">
                <a:solidFill>
                  <a:srgbClr val="000000"/>
                </a:solidFill>
                <a:latin typeface="Arial" panose="020B0604020202020204" pitchFamily="34" charset="0"/>
                <a:cs typeface="Arial" panose="020B0604020202020204" pitchFamily="34" charset="0"/>
              </a:rPr>
              <a:t>.</a:t>
            </a:r>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Stonewall commissioned YouGov to survey a sample of 1,050 heterosexual and 1,036 lesbian, gay and bisexual people over the age of 55 across Britain. </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The survey asked about their experiences and expectations of getting older and examined their personal support structures, family connections and living arrangements. It also asked about how they feel about getting older, the help they expect to need, and what they would like to be available from health and social care services. </a:t>
            </a:r>
          </a:p>
          <a:p>
            <a:pPr>
              <a:lnSpc>
                <a:spcPct val="90000"/>
              </a:lnSpc>
              <a:spcAft>
                <a:spcPts val="600"/>
              </a:spcAft>
            </a:pPr>
            <a:endParaRPr lang="en-US" sz="140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C9B0A80F-D679-46D4-8A01-33CA9F98486A}"/>
              </a:ext>
            </a:extLst>
          </p:cNvPr>
          <p:cNvPicPr>
            <a:picLocks noChangeAspect="1"/>
          </p:cNvPicPr>
          <p:nvPr/>
        </p:nvPicPr>
        <p:blipFill>
          <a:blip r:embed="rId2">
            <a:alphaModFix amt="10000"/>
          </a:blip>
          <a:stretch>
            <a:fillRect/>
          </a:stretch>
        </p:blipFill>
        <p:spPr>
          <a:xfrm>
            <a:off x="5560710" y="-1652286"/>
            <a:ext cx="5081286" cy="5081286"/>
          </a:xfrm>
          <a:prstGeom prst="rect">
            <a:avLst/>
          </a:prstGeom>
        </p:spPr>
      </p:pic>
      <p:pic>
        <p:nvPicPr>
          <p:cNvPr id="2" name="Picture 1">
            <a:extLst>
              <a:ext uri="{FF2B5EF4-FFF2-40B4-BE49-F238E27FC236}">
                <a16:creationId xmlns:a16="http://schemas.microsoft.com/office/drawing/2014/main" id="{6FC21BA8-C73C-A773-9C97-65FC4161598B}"/>
              </a:ext>
            </a:extLst>
          </p:cNvPr>
          <p:cNvPicPr>
            <a:picLocks noChangeAspect="1"/>
          </p:cNvPicPr>
          <p:nvPr/>
        </p:nvPicPr>
        <p:blipFill>
          <a:blip r:embed="rId3"/>
          <a:stretch>
            <a:fillRect/>
          </a:stretch>
        </p:blipFill>
        <p:spPr>
          <a:xfrm>
            <a:off x="4942392" y="4202980"/>
            <a:ext cx="1700156" cy="1700156"/>
          </a:xfrm>
          <a:prstGeom prst="rect">
            <a:avLst/>
          </a:prstGeom>
        </p:spPr>
      </p:pic>
    </p:spTree>
    <p:extLst>
      <p:ext uri="{BB962C8B-B14F-4D97-AF65-F5344CB8AC3E}">
        <p14:creationId xmlns:p14="http://schemas.microsoft.com/office/powerpoint/2010/main" val="1427753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3BE1BAA-30D7-D62A-AAEA-40FC8623668F}"/>
              </a:ext>
            </a:extLst>
          </p:cNvPr>
          <p:cNvPicPr>
            <a:picLocks noChangeAspect="1"/>
          </p:cNvPicPr>
          <p:nvPr/>
        </p:nvPicPr>
        <p:blipFill>
          <a:blip r:embed="rId3">
            <a:alphaModFix amt="5000"/>
          </a:blip>
          <a:stretch>
            <a:fillRect/>
          </a:stretch>
        </p:blipFill>
        <p:spPr>
          <a:xfrm>
            <a:off x="5284470" y="3677920"/>
            <a:ext cx="2910848" cy="2627630"/>
          </a:xfrm>
          <a:prstGeom prst="rect">
            <a:avLst/>
          </a:prstGeom>
        </p:spPr>
      </p:pic>
      <p:sp>
        <p:nvSpPr>
          <p:cNvPr id="4" name="TextBox 3">
            <a:extLst>
              <a:ext uri="{FF2B5EF4-FFF2-40B4-BE49-F238E27FC236}">
                <a16:creationId xmlns:a16="http://schemas.microsoft.com/office/drawing/2014/main" id="{D34DDA2B-4A42-DE5D-CA21-C53ADC0924DB}"/>
              </a:ext>
            </a:extLst>
          </p:cNvPr>
          <p:cNvSpPr txBox="1"/>
          <p:nvPr/>
        </p:nvSpPr>
        <p:spPr>
          <a:xfrm>
            <a:off x="468313" y="441325"/>
            <a:ext cx="8207375" cy="5115311"/>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The survey showed that lesbian, gay and bisexual people over 55 are: </a:t>
            </a:r>
          </a:p>
          <a:p>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More likely to be single. </a:t>
            </a: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More likely to live alone. </a:t>
            </a: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Less likely to have children. </a:t>
            </a: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Less likely to see biological family members on a regular basis. </a:t>
            </a: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More likely to be estranged from their biological family compared to heterosexual people often because their biological family do not approve of their sexual orientation.</a:t>
            </a: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a:buClr>
                <a:srgbClr val="005EB8"/>
              </a:buClr>
            </a:pPr>
            <a:endParaRPr lang="en-GB" sz="1400">
              <a:latin typeface="Arial" panose="020B0604020202020204" pitchFamily="34" charset="0"/>
              <a:cs typeface="Arial" panose="020B0604020202020204" pitchFamily="34" charset="0"/>
            </a:endParaRPr>
          </a:p>
          <a:p>
            <a:pPr marL="285750" indent="-285750">
              <a:lnSpc>
                <a:spcPct val="150000"/>
              </a:lnSpc>
              <a:buClr>
                <a:srgbClr val="005EB8"/>
              </a:buClr>
              <a:buFont typeface="Wingdings" pitchFamily="2" charset="2"/>
              <a:buChar char="§"/>
            </a:pPr>
            <a:r>
              <a:rPr lang="en-GB" sz="1400">
                <a:latin typeface="Arial" panose="020B0604020202020204" pitchFamily="34" charset="0"/>
                <a:cs typeface="Arial" panose="020B0604020202020204" pitchFamily="34" charset="0"/>
              </a:rPr>
              <a:t>Care and support staff should never assume a patient’s sexual orientation</a:t>
            </a: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Care and support staff should not discuss their personal views about lesbian, gay and bisexual</a:t>
            </a:r>
          </a:p>
          <a:p>
            <a:pPr>
              <a:buClr>
                <a:srgbClr val="005EB8"/>
              </a:buClr>
            </a:pPr>
            <a:r>
              <a:rPr lang="en-GB" sz="1400">
                <a:latin typeface="Arial" panose="020B0604020202020204" pitchFamily="34" charset="0"/>
                <a:cs typeface="Arial" panose="020B0604020202020204" pitchFamily="34" charset="0"/>
              </a:rPr>
              <a:t>      people or issues</a:t>
            </a: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Care and support staff should use open questions to encourage service users to be open about their sexual orientation and needs.</a:t>
            </a:r>
          </a:p>
          <a:p>
            <a:pPr marL="285750" indent="-285750">
              <a:lnSpc>
                <a:spcPct val="150000"/>
              </a:lnSpc>
              <a:buClr>
                <a:srgbClr val="005EB8"/>
              </a:buClr>
              <a:buFont typeface="Wingdings" pitchFamily="2" charset="2"/>
              <a:buChar char="§"/>
            </a:pPr>
            <a:r>
              <a:rPr lang="en-GB" sz="1400">
                <a:latin typeface="Arial" panose="020B0604020202020204" pitchFamily="34" charset="0"/>
                <a:cs typeface="Arial" panose="020B0604020202020204" pitchFamily="34" charset="0"/>
              </a:rPr>
              <a:t>Care and support staff should provide information to patients on opportunities for them to engage with other lesbian, gay and bisexual people socially.</a:t>
            </a:r>
          </a:p>
        </p:txBody>
      </p:sp>
      <p:pic>
        <p:nvPicPr>
          <p:cNvPr id="2" name="Picture 1">
            <a:extLst>
              <a:ext uri="{FF2B5EF4-FFF2-40B4-BE49-F238E27FC236}">
                <a16:creationId xmlns:a16="http://schemas.microsoft.com/office/drawing/2014/main" id="{0661B77E-3003-08E1-DF8C-E894C1714982}"/>
              </a:ext>
            </a:extLst>
          </p:cNvPr>
          <p:cNvPicPr>
            <a:picLocks noChangeAspect="1"/>
          </p:cNvPicPr>
          <p:nvPr/>
        </p:nvPicPr>
        <p:blipFill>
          <a:blip r:embed="rId4"/>
          <a:stretch>
            <a:fillRect/>
          </a:stretch>
        </p:blipFill>
        <p:spPr>
          <a:xfrm>
            <a:off x="468312" y="2268993"/>
            <a:ext cx="7221792" cy="1376882"/>
          </a:xfrm>
          <a:prstGeom prst="rect">
            <a:avLst/>
          </a:prstGeom>
        </p:spPr>
      </p:pic>
    </p:spTree>
    <p:extLst>
      <p:ext uri="{BB962C8B-B14F-4D97-AF65-F5344CB8AC3E}">
        <p14:creationId xmlns:p14="http://schemas.microsoft.com/office/powerpoint/2010/main" val="4121086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700DF8-AC12-BA17-11C0-E2571675A223}"/>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GB" sz="3200"/>
              <a:t>Stonewall recommends that:</a:t>
            </a:r>
            <a:br>
              <a:rPr lang="en-GB" sz="3200"/>
            </a:br>
            <a:endParaRPr lang="en-GB" sz="32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944590C-5480-0793-DD0A-9AA0C56CEC48}"/>
              </a:ext>
            </a:extLst>
          </p:cNvPr>
          <p:cNvSpPr txBox="1"/>
          <p:nvPr/>
        </p:nvSpPr>
        <p:spPr>
          <a:xfrm>
            <a:off x="468311" y="1352107"/>
            <a:ext cx="8207377" cy="5025991"/>
          </a:xfrm>
          <a:prstGeom prst="rect">
            <a:avLst/>
          </a:prstGeom>
          <a:noFill/>
        </p:spPr>
        <p:txBody>
          <a:bodyPr wrap="square" rtlCol="0">
            <a:spAutoFit/>
          </a:bodyPr>
          <a:lstStyle/>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Care homes should apply the same polices and procedures to same-sex                                        couples wanting to live together in care homes as heterosexual couples. </a:t>
            </a: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Same-sex couples should be allowed private time or allowed to show affection for one another as is the case for heterosexual couples. </a:t>
            </a: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Care homes should develop clear policies on what is appropriate and inappropriate behaviour from patients. Care homes should deal firmly but sensitively with incidents of homophobia from patients. </a:t>
            </a: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Staff should be trained to understand the needs and circumstances of older lesbian, gay and bisexual patients and how to provide them with good quality care. </a:t>
            </a: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Lesbian, gay and bisexual residents should be supported to access opportunities to socialise and meet other lesbian, gay and bisexual people to help them maintain social support networks. </a:t>
            </a: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Care home staff should ensure older lesbian, gay and bisexual people have stipulated who should be given decision making power in the event that they are unable to make decisions about their care for themselves. </a:t>
            </a: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Care homes should make their environments more welcoming by displaying images, posters and materials that reflect lesbian, gay and bisexual people.</a:t>
            </a: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a:lnSpc>
                <a:spcPct val="90000"/>
              </a:lnSpc>
              <a:spcAft>
                <a:spcPts val="600"/>
              </a:spcAft>
            </a:pPr>
            <a:endParaRPr lang="en-US" sz="140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5215A1B-8328-290C-2230-33019A7C4C67}"/>
              </a:ext>
            </a:extLst>
          </p:cNvPr>
          <p:cNvPicPr>
            <a:picLocks noChangeAspect="1"/>
          </p:cNvPicPr>
          <p:nvPr/>
        </p:nvPicPr>
        <p:blipFill>
          <a:blip r:embed="rId3">
            <a:alphaModFix amt="5000"/>
          </a:blip>
          <a:stretch>
            <a:fillRect/>
          </a:stretch>
        </p:blipFill>
        <p:spPr>
          <a:xfrm>
            <a:off x="6045986" y="2184400"/>
            <a:ext cx="2629702" cy="3924324"/>
          </a:xfrm>
          <a:prstGeom prst="rect">
            <a:avLst/>
          </a:prstGeom>
        </p:spPr>
      </p:pic>
    </p:spTree>
    <p:extLst>
      <p:ext uri="{BB962C8B-B14F-4D97-AF65-F5344CB8AC3E}">
        <p14:creationId xmlns:p14="http://schemas.microsoft.com/office/powerpoint/2010/main" val="3419504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490908-EC08-4793-D82C-D7FC89017111}"/>
              </a:ext>
            </a:extLst>
          </p:cNvPr>
          <p:cNvSpPr txBox="1">
            <a:spLocks/>
          </p:cNvSpPr>
          <p:nvPr/>
        </p:nvSpPr>
        <p:spPr>
          <a:xfrm>
            <a:off x="468312" y="441325"/>
            <a:ext cx="6714807"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GB" sz="2800">
                <a:latin typeface="Arial" panose="020B0604020202020204" pitchFamily="34" charset="0"/>
                <a:cs typeface="Arial" panose="020B0604020202020204" pitchFamily="34" charset="0"/>
              </a:rPr>
              <a:t>Working with lesbian, gay, bisexual and transgender people: people with learning disabilities: Richard's story</a:t>
            </a:r>
            <a:br>
              <a:rPr lang="en-GB" sz="2800">
                <a:latin typeface="Arial" panose="020B0604020202020204" pitchFamily="34" charset="0"/>
                <a:cs typeface="Arial" panose="020B0604020202020204" pitchFamily="34" charset="0"/>
              </a:rPr>
            </a:br>
            <a:br>
              <a:rPr lang="en-GB" sz="2800"/>
            </a:br>
            <a:endParaRPr lang="en-GB" sz="28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F30C1CD-F2CD-C976-0E99-21090F9CD3E6}"/>
              </a:ext>
            </a:extLst>
          </p:cNvPr>
          <p:cNvSpPr txBox="1"/>
          <p:nvPr/>
        </p:nvSpPr>
        <p:spPr>
          <a:xfrm>
            <a:off x="375919" y="5699556"/>
            <a:ext cx="8207377" cy="717119"/>
          </a:xfrm>
          <a:prstGeom prst="rect">
            <a:avLst/>
          </a:prstGeom>
          <a:noFill/>
        </p:spPr>
        <p:txBody>
          <a:bodyPr wrap="square" rtlCol="0">
            <a:spAutoFit/>
          </a:bodyPr>
          <a:lstStyle/>
          <a:p>
            <a:pPr lvl="0" defTabSz="914400">
              <a:defRPr/>
            </a:pPr>
            <a:r>
              <a:rPr lang="en-GB" sz="1400">
                <a:solidFill>
                  <a:prstClr val="black"/>
                </a:solidFill>
                <a:latin typeface="Calibri" panose="020F0502020204030204"/>
                <a:hlinkClick r:id="rId3"/>
              </a:rPr>
              <a:t>https://www.scie.org.uk/lgbtqi/video-stories/learning-disabilities</a:t>
            </a:r>
            <a:endParaRPr lang="en-GB" sz="1400">
              <a:solidFill>
                <a:prstClr val="black"/>
              </a:solidFill>
              <a:latin typeface="Calibri" panose="020F0502020204030204"/>
            </a:endParaRP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a:lnSpc>
                <a:spcPct val="90000"/>
              </a:lnSpc>
              <a:spcAft>
                <a:spcPts val="600"/>
              </a:spcAft>
            </a:pPr>
            <a:endParaRPr lang="en-US" sz="140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58065804-0E0C-8662-FF64-C85F9A4B4CE2}"/>
              </a:ext>
            </a:extLst>
          </p:cNvPr>
          <p:cNvPicPr>
            <a:picLocks noChangeAspect="1"/>
          </p:cNvPicPr>
          <p:nvPr/>
        </p:nvPicPr>
        <p:blipFill>
          <a:blip r:embed="rId4"/>
          <a:stretch>
            <a:fillRect/>
          </a:stretch>
        </p:blipFill>
        <p:spPr>
          <a:xfrm>
            <a:off x="547370" y="2184389"/>
            <a:ext cx="4603750" cy="3168172"/>
          </a:xfrm>
          <a:prstGeom prst="rect">
            <a:avLst/>
          </a:prstGeom>
        </p:spPr>
      </p:pic>
    </p:spTree>
    <p:extLst>
      <p:ext uri="{BB962C8B-B14F-4D97-AF65-F5344CB8AC3E}">
        <p14:creationId xmlns:p14="http://schemas.microsoft.com/office/powerpoint/2010/main" val="616959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1E26A5-7429-7C27-381A-F2F98F8CCF37}"/>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GB" sz="3200">
                <a:latin typeface="Arial" panose="020B0604020202020204" pitchFamily="34" charset="0"/>
                <a:cs typeface="Arial" panose="020B0604020202020204" pitchFamily="34" charset="0"/>
              </a:rPr>
              <a:t>Key messages from the film:</a:t>
            </a:r>
          </a:p>
        </p:txBody>
      </p:sp>
      <p:sp>
        <p:nvSpPr>
          <p:cNvPr id="6" name="TextBox 5">
            <a:extLst>
              <a:ext uri="{FF2B5EF4-FFF2-40B4-BE49-F238E27FC236}">
                <a16:creationId xmlns:a16="http://schemas.microsoft.com/office/drawing/2014/main" id="{209AD96E-92C2-FF75-9C5C-F4C5AC95C9D6}"/>
              </a:ext>
            </a:extLst>
          </p:cNvPr>
          <p:cNvSpPr txBox="1"/>
          <p:nvPr/>
        </p:nvSpPr>
        <p:spPr>
          <a:xfrm>
            <a:off x="468311" y="1352107"/>
            <a:ext cx="5028249" cy="4595104"/>
          </a:xfrm>
          <a:prstGeom prst="rect">
            <a:avLst/>
          </a:prstGeom>
          <a:noFill/>
        </p:spPr>
        <p:txBody>
          <a:bodyPr wrap="square" rtlCol="0">
            <a:spAutoFit/>
          </a:bodyPr>
          <a:lstStyle/>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When providing services to an LGBT individual with a learning disability there will be the need to balance both responsibility toward the individual’s rights and the need to contain risks.</a:t>
            </a: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Social exclusion and isolation are key factors to LGBT lives.</a:t>
            </a: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Providers need to be trained to be able to sensitively discuss relationships and sexuality with individuals and the impact this has upon person-centred and personalised care.</a:t>
            </a: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The inclusion of LGBT communities and individuals in the commissioning of care services is key to creating a more inclusive and diverse sector.</a:t>
            </a: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People with learning disabilities have sexual desires and different sexual orientations just like anyone else.</a:t>
            </a: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a:lnSpc>
                <a:spcPct val="90000"/>
              </a:lnSpc>
              <a:spcAft>
                <a:spcPts val="600"/>
              </a:spcAft>
            </a:pPr>
            <a:endParaRPr lang="en-US" sz="14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CD3845B-A8DD-5BDB-9F24-F418CA5DB22F}"/>
              </a:ext>
            </a:extLst>
          </p:cNvPr>
          <p:cNvSpPr txBox="1"/>
          <p:nvPr/>
        </p:nvSpPr>
        <p:spPr>
          <a:xfrm>
            <a:off x="468310" y="5699556"/>
            <a:ext cx="8207377" cy="717119"/>
          </a:xfrm>
          <a:prstGeom prst="rect">
            <a:avLst/>
          </a:prstGeom>
          <a:noFill/>
        </p:spPr>
        <p:txBody>
          <a:bodyPr wrap="square" rtlCol="0">
            <a:spAutoFit/>
          </a:bodyPr>
          <a:lstStyle/>
          <a:p>
            <a:pPr lvl="0" defTabSz="914400">
              <a:defRPr/>
            </a:pPr>
            <a:r>
              <a:rPr lang="en-GB" sz="1400">
                <a:solidFill>
                  <a:prstClr val="black"/>
                </a:solidFill>
                <a:latin typeface="Calibri" panose="020F0502020204030204"/>
                <a:hlinkClick r:id="rId3"/>
              </a:rPr>
              <a:t>https://www.scie.org.uk/lgbtqi/video-stories/learning-disabilities</a:t>
            </a:r>
            <a:endParaRPr lang="en-GB" sz="1400">
              <a:solidFill>
                <a:prstClr val="black"/>
              </a:solidFill>
              <a:latin typeface="Calibri" panose="020F0502020204030204"/>
            </a:endParaRP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a:lnSpc>
                <a:spcPct val="90000"/>
              </a:lnSpc>
              <a:spcAft>
                <a:spcPts val="600"/>
              </a:spcAft>
            </a:pPr>
            <a:endParaRPr lang="en-US" sz="14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B455CA1-3037-BD35-9C57-B0AB1C0E8D8F}"/>
              </a:ext>
            </a:extLst>
          </p:cNvPr>
          <p:cNvPicPr>
            <a:picLocks noChangeAspect="1"/>
          </p:cNvPicPr>
          <p:nvPr/>
        </p:nvPicPr>
        <p:blipFill>
          <a:blip r:embed="rId4">
            <a:alphaModFix amt="10000"/>
          </a:blip>
          <a:stretch>
            <a:fillRect/>
          </a:stretch>
        </p:blipFill>
        <p:spPr>
          <a:xfrm>
            <a:off x="5853771" y="849814"/>
            <a:ext cx="4057309" cy="3777495"/>
          </a:xfrm>
          <a:prstGeom prst="rect">
            <a:avLst/>
          </a:prstGeom>
        </p:spPr>
      </p:pic>
      <p:pic>
        <p:nvPicPr>
          <p:cNvPr id="2" name="Picture 1">
            <a:extLst>
              <a:ext uri="{FF2B5EF4-FFF2-40B4-BE49-F238E27FC236}">
                <a16:creationId xmlns:a16="http://schemas.microsoft.com/office/drawing/2014/main" id="{FFA45078-A457-6A4E-866F-432011281249}"/>
              </a:ext>
            </a:extLst>
          </p:cNvPr>
          <p:cNvPicPr>
            <a:picLocks noChangeAspect="1"/>
          </p:cNvPicPr>
          <p:nvPr/>
        </p:nvPicPr>
        <p:blipFill>
          <a:blip r:embed="rId5"/>
          <a:stretch>
            <a:fillRect/>
          </a:stretch>
        </p:blipFill>
        <p:spPr>
          <a:xfrm>
            <a:off x="5853771" y="4810899"/>
            <a:ext cx="1473200" cy="1371600"/>
          </a:xfrm>
          <a:prstGeom prst="rect">
            <a:avLst/>
          </a:prstGeom>
        </p:spPr>
      </p:pic>
    </p:spTree>
    <p:extLst>
      <p:ext uri="{BB962C8B-B14F-4D97-AF65-F5344CB8AC3E}">
        <p14:creationId xmlns:p14="http://schemas.microsoft.com/office/powerpoint/2010/main" val="2646652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985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E90450-C33A-3576-9B54-4CFE9E20E689}"/>
              </a:ext>
            </a:extLst>
          </p:cNvPr>
          <p:cNvSpPr txBox="1"/>
          <p:nvPr/>
        </p:nvSpPr>
        <p:spPr>
          <a:xfrm>
            <a:off x="468313" y="441325"/>
            <a:ext cx="6163981" cy="1077218"/>
          </a:xfrm>
          <a:prstGeom prst="rect">
            <a:avLst/>
          </a:prstGeom>
          <a:noFill/>
        </p:spPr>
        <p:txBody>
          <a:bodyPr wrap="square" rtlCol="0">
            <a:spAutoFit/>
          </a:bodyPr>
          <a:lstStyle/>
          <a:p>
            <a:r>
              <a:rPr lang="en-GB" sz="3200" b="1">
                <a:solidFill>
                  <a:srgbClr val="005EB8"/>
                </a:solidFill>
                <a:latin typeface="Arial" panose="020B0604020202020204" pitchFamily="34" charset="0"/>
                <a:cs typeface="Arial" panose="020B0604020202020204" pitchFamily="34" charset="0"/>
              </a:rPr>
              <a:t>What do we mean by ‘culturally appropriate care’?</a:t>
            </a:r>
            <a:endParaRPr lang="en-US" sz="3200">
              <a:solidFill>
                <a:srgbClr val="005EB8"/>
              </a:solidFill>
            </a:endParaRPr>
          </a:p>
        </p:txBody>
      </p:sp>
      <p:sp>
        <p:nvSpPr>
          <p:cNvPr id="7" name="TextBox 6">
            <a:extLst>
              <a:ext uri="{FF2B5EF4-FFF2-40B4-BE49-F238E27FC236}">
                <a16:creationId xmlns:a16="http://schemas.microsoft.com/office/drawing/2014/main" id="{1133E321-689D-D324-30F3-3D48720E59D2}"/>
              </a:ext>
            </a:extLst>
          </p:cNvPr>
          <p:cNvSpPr txBox="1"/>
          <p:nvPr/>
        </p:nvSpPr>
        <p:spPr>
          <a:xfrm>
            <a:off x="468313" y="1943426"/>
            <a:ext cx="7205702" cy="3272691"/>
          </a:xfrm>
          <a:prstGeom prst="rect">
            <a:avLst/>
          </a:prstGeom>
          <a:noFill/>
        </p:spPr>
        <p:txBody>
          <a:bodyPr wrap="square" rtlCol="0">
            <a:spAutoFit/>
          </a:bodyPr>
          <a:lstStyle/>
          <a:p>
            <a:pPr marL="285750" lvl="0" indent="-285750" defTabSz="914400">
              <a:spcBef>
                <a:spcPts val="1000"/>
              </a:spcBef>
              <a:buClr>
                <a:srgbClr val="005EB8"/>
              </a:buClr>
              <a:buFont typeface="Wingdings" pitchFamily="2" charset="2"/>
              <a:buChar char="§"/>
              <a:defRPr/>
            </a:pPr>
            <a:r>
              <a:rPr lang="en-GB" sz="1400">
                <a:latin typeface="Arial" panose="020B0604020202020204" pitchFamily="34" charset="0"/>
                <a:cs typeface="Arial" panose="020B0604020202020204" pitchFamily="34" charset="0"/>
              </a:rPr>
              <a:t>Culturally appropriate care (also called 'culturally competent care') is being sensitive to people's cultural identity or heritage. </a:t>
            </a:r>
          </a:p>
          <a:p>
            <a:pPr marL="285750" indent="-285750" defTabSz="914400">
              <a:spcBef>
                <a:spcPts val="1000"/>
              </a:spcBef>
              <a:buClr>
                <a:srgbClr val="005EB8"/>
              </a:buClr>
              <a:buFont typeface="Wingdings" pitchFamily="2" charset="2"/>
              <a:buChar char="§"/>
              <a:defRPr/>
            </a:pPr>
            <a:r>
              <a:rPr lang="en-GB" sz="1400">
                <a:latin typeface="Arial" panose="020B0604020202020204" pitchFamily="34" charset="0"/>
                <a:cs typeface="Arial" panose="020B0604020202020204" pitchFamily="34" charset="0"/>
              </a:rPr>
              <a:t>Cultural identity or heritage can cover a range of things. For example: </a:t>
            </a:r>
          </a:p>
          <a:p>
            <a:pPr marL="742950" lvl="1" indent="-285750" defTabSz="914400">
              <a:spcBef>
                <a:spcPts val="1000"/>
              </a:spcBef>
              <a:buClr>
                <a:srgbClr val="005EB8"/>
              </a:buClr>
              <a:buFont typeface="Wingdings" pitchFamily="2" charset="2"/>
              <a:buChar char="§"/>
              <a:defRPr/>
            </a:pPr>
            <a:r>
              <a:rPr lang="en-GB" sz="1400">
                <a:latin typeface="Arial" panose="020B0604020202020204" pitchFamily="34" charset="0"/>
                <a:cs typeface="Arial" panose="020B0604020202020204" pitchFamily="34" charset="0"/>
              </a:rPr>
              <a:t>Ethnicity</a:t>
            </a:r>
          </a:p>
          <a:p>
            <a:pPr marL="742950" lvl="1" indent="-285750" defTabSz="914400">
              <a:spcBef>
                <a:spcPts val="1000"/>
              </a:spcBef>
              <a:buClr>
                <a:srgbClr val="005EB8"/>
              </a:buClr>
              <a:buFont typeface="Wingdings" pitchFamily="2" charset="2"/>
              <a:buChar char="§"/>
              <a:defRPr/>
            </a:pPr>
            <a:r>
              <a:rPr lang="en-GB" sz="1400">
                <a:latin typeface="Arial" panose="020B0604020202020204" pitchFamily="34" charset="0"/>
                <a:cs typeface="Arial" panose="020B0604020202020204" pitchFamily="34" charset="0"/>
              </a:rPr>
              <a:t>Nationality</a:t>
            </a:r>
          </a:p>
          <a:p>
            <a:pPr marL="742950" lvl="1" indent="-285750" defTabSz="914400">
              <a:spcBef>
                <a:spcPts val="1000"/>
              </a:spcBef>
              <a:buClr>
                <a:srgbClr val="005EB8"/>
              </a:buClr>
              <a:buFont typeface="Wingdings" pitchFamily="2" charset="2"/>
              <a:buChar char="§"/>
              <a:defRPr/>
            </a:pPr>
            <a:r>
              <a:rPr lang="en-GB" sz="1400">
                <a:latin typeface="Arial" panose="020B0604020202020204" pitchFamily="34" charset="0"/>
                <a:cs typeface="Arial" panose="020B0604020202020204" pitchFamily="34" charset="0"/>
              </a:rPr>
              <a:t>Religion</a:t>
            </a:r>
          </a:p>
          <a:p>
            <a:pPr marL="742950" lvl="1" indent="-285750" defTabSz="914400">
              <a:spcBef>
                <a:spcPts val="1000"/>
              </a:spcBef>
              <a:buClr>
                <a:srgbClr val="005EB8"/>
              </a:buClr>
              <a:buFont typeface="Wingdings" pitchFamily="2" charset="2"/>
              <a:buChar char="§"/>
              <a:defRPr/>
            </a:pPr>
            <a:r>
              <a:rPr lang="en-GB" sz="1400">
                <a:latin typeface="Arial" panose="020B0604020202020204" pitchFamily="34" charset="0"/>
                <a:cs typeface="Arial" panose="020B0604020202020204" pitchFamily="34" charset="0"/>
              </a:rPr>
              <a:t>Sexual orientation (for example, lesbian, gay and bisexual people) </a:t>
            </a:r>
          </a:p>
          <a:p>
            <a:pPr marL="742950" lvl="1" indent="-285750" defTabSz="914400">
              <a:spcBef>
                <a:spcPts val="1000"/>
              </a:spcBef>
              <a:buClr>
                <a:srgbClr val="005EB8"/>
              </a:buClr>
              <a:buFont typeface="Wingdings" pitchFamily="2" charset="2"/>
              <a:buChar char="§"/>
              <a:defRPr/>
            </a:pPr>
            <a:r>
              <a:rPr lang="en-GB" sz="1400">
                <a:latin typeface="Arial" panose="020B0604020202020204" pitchFamily="34" charset="0"/>
                <a:cs typeface="Arial" panose="020B0604020202020204" pitchFamily="34" charset="0"/>
              </a:rPr>
              <a:t>Gender identity (for example, transgender people)</a:t>
            </a:r>
          </a:p>
          <a:p>
            <a:pPr marL="285750" indent="-285750" defTabSz="914400">
              <a:spcBef>
                <a:spcPts val="1000"/>
              </a:spcBef>
              <a:buClr>
                <a:srgbClr val="005EB8"/>
              </a:buClr>
              <a:buFont typeface="Wingdings" pitchFamily="2" charset="2"/>
              <a:buChar char="§"/>
              <a:defRPr/>
            </a:pPr>
            <a:endParaRPr lang="en-GB" sz="140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84969FD-E485-94A8-D401-14BB5DBBACFE}"/>
              </a:ext>
            </a:extLst>
          </p:cNvPr>
          <p:cNvPicPr>
            <a:picLocks noChangeAspect="1"/>
          </p:cNvPicPr>
          <p:nvPr/>
        </p:nvPicPr>
        <p:blipFill>
          <a:blip r:embed="rId3"/>
          <a:stretch>
            <a:fillRect/>
          </a:stretch>
        </p:blipFill>
        <p:spPr>
          <a:xfrm>
            <a:off x="1563301" y="4636782"/>
            <a:ext cx="1874380" cy="1941804"/>
          </a:xfrm>
          <a:prstGeom prst="rect">
            <a:avLst/>
          </a:prstGeom>
        </p:spPr>
      </p:pic>
      <p:pic>
        <p:nvPicPr>
          <p:cNvPr id="5" name="Picture 4">
            <a:extLst>
              <a:ext uri="{FF2B5EF4-FFF2-40B4-BE49-F238E27FC236}">
                <a16:creationId xmlns:a16="http://schemas.microsoft.com/office/drawing/2014/main" id="{F2BF9ACD-1EE8-4F6A-3EB9-11FE3DDEFBD9}"/>
              </a:ext>
            </a:extLst>
          </p:cNvPr>
          <p:cNvPicPr>
            <a:picLocks noChangeAspect="1"/>
          </p:cNvPicPr>
          <p:nvPr/>
        </p:nvPicPr>
        <p:blipFill>
          <a:blip r:embed="rId3">
            <a:alphaModFix amt="10000"/>
          </a:blip>
          <a:stretch>
            <a:fillRect/>
          </a:stretch>
        </p:blipFill>
        <p:spPr>
          <a:xfrm>
            <a:off x="6188889" y="2253268"/>
            <a:ext cx="4444845" cy="4604732"/>
          </a:xfrm>
          <a:prstGeom prst="rect">
            <a:avLst/>
          </a:prstGeom>
        </p:spPr>
      </p:pic>
    </p:spTree>
    <p:extLst>
      <p:ext uri="{BB962C8B-B14F-4D97-AF65-F5344CB8AC3E}">
        <p14:creationId xmlns:p14="http://schemas.microsoft.com/office/powerpoint/2010/main" val="1402678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B81493-F378-2329-025F-CFAAEBA6FEE6}"/>
              </a:ext>
            </a:extLst>
          </p:cNvPr>
          <p:cNvSpPr txBox="1"/>
          <p:nvPr/>
        </p:nvSpPr>
        <p:spPr>
          <a:xfrm>
            <a:off x="468313" y="2086657"/>
            <a:ext cx="5720576" cy="3795911"/>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People using services may:</a:t>
            </a:r>
          </a:p>
          <a:p>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have less contact with people that understand and affirm their culture - for example, family and friends</a:t>
            </a: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have no opportunity for contact with their culture or community outside their home</a:t>
            </a: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spend more time with people who do not share their culture - for example in a care home</a:t>
            </a:r>
          </a:p>
          <a:p>
            <a:pPr marL="285750" indent="-285750">
              <a:buClr>
                <a:srgbClr val="005EB8"/>
              </a:buClr>
              <a:buFont typeface="Wingdings" pitchFamily="2" charset="2"/>
              <a:buChar char="§"/>
            </a:pPr>
            <a:endParaRPr lang="en-GB" sz="140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a:latin typeface="Arial" panose="020B0604020202020204" pitchFamily="34" charset="0"/>
                <a:cs typeface="Arial" panose="020B0604020202020204" pitchFamily="34" charset="0"/>
              </a:rPr>
              <a:t>experience more life events that have cultural significance - for example, they may be at the end of their life or lose someone close to them</a:t>
            </a:r>
          </a:p>
          <a:p>
            <a:pPr marL="28575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E2C86B04-9A02-C597-F1DC-E52DD0C0F3EF}"/>
              </a:ext>
            </a:extLst>
          </p:cNvPr>
          <p:cNvSpPr>
            <a:spLocks noGrp="1"/>
          </p:cNvSpPr>
          <p:nvPr>
            <p:ph type="title"/>
          </p:nvPr>
        </p:nvSpPr>
        <p:spPr/>
        <p:txBody>
          <a:bodyPr/>
          <a:lstStyle/>
          <a:p>
            <a:r>
              <a:rPr lang="en-GB" sz="3200">
                <a:latin typeface="Arial" panose="020B0604020202020204" pitchFamily="34" charset="0"/>
                <a:cs typeface="Arial" panose="020B0604020202020204" pitchFamily="34" charset="0"/>
              </a:rPr>
              <a:t>Culturally appropriate care during the coronavirus (COVID-19) pandemic…</a:t>
            </a:r>
            <a:endParaRPr lang="en-US" sz="3200"/>
          </a:p>
        </p:txBody>
      </p:sp>
    </p:spTree>
    <p:extLst>
      <p:ext uri="{BB962C8B-B14F-4D97-AF65-F5344CB8AC3E}">
        <p14:creationId xmlns:p14="http://schemas.microsoft.com/office/powerpoint/2010/main" val="1921659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4B6204-4AC1-CAC1-FDA0-18707D75B7D3}"/>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spcAft>
                <a:spcPts val="600"/>
              </a:spcAft>
            </a:pPr>
            <a:r>
              <a:rPr lang="en-US" sz="3200">
                <a:latin typeface="Arial" panose="020B0604020202020204" pitchFamily="34" charset="0"/>
                <a:cs typeface="Arial" panose="020B0604020202020204" pitchFamily="34" charset="0"/>
              </a:rPr>
              <a:t>Human Rights Act</a:t>
            </a:r>
          </a:p>
        </p:txBody>
      </p:sp>
      <p:sp>
        <p:nvSpPr>
          <p:cNvPr id="6" name="TextBox 5">
            <a:extLst>
              <a:ext uri="{FF2B5EF4-FFF2-40B4-BE49-F238E27FC236}">
                <a16:creationId xmlns:a16="http://schemas.microsoft.com/office/drawing/2014/main" id="{0A967C78-45D2-234B-5F03-B08E33445F04}"/>
              </a:ext>
            </a:extLst>
          </p:cNvPr>
          <p:cNvSpPr txBox="1"/>
          <p:nvPr/>
        </p:nvSpPr>
        <p:spPr>
          <a:xfrm>
            <a:off x="468315" y="1700213"/>
            <a:ext cx="4103686" cy="4462760"/>
          </a:xfrm>
          <a:prstGeom prst="rect">
            <a:avLst/>
          </a:prstGeom>
          <a:noFill/>
        </p:spPr>
        <p:txBody>
          <a:bodyPr wrap="square" rtlCol="0">
            <a:spAutoFit/>
          </a:bodyPr>
          <a:lstStyle/>
          <a:p>
            <a:pPr marL="285750" marR="51435" lvl="0" indent="-285750">
              <a:spcBef>
                <a:spcPts val="1000"/>
              </a:spcBef>
              <a:spcAft>
                <a:spcPts val="510"/>
              </a:spcAft>
              <a:buClr>
                <a:srgbClr val="005EB8"/>
              </a:buClr>
              <a:buFont typeface="Wingdings" pitchFamily="2" charset="2"/>
              <a:buChar char="§"/>
              <a:defRPr/>
            </a:pPr>
            <a:r>
              <a:rPr lang="en-US" sz="1400">
                <a:latin typeface="Arial" panose="020B0604020202020204" pitchFamily="34" charset="0"/>
                <a:cs typeface="Arial" panose="020B0604020202020204" pitchFamily="34" charset="0"/>
              </a:rPr>
              <a:t>Supported by the Mental Capacity Act 2005 and the right to make decisions, people with learning disabilities and autism have the same rights as anyone else under the Human Rights Act 1998, including:</a:t>
            </a:r>
          </a:p>
          <a:p>
            <a:pPr marL="292100" marR="0" lvl="0" indent="-285750" fontAlgn="auto">
              <a:spcBef>
                <a:spcPts val="1000"/>
              </a:spcBef>
              <a:spcAft>
                <a:spcPts val="630"/>
              </a:spcAft>
              <a:buClr>
                <a:srgbClr val="005EB8"/>
              </a:buClr>
              <a:buSzTx/>
              <a:buFont typeface="Wingdings" pitchFamily="2" charset="2"/>
              <a:buChar char="§"/>
              <a:tabLst/>
              <a:defRPr/>
            </a:pPr>
            <a:r>
              <a:rPr lang="en-US" sz="1400" b="1">
                <a:latin typeface="Arial" panose="020B0604020202020204" pitchFamily="34" charset="0"/>
                <a:cs typeface="Arial" panose="020B0604020202020204" pitchFamily="34" charset="0"/>
              </a:rPr>
              <a:t>Article 8</a:t>
            </a:r>
            <a:r>
              <a:rPr lang="en-US" sz="1400">
                <a:latin typeface="Arial" panose="020B0604020202020204" pitchFamily="34" charset="0"/>
                <a:cs typeface="Arial" panose="020B0604020202020204" pitchFamily="34" charset="0"/>
              </a:rPr>
              <a:t> – Right to a private and family life (including decisions about your appearance, your relationships, and your sexual orientation)</a:t>
            </a:r>
          </a:p>
          <a:p>
            <a:pPr marL="292100" marR="0" lvl="0" indent="-285750" fontAlgn="auto">
              <a:spcBef>
                <a:spcPts val="1000"/>
              </a:spcBef>
              <a:spcAft>
                <a:spcPts val="630"/>
              </a:spcAft>
              <a:buClr>
                <a:srgbClr val="005EB8"/>
              </a:buClr>
              <a:buSzTx/>
              <a:buFont typeface="Wingdings" pitchFamily="2" charset="2"/>
              <a:buChar char="§"/>
              <a:tabLst/>
              <a:defRPr/>
            </a:pPr>
            <a:r>
              <a:rPr lang="en-US" sz="1400" b="1">
                <a:latin typeface="Arial" panose="020B0604020202020204" pitchFamily="34" charset="0"/>
                <a:cs typeface="Arial" panose="020B0604020202020204" pitchFamily="34" charset="0"/>
              </a:rPr>
              <a:t>Article 9</a:t>
            </a:r>
            <a:r>
              <a:rPr lang="en-US" sz="1400">
                <a:latin typeface="Arial" panose="020B0604020202020204" pitchFamily="34" charset="0"/>
                <a:cs typeface="Arial" panose="020B0604020202020204" pitchFamily="34" charset="0"/>
              </a:rPr>
              <a:t> – Freedom of thought, belief, and religion (the right to choose and change your beliefs, including your beliefs about sexuality, sexual and gender identity, and relationships) </a:t>
            </a:r>
          </a:p>
          <a:p>
            <a:pPr marL="292100" marR="51435" lvl="0" indent="-285750" fontAlgn="auto">
              <a:spcBef>
                <a:spcPts val="1000"/>
              </a:spcBef>
              <a:spcAft>
                <a:spcPts val="510"/>
              </a:spcAft>
              <a:buClr>
                <a:srgbClr val="005EB8"/>
              </a:buClr>
              <a:buSzTx/>
              <a:buFont typeface="Wingdings" pitchFamily="2" charset="2"/>
              <a:buChar char="§"/>
              <a:tabLst/>
              <a:defRPr/>
            </a:pPr>
            <a:r>
              <a:rPr lang="en-US" sz="1400" b="1">
                <a:latin typeface="Arial" panose="020B0604020202020204" pitchFamily="34" charset="0"/>
                <a:cs typeface="Arial" panose="020B0604020202020204" pitchFamily="34" charset="0"/>
              </a:rPr>
              <a:t>Article 12</a:t>
            </a:r>
            <a:r>
              <a:rPr lang="en-US" sz="1400">
                <a:latin typeface="Arial" panose="020B0604020202020204" pitchFamily="34" charset="0"/>
                <a:cs typeface="Arial" panose="020B0604020202020204" pitchFamily="34" charset="0"/>
              </a:rPr>
              <a:t> – Right to marry and have a family </a:t>
            </a:r>
          </a:p>
          <a:p>
            <a:pPr marL="285750" indent="-285750" defTabSz="914400">
              <a:spcBef>
                <a:spcPts val="1000"/>
              </a:spcBef>
              <a:buClr>
                <a:srgbClr val="005EB8"/>
              </a:buClr>
              <a:buFont typeface="Wingdings" pitchFamily="2" charset="2"/>
              <a:buChar char="§"/>
              <a:defRPr/>
            </a:pPr>
            <a:endParaRPr lang="en-GB" sz="140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A0EF1FEA-DBEE-DD6F-BAF1-0800B402D874}"/>
              </a:ext>
            </a:extLst>
          </p:cNvPr>
          <p:cNvPicPr>
            <a:picLocks noChangeAspect="1"/>
          </p:cNvPicPr>
          <p:nvPr/>
        </p:nvPicPr>
        <p:blipFill>
          <a:blip r:embed="rId2">
            <a:alphaModFix amt="10000"/>
          </a:blip>
          <a:stretch>
            <a:fillRect/>
          </a:stretch>
        </p:blipFill>
        <p:spPr>
          <a:xfrm>
            <a:off x="5129524" y="-1257069"/>
            <a:ext cx="4179385" cy="4179385"/>
          </a:xfrm>
          <a:prstGeom prst="rect">
            <a:avLst/>
          </a:prstGeom>
        </p:spPr>
      </p:pic>
      <p:pic>
        <p:nvPicPr>
          <p:cNvPr id="4" name="Picture 3">
            <a:extLst>
              <a:ext uri="{FF2B5EF4-FFF2-40B4-BE49-F238E27FC236}">
                <a16:creationId xmlns:a16="http://schemas.microsoft.com/office/drawing/2014/main" id="{53604A68-AA79-3D4F-5001-18F5604B33BA}"/>
              </a:ext>
            </a:extLst>
          </p:cNvPr>
          <p:cNvPicPr>
            <a:picLocks noChangeAspect="1"/>
          </p:cNvPicPr>
          <p:nvPr/>
        </p:nvPicPr>
        <p:blipFill>
          <a:blip r:embed="rId3"/>
          <a:stretch>
            <a:fillRect/>
          </a:stretch>
        </p:blipFill>
        <p:spPr>
          <a:xfrm>
            <a:off x="5129524" y="3429000"/>
            <a:ext cx="2664071" cy="2664071"/>
          </a:xfrm>
          <a:prstGeom prst="rect">
            <a:avLst/>
          </a:prstGeom>
        </p:spPr>
      </p:pic>
    </p:spTree>
    <p:extLst>
      <p:ext uri="{BB962C8B-B14F-4D97-AF65-F5344CB8AC3E}">
        <p14:creationId xmlns:p14="http://schemas.microsoft.com/office/powerpoint/2010/main" val="2977917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4B6204-4AC1-CAC1-FDA0-18707D75B7D3}"/>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spcAft>
                <a:spcPts val="600"/>
              </a:spcAft>
            </a:pPr>
            <a:r>
              <a:rPr lang="en-GB" sz="3200">
                <a:latin typeface="Arial" panose="020B0604020202020204" pitchFamily="34" charset="0"/>
                <a:cs typeface="Arial" panose="020B0604020202020204" pitchFamily="34" charset="0"/>
              </a:rPr>
              <a:t>Mental Capacity Act 2005</a:t>
            </a:r>
            <a:endParaRPr lang="en-US" sz="32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A967C78-45D2-234B-5F03-B08E33445F04}"/>
              </a:ext>
            </a:extLst>
          </p:cNvPr>
          <p:cNvSpPr txBox="1"/>
          <p:nvPr/>
        </p:nvSpPr>
        <p:spPr>
          <a:xfrm>
            <a:off x="468315" y="1700213"/>
            <a:ext cx="4103686" cy="4116512"/>
          </a:xfrm>
          <a:prstGeom prst="rect">
            <a:avLst/>
          </a:prstGeom>
          <a:noFill/>
        </p:spPr>
        <p:txBody>
          <a:bodyPr wrap="square" rtlCol="0">
            <a:spAutoFit/>
          </a:bodyPr>
          <a:lstStyle/>
          <a:p>
            <a:pPr marR="51435">
              <a:spcAft>
                <a:spcPts val="510"/>
              </a:spcAft>
            </a:pPr>
            <a:r>
              <a:rPr lang="en-GB" sz="1400">
                <a:latin typeface="Arial" panose="020B0604020202020204" pitchFamily="34" charset="0"/>
                <a:ea typeface="Calibri" panose="020F0502020204030204" pitchFamily="34" charset="0"/>
                <a:cs typeface="Arial" panose="020B0604020202020204" pitchFamily="34" charset="0"/>
              </a:rPr>
              <a:t>The Mental Capacity Act is intended to both empower and protect everyone, including people with learning disabilities and/or autism.</a:t>
            </a:r>
          </a:p>
          <a:p>
            <a:pPr marR="51435">
              <a:spcAft>
                <a:spcPts val="510"/>
              </a:spcAft>
            </a:pPr>
            <a:endParaRPr lang="en-GB" sz="1400">
              <a:latin typeface="Arial" panose="020B0604020202020204" pitchFamily="34" charset="0"/>
              <a:ea typeface="Calibri" panose="020F0502020204030204" pitchFamily="34" charset="0"/>
              <a:cs typeface="Arial" panose="020B0604020202020204" pitchFamily="34" charset="0"/>
            </a:endParaRPr>
          </a:p>
          <a:p>
            <a:pPr marR="51435">
              <a:spcAft>
                <a:spcPts val="510"/>
              </a:spcAft>
            </a:pPr>
            <a:r>
              <a:rPr lang="en-GB" sz="1400">
                <a:latin typeface="Arial" panose="020B0604020202020204" pitchFamily="34" charset="0"/>
                <a:ea typeface="Calibri" panose="020F0502020204030204" pitchFamily="34" charset="0"/>
                <a:cs typeface="Arial" panose="020B0604020202020204" pitchFamily="34" charset="0"/>
              </a:rPr>
              <a:t>From the age of 18 (or from 16 years in the case of sexual intercourse and medical consent) people with a learning disability and/or autism have the right to make their own decisions. </a:t>
            </a:r>
          </a:p>
          <a:p>
            <a:pPr marR="51435">
              <a:spcAft>
                <a:spcPts val="510"/>
              </a:spcAft>
            </a:pPr>
            <a:endParaRPr lang="en-GB" sz="1400">
              <a:latin typeface="Arial" panose="020B0604020202020204" pitchFamily="34" charset="0"/>
              <a:ea typeface="Calibri" panose="020F0502020204030204" pitchFamily="34" charset="0"/>
              <a:cs typeface="Arial" panose="020B0604020202020204" pitchFamily="34" charset="0"/>
            </a:endParaRPr>
          </a:p>
          <a:p>
            <a:pPr marR="51435">
              <a:spcAft>
                <a:spcPts val="510"/>
              </a:spcAft>
            </a:pPr>
            <a:r>
              <a:rPr lang="en-GB" sz="1400">
                <a:latin typeface="Arial" panose="020B0604020202020204" pitchFamily="34" charset="0"/>
                <a:ea typeface="Calibri" panose="020F0502020204030204" pitchFamily="34" charset="0"/>
                <a:cs typeface="Arial" panose="020B0604020202020204" pitchFamily="34" charset="0"/>
              </a:rPr>
              <a:t>This right includes deciding to engage in lawful consensual sexual activity and is only constrained where a person is assessed under the Mental Capacity Act 2005 as lacking the capacity to consent. </a:t>
            </a:r>
          </a:p>
          <a:p>
            <a:pPr marL="28575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093C496-5C62-0839-9C48-FBD0D4C70503}"/>
              </a:ext>
            </a:extLst>
          </p:cNvPr>
          <p:cNvPicPr>
            <a:picLocks noChangeAspect="1"/>
          </p:cNvPicPr>
          <p:nvPr/>
        </p:nvPicPr>
        <p:blipFill>
          <a:blip r:embed="rId3">
            <a:alphaModFix amt="10000"/>
          </a:blip>
          <a:stretch>
            <a:fillRect/>
          </a:stretch>
        </p:blipFill>
        <p:spPr>
          <a:xfrm>
            <a:off x="5865541" y="-1278991"/>
            <a:ext cx="4438185" cy="4307651"/>
          </a:xfrm>
          <a:prstGeom prst="rect">
            <a:avLst/>
          </a:prstGeom>
        </p:spPr>
      </p:pic>
      <p:pic>
        <p:nvPicPr>
          <p:cNvPr id="2" name="Picture 1">
            <a:extLst>
              <a:ext uri="{FF2B5EF4-FFF2-40B4-BE49-F238E27FC236}">
                <a16:creationId xmlns:a16="http://schemas.microsoft.com/office/drawing/2014/main" id="{570A0490-D980-3A3C-1A5C-F1AB8EE39BEC}"/>
              </a:ext>
            </a:extLst>
          </p:cNvPr>
          <p:cNvPicPr>
            <a:picLocks noChangeAspect="1"/>
          </p:cNvPicPr>
          <p:nvPr/>
        </p:nvPicPr>
        <p:blipFill>
          <a:blip r:embed="rId4"/>
          <a:stretch>
            <a:fillRect/>
          </a:stretch>
        </p:blipFill>
        <p:spPr>
          <a:xfrm>
            <a:off x="5660502" y="3524185"/>
            <a:ext cx="2326029" cy="2257616"/>
          </a:xfrm>
          <a:prstGeom prst="rect">
            <a:avLst/>
          </a:prstGeom>
        </p:spPr>
      </p:pic>
    </p:spTree>
    <p:extLst>
      <p:ext uri="{BB962C8B-B14F-4D97-AF65-F5344CB8AC3E}">
        <p14:creationId xmlns:p14="http://schemas.microsoft.com/office/powerpoint/2010/main" val="4139340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BBB8A9-674F-D0A9-B993-C6980CE5BA56}"/>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spcAft>
                <a:spcPts val="600"/>
              </a:spcAft>
            </a:pPr>
            <a:r>
              <a:rPr lang="en-GB" sz="3200">
                <a:latin typeface="Arial" panose="020B0604020202020204" pitchFamily="34" charset="0"/>
                <a:cs typeface="Arial" panose="020B0604020202020204" pitchFamily="34" charset="0"/>
              </a:rPr>
              <a:t>Relationship barriers</a:t>
            </a:r>
          </a:p>
        </p:txBody>
      </p:sp>
      <p:sp>
        <p:nvSpPr>
          <p:cNvPr id="9" name="TextBox 8">
            <a:extLst>
              <a:ext uri="{FF2B5EF4-FFF2-40B4-BE49-F238E27FC236}">
                <a16:creationId xmlns:a16="http://schemas.microsoft.com/office/drawing/2014/main" id="{5179BF53-798F-B341-936F-F03F6DA630BB}"/>
              </a:ext>
            </a:extLst>
          </p:cNvPr>
          <p:cNvSpPr txBox="1"/>
          <p:nvPr/>
        </p:nvSpPr>
        <p:spPr>
          <a:xfrm>
            <a:off x="468313" y="1566398"/>
            <a:ext cx="3966035" cy="1169551"/>
          </a:xfrm>
          <a:prstGeom prst="rect">
            <a:avLst/>
          </a:prstGeom>
          <a:noFill/>
        </p:spPr>
        <p:txBody>
          <a:bodyPr wrap="square" rtlCol="0">
            <a:spAutoFit/>
          </a:bodyPr>
          <a:lstStyle/>
          <a:p>
            <a:pPr marR="51435">
              <a:spcAft>
                <a:spcPts val="510"/>
              </a:spcAft>
            </a:pPr>
            <a:r>
              <a:rPr lang="en-US" sz="1400">
                <a:latin typeface="Arial" panose="020B0604020202020204" pitchFamily="34" charset="0"/>
                <a:cs typeface="Arial" panose="020B0604020202020204" pitchFamily="34" charset="0"/>
              </a:rPr>
              <a:t>Many people with learning disabilities/and or autism are deprived of the opportunity to develop their sexual identity, expression, and relationships, or enjoy family life in the same way as anyone else.</a:t>
            </a:r>
            <a:endParaRPr lang="en-GB" sz="140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4BE0DBD6-2AA6-3025-56D9-B89C9FE53A92}"/>
              </a:ext>
            </a:extLst>
          </p:cNvPr>
          <p:cNvPicPr>
            <a:picLocks noChangeAspect="1"/>
          </p:cNvPicPr>
          <p:nvPr/>
        </p:nvPicPr>
        <p:blipFill>
          <a:blip r:embed="rId3">
            <a:alphaModFix amt="10000"/>
          </a:blip>
          <a:stretch>
            <a:fillRect/>
          </a:stretch>
        </p:blipFill>
        <p:spPr>
          <a:xfrm>
            <a:off x="5839285" y="-216953"/>
            <a:ext cx="3304715" cy="3304715"/>
          </a:xfrm>
          <a:prstGeom prst="rect">
            <a:avLst/>
          </a:prstGeom>
        </p:spPr>
      </p:pic>
      <p:pic>
        <p:nvPicPr>
          <p:cNvPr id="2" name="Picture 1">
            <a:extLst>
              <a:ext uri="{FF2B5EF4-FFF2-40B4-BE49-F238E27FC236}">
                <a16:creationId xmlns:a16="http://schemas.microsoft.com/office/drawing/2014/main" id="{8E3CF511-2BC0-B0E2-FDE8-88CDB0C01361}"/>
              </a:ext>
            </a:extLst>
          </p:cNvPr>
          <p:cNvPicPr>
            <a:picLocks noChangeAspect="1"/>
          </p:cNvPicPr>
          <p:nvPr/>
        </p:nvPicPr>
        <p:blipFill>
          <a:blip r:embed="rId4"/>
          <a:stretch>
            <a:fillRect/>
          </a:stretch>
        </p:blipFill>
        <p:spPr>
          <a:xfrm>
            <a:off x="4863071" y="1112821"/>
            <a:ext cx="1727300" cy="1727300"/>
          </a:xfrm>
          <a:prstGeom prst="rect">
            <a:avLst/>
          </a:prstGeom>
        </p:spPr>
      </p:pic>
    </p:spTree>
    <p:extLst>
      <p:ext uri="{BB962C8B-B14F-4D97-AF65-F5344CB8AC3E}">
        <p14:creationId xmlns:p14="http://schemas.microsoft.com/office/powerpoint/2010/main" val="1406369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F583CCA-BF66-D5F9-1B51-4A348C96AA24}"/>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spcAft>
                <a:spcPts val="600"/>
              </a:spcAft>
            </a:pPr>
            <a:r>
              <a:rPr lang="en-GB" sz="3200">
                <a:latin typeface="Arial" panose="020B0604020202020204" pitchFamily="34" charset="0"/>
                <a:cs typeface="Arial" panose="020B0604020202020204" pitchFamily="34" charset="0"/>
              </a:rPr>
              <a:t>Relationship barriers</a:t>
            </a:r>
          </a:p>
        </p:txBody>
      </p:sp>
      <p:sp>
        <p:nvSpPr>
          <p:cNvPr id="6" name="TextBox 5">
            <a:extLst>
              <a:ext uri="{FF2B5EF4-FFF2-40B4-BE49-F238E27FC236}">
                <a16:creationId xmlns:a16="http://schemas.microsoft.com/office/drawing/2014/main" id="{FE2B4911-D0F9-81BC-DFFE-F6D0F8DDCDA6}"/>
              </a:ext>
            </a:extLst>
          </p:cNvPr>
          <p:cNvSpPr txBox="1"/>
          <p:nvPr/>
        </p:nvSpPr>
        <p:spPr>
          <a:xfrm>
            <a:off x="468313" y="1566398"/>
            <a:ext cx="6874864" cy="480131"/>
          </a:xfrm>
          <a:prstGeom prst="rect">
            <a:avLst/>
          </a:prstGeom>
          <a:noFill/>
        </p:spPr>
        <p:txBody>
          <a:bodyPr wrap="square" rtlCol="0">
            <a:spAutoFit/>
          </a:bodyPr>
          <a:lstStyle/>
          <a:p>
            <a:pPr lvl="0" algn="ctr" defTabSz="914400">
              <a:lnSpc>
                <a:spcPct val="90000"/>
              </a:lnSpc>
              <a:spcBef>
                <a:spcPct val="0"/>
              </a:spcBef>
              <a:spcAft>
                <a:spcPts val="600"/>
              </a:spcAft>
              <a:defRPr/>
            </a:pPr>
            <a:r>
              <a:rPr lang="en-GB" sz="1400" b="1">
                <a:latin typeface="Arial" panose="020B0604020202020204" pitchFamily="34" charset="0"/>
                <a:cs typeface="Arial" panose="020B0604020202020204" pitchFamily="34" charset="0"/>
              </a:rPr>
              <a:t>What barriers might people with learning disabilities/and or autism face in forming relationships?</a:t>
            </a:r>
            <a:endParaRPr lang="en-US" sz="1400" b="1">
              <a:solidFill>
                <a:prstClr val="white"/>
              </a:solidFill>
              <a:latin typeface="Calibri Light" panose="020F0302020204030204"/>
            </a:endParaRPr>
          </a:p>
        </p:txBody>
      </p:sp>
      <p:sp>
        <p:nvSpPr>
          <p:cNvPr id="9" name="TextBox 8">
            <a:extLst>
              <a:ext uri="{FF2B5EF4-FFF2-40B4-BE49-F238E27FC236}">
                <a16:creationId xmlns:a16="http://schemas.microsoft.com/office/drawing/2014/main" id="{1A72F2EB-D67B-EABC-0B4E-A3CD81D8C225}"/>
              </a:ext>
            </a:extLst>
          </p:cNvPr>
          <p:cNvSpPr txBox="1"/>
          <p:nvPr/>
        </p:nvSpPr>
        <p:spPr>
          <a:xfrm>
            <a:off x="468312" y="2636915"/>
            <a:ext cx="6668467" cy="1082348"/>
          </a:xfrm>
          <a:prstGeom prst="rect">
            <a:avLst/>
          </a:prstGeom>
          <a:noFill/>
        </p:spPr>
        <p:txBody>
          <a:bodyPr wrap="square" rtlCol="0">
            <a:spAutoFit/>
          </a:bodyPr>
          <a:lstStyle/>
          <a:p>
            <a:pPr marR="51435">
              <a:spcAft>
                <a:spcPts val="510"/>
              </a:spcAft>
            </a:pPr>
            <a:r>
              <a:rPr lang="en-US" sz="1400">
                <a:latin typeface="Arial" panose="020B0604020202020204" pitchFamily="34" charset="0"/>
                <a:cs typeface="Arial" panose="020B0604020202020204" pitchFamily="34" charset="0"/>
              </a:rPr>
              <a:t>This activity can be done as</a:t>
            </a:r>
          </a:p>
          <a:p>
            <a:pPr marL="285750" marR="51435" indent="-285750">
              <a:spcAft>
                <a:spcPts val="510"/>
              </a:spcAft>
              <a:buClr>
                <a:srgbClr val="005EB8"/>
              </a:buClr>
              <a:buFont typeface="Wingdings" pitchFamily="2" charset="2"/>
              <a:buChar char="§"/>
            </a:pPr>
            <a:r>
              <a:rPr lang="en-US" sz="1400">
                <a:latin typeface="Arial" panose="020B0604020202020204" pitchFamily="34" charset="0"/>
                <a:cs typeface="Arial" panose="020B0604020202020204" pitchFamily="34" charset="0"/>
              </a:rPr>
              <a:t>A whole group discussion (via zoom / Microsoft Teams)</a:t>
            </a:r>
          </a:p>
          <a:p>
            <a:pPr marL="285750" marR="51435" indent="-285750">
              <a:spcAft>
                <a:spcPts val="510"/>
              </a:spcAft>
              <a:buClr>
                <a:srgbClr val="005EB8"/>
              </a:buClr>
              <a:buFont typeface="Wingdings" pitchFamily="2" charset="2"/>
              <a:buChar char="§"/>
            </a:pPr>
            <a:r>
              <a:rPr lang="en-US" sz="1400">
                <a:latin typeface="Arial" panose="020B0604020202020204" pitchFamily="34" charset="0"/>
                <a:cs typeface="Arial" panose="020B0604020202020204" pitchFamily="34" charset="0"/>
              </a:rPr>
              <a:t>By individuals or small groups in a classroom setting (see downloadable activity sheets)</a:t>
            </a:r>
          </a:p>
        </p:txBody>
      </p:sp>
      <p:pic>
        <p:nvPicPr>
          <p:cNvPr id="2" name="Picture 1">
            <a:extLst>
              <a:ext uri="{FF2B5EF4-FFF2-40B4-BE49-F238E27FC236}">
                <a16:creationId xmlns:a16="http://schemas.microsoft.com/office/drawing/2014/main" id="{D3F35A43-05EF-702B-6F8C-2AB56BB49857}"/>
              </a:ext>
            </a:extLst>
          </p:cNvPr>
          <p:cNvPicPr>
            <a:picLocks noChangeAspect="1"/>
          </p:cNvPicPr>
          <p:nvPr/>
        </p:nvPicPr>
        <p:blipFill>
          <a:blip r:embed="rId3"/>
          <a:stretch>
            <a:fillRect/>
          </a:stretch>
        </p:blipFill>
        <p:spPr>
          <a:xfrm>
            <a:off x="1558277" y="4032186"/>
            <a:ext cx="5032094" cy="2384489"/>
          </a:xfrm>
          <a:prstGeom prst="rect">
            <a:avLst/>
          </a:prstGeom>
          <a:effectLst>
            <a:outerShdw blurRad="139700" dist="38100" dir="2700000" algn="tl" rotWithShape="0">
              <a:prstClr val="black">
                <a:alpha val="40000"/>
              </a:prstClr>
            </a:outerShdw>
          </a:effectLst>
        </p:spPr>
      </p:pic>
    </p:spTree>
    <p:extLst>
      <p:ext uri="{BB962C8B-B14F-4D97-AF65-F5344CB8AC3E}">
        <p14:creationId xmlns:p14="http://schemas.microsoft.com/office/powerpoint/2010/main" val="2431049692"/>
      </p:ext>
    </p:extLst>
  </p:cSld>
  <p:clrMapOvr>
    <a:masterClrMapping/>
  </p:clrMapOvr>
</p:sld>
</file>

<file path=ppt/theme/theme1.xml><?xml version="1.0" encoding="utf-8"?>
<a:theme xmlns:a="http://schemas.openxmlformats.org/drawingml/2006/main" name="Title slides">
  <a:themeElements>
    <a:clrScheme name="SfC RGB colour palette">
      <a:dk1>
        <a:srgbClr val="000000"/>
      </a:dk1>
      <a:lt1>
        <a:srgbClr val="FFFFFF"/>
      </a:lt1>
      <a:dk2>
        <a:srgbClr val="44546A"/>
      </a:dk2>
      <a:lt2>
        <a:srgbClr val="E7E6E6"/>
      </a:lt2>
      <a:accent1>
        <a:srgbClr val="005EB8"/>
      </a:accent1>
      <a:accent2>
        <a:srgbClr val="008C95"/>
      </a:accent2>
      <a:accent3>
        <a:srgbClr val="3300A5"/>
      </a:accent3>
      <a:accent4>
        <a:srgbClr val="A20067"/>
      </a:accent4>
      <a:accent5>
        <a:srgbClr val="00A651"/>
      </a:accent5>
      <a:accent6>
        <a:srgbClr val="BA0C2F"/>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ubtitle slides">
  <a:themeElements>
    <a:clrScheme name="SfC RGB colour palette">
      <a:dk1>
        <a:srgbClr val="000000"/>
      </a:dk1>
      <a:lt1>
        <a:srgbClr val="FFFFFF"/>
      </a:lt1>
      <a:dk2>
        <a:srgbClr val="44546A"/>
      </a:dk2>
      <a:lt2>
        <a:srgbClr val="E7E6E6"/>
      </a:lt2>
      <a:accent1>
        <a:srgbClr val="005EB8"/>
      </a:accent1>
      <a:accent2>
        <a:srgbClr val="008C95"/>
      </a:accent2>
      <a:accent3>
        <a:srgbClr val="3300A5"/>
      </a:accent3>
      <a:accent4>
        <a:srgbClr val="A20067"/>
      </a:accent4>
      <a:accent5>
        <a:srgbClr val="00A651"/>
      </a:accent5>
      <a:accent6>
        <a:srgbClr val="BA0C2F"/>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slides">
  <a:themeElements>
    <a:clrScheme name="SfC RGB colour palette">
      <a:dk1>
        <a:srgbClr val="000000"/>
      </a:dk1>
      <a:lt1>
        <a:srgbClr val="FFFFFF"/>
      </a:lt1>
      <a:dk2>
        <a:srgbClr val="44546A"/>
      </a:dk2>
      <a:lt2>
        <a:srgbClr val="E7E6E6"/>
      </a:lt2>
      <a:accent1>
        <a:srgbClr val="005EB8"/>
      </a:accent1>
      <a:accent2>
        <a:srgbClr val="008C95"/>
      </a:accent2>
      <a:accent3>
        <a:srgbClr val="3300A5"/>
      </a:accent3>
      <a:accent4>
        <a:srgbClr val="A20067"/>
      </a:accent4>
      <a:accent5>
        <a:srgbClr val="00A651"/>
      </a:accent5>
      <a:accent6>
        <a:srgbClr val="BA0C2F"/>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espok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espoke content slides">
  <a:themeElements>
    <a:clrScheme name="SfC RGB colour palette">
      <a:dk1>
        <a:srgbClr val="000000"/>
      </a:dk1>
      <a:lt1>
        <a:srgbClr val="FFFFFF"/>
      </a:lt1>
      <a:dk2>
        <a:srgbClr val="44546A"/>
      </a:dk2>
      <a:lt2>
        <a:srgbClr val="E7E6E6"/>
      </a:lt2>
      <a:accent1>
        <a:srgbClr val="005EB8"/>
      </a:accent1>
      <a:accent2>
        <a:srgbClr val="008C95"/>
      </a:accent2>
      <a:accent3>
        <a:srgbClr val="3300A5"/>
      </a:accent3>
      <a:accent4>
        <a:srgbClr val="A20067"/>
      </a:accent4>
      <a:accent5>
        <a:srgbClr val="00A651"/>
      </a:accent5>
      <a:accent6>
        <a:srgbClr val="BA0C2F"/>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nd slides">
  <a:themeElements>
    <a:clrScheme name="SfC RGB colour palette">
      <a:dk1>
        <a:srgbClr val="000000"/>
      </a:dk1>
      <a:lt1>
        <a:srgbClr val="FFFFFF"/>
      </a:lt1>
      <a:dk2>
        <a:srgbClr val="44546A"/>
      </a:dk2>
      <a:lt2>
        <a:srgbClr val="E7E6E6"/>
      </a:lt2>
      <a:accent1>
        <a:srgbClr val="005EB8"/>
      </a:accent1>
      <a:accent2>
        <a:srgbClr val="008C95"/>
      </a:accent2>
      <a:accent3>
        <a:srgbClr val="3300A5"/>
      </a:accent3>
      <a:accent4>
        <a:srgbClr val="A20067"/>
      </a:accent4>
      <a:accent5>
        <a:srgbClr val="00A651"/>
      </a:accent5>
      <a:accent6>
        <a:srgbClr val="BA0C2F"/>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0BB9B6B381FB54CA1648707A35FA531" ma:contentTypeVersion="12" ma:contentTypeDescription="Create a new document." ma:contentTypeScope="" ma:versionID="c26f82ae0843c280e1b157fbe597b34a">
  <xsd:schema xmlns:xsd="http://www.w3.org/2001/XMLSchema" xmlns:xs="http://www.w3.org/2001/XMLSchema" xmlns:p="http://schemas.microsoft.com/office/2006/metadata/properties" xmlns:ns2="46efba7f-1bee-48ed-a38d-e62b14086ac3" xmlns:ns3="f3b990b4-effd-4ebf-b6fa-5771b1b24780" targetNamespace="http://schemas.microsoft.com/office/2006/metadata/properties" ma:root="true" ma:fieldsID="6d0cf689b9d6291c94e61a6b1d56b08e" ns2:_="" ns3:_="">
    <xsd:import namespace="46efba7f-1bee-48ed-a38d-e62b14086ac3"/>
    <xsd:import namespace="f3b990b4-effd-4ebf-b6fa-5771b1b247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efba7f-1bee-48ed-a38d-e62b14086a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b990b4-effd-4ebf-b6fa-5771b1b2478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7EF87C-FFC9-49A8-9F99-098EB5D258D8}">
  <ds:schemaRefs>
    <ds:schemaRef ds:uri="http://schemas.microsoft.com/sharepoint/v3/contenttype/forms"/>
  </ds:schemaRefs>
</ds:datastoreItem>
</file>

<file path=customXml/itemProps2.xml><?xml version="1.0" encoding="utf-8"?>
<ds:datastoreItem xmlns:ds="http://schemas.openxmlformats.org/officeDocument/2006/customXml" ds:itemID="{A19CEC16-726A-4827-8185-DDB5ED6B4086}">
  <ds:schemaRefs>
    <ds:schemaRef ds:uri="46efba7f-1bee-48ed-a38d-e62b14086ac3"/>
    <ds:schemaRef ds:uri="f3b990b4-effd-4ebf-b6fa-5771b1b247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9AD54DB-1719-4645-9709-8F878C2AFFCF}">
  <ds:schemaRefs>
    <ds:schemaRef ds:uri="46efba7f-1bee-48ed-a38d-e62b14086ac3"/>
    <ds:schemaRef ds:uri="f3b990b4-effd-4ebf-b6fa-5771b1b247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4003</Words>
  <Application>Microsoft Office PowerPoint</Application>
  <PresentationFormat>On-screen Show (4:3)</PresentationFormat>
  <Paragraphs>347</Paragraphs>
  <Slides>36</Slides>
  <Notes>25</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36</vt:i4>
      </vt:variant>
    </vt:vector>
  </HeadingPairs>
  <TitlesOfParts>
    <vt:vector size="46" baseType="lpstr">
      <vt:lpstr>Arial</vt:lpstr>
      <vt:lpstr>Calibri</vt:lpstr>
      <vt:lpstr>Calibri Light</vt:lpstr>
      <vt:lpstr>Wingdings</vt:lpstr>
      <vt:lpstr>Title slides</vt:lpstr>
      <vt:lpstr>Subtitle slides</vt:lpstr>
      <vt:lpstr>Content slides</vt:lpstr>
      <vt:lpstr>Bespoke title slides</vt:lpstr>
      <vt:lpstr>Bespoke content slides</vt:lpstr>
      <vt:lpstr>End slides</vt:lpstr>
      <vt:lpstr>PowerPoint Presentation</vt:lpstr>
      <vt:lpstr>NOTE: This is part 3 of 3 training sessions. </vt:lpstr>
      <vt:lpstr>Domestics            </vt:lpstr>
      <vt:lpstr>PowerPoint Presentation</vt:lpstr>
      <vt:lpstr>Culturally appropriate care during the coronavirus (COVID-19) pandemic…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Owen</dc:creator>
  <cp:lastModifiedBy>Edward Hopkins</cp:lastModifiedBy>
  <cp:revision>1</cp:revision>
  <dcterms:created xsi:type="dcterms:W3CDTF">2019-11-26T09:38:15Z</dcterms:created>
  <dcterms:modified xsi:type="dcterms:W3CDTF">2022-10-19T11:09:18Z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0x010100D0BB9B6B381FB54CA1648707A35FA531</vt:lpwstr>
  </property>
  <property fmtid="{D5CDD505-2E9C-101B-9397-08002B2CF9AE}" pid="3" name="Order">
    <vt:r8>1107200</vt:r8>
  </property>
  <property fmtid="{D5CDD505-2E9C-101B-9397-08002B2CF9AE}" pid="4" name="MSIP_Label_f194113b-ecba-4458-8e2e-fa038bf17a69_Enabled">
    <vt:lpwstr>true</vt:lpwstr>
  </property>
  <property fmtid="{D5CDD505-2E9C-101B-9397-08002B2CF9AE}" pid="5" name="MSIP_Label_f194113b-ecba-4458-8e2e-fa038bf17a69_SetDate">
    <vt:lpwstr>2022-10-06T13:07:15Z</vt:lpwstr>
  </property>
  <property fmtid="{D5CDD505-2E9C-101B-9397-08002B2CF9AE}" pid="6" name="MSIP_Label_f194113b-ecba-4458-8e2e-fa038bf17a69_Method">
    <vt:lpwstr>Standard</vt:lpwstr>
  </property>
  <property fmtid="{D5CDD505-2E9C-101B-9397-08002B2CF9AE}" pid="7" name="MSIP_Label_f194113b-ecba-4458-8e2e-fa038bf17a69_Name">
    <vt:lpwstr>Internal</vt:lpwstr>
  </property>
  <property fmtid="{D5CDD505-2E9C-101B-9397-08002B2CF9AE}" pid="8" name="MSIP_Label_f194113b-ecba-4458-8e2e-fa038bf17a69_SiteId">
    <vt:lpwstr>5c317017-415d-43e6-ada1-7668f9ad3f9f</vt:lpwstr>
  </property>
  <property fmtid="{D5CDD505-2E9C-101B-9397-08002B2CF9AE}" pid="9" name="MSIP_Label_f194113b-ecba-4458-8e2e-fa038bf17a69_ActionId">
    <vt:lpwstr>438ddccd-687c-421d-8331-98ca9e941493</vt:lpwstr>
  </property>
  <property fmtid="{D5CDD505-2E9C-101B-9397-08002B2CF9AE}" pid="10" name="MSIP_Label_f194113b-ecba-4458-8e2e-fa038bf17a69_ContentBits">
    <vt:lpwstr>2</vt:lpwstr>
  </property>
  <property fmtid="{D5CDD505-2E9C-101B-9397-08002B2CF9AE}" pid="11" name="ClassificationContentMarkingFooterLocations">
    <vt:lpwstr>Title slides:3\Subtitle slides:3\Content slides:4\Bespoke title slides:3\Bespoke content slides:3\End slides:3</vt:lpwstr>
  </property>
  <property fmtid="{D5CDD505-2E9C-101B-9397-08002B2CF9AE}" pid="12" name="ClassificationContentMarkingFooterText">
    <vt:lpwstr>Internal </vt:lpwstr>
  </property>
</Properties>
</file>